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26BF7C-0392-DE0B-2A05-CD9D8F427ADE}" name="BAKER Mark [Southern River College]" initials="MB" userId="S::mark.baker@education.wa.edu.au::528937f1-e0e3-4bb2-8fd0-7e06c1154cb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EW-BUSH Tiela [Southern River College]" userId="bf386e6b-4d7d-43de-b407-a69201ec0eea" providerId="ADAL" clId="{0D7A9069-3CF1-42CF-AE5E-DBE23B796346}"/>
    <pc:docChg chg="custSel modSld">
      <pc:chgData name="AGNEW-BUSH Tiela [Southern River College]" userId="bf386e6b-4d7d-43de-b407-a69201ec0eea" providerId="ADAL" clId="{0D7A9069-3CF1-42CF-AE5E-DBE23B796346}" dt="2024-10-14T00:01:22.144" v="1" actId="478"/>
      <pc:docMkLst>
        <pc:docMk/>
      </pc:docMkLst>
      <pc:sldChg chg="addSp delSp modSp mod">
        <pc:chgData name="AGNEW-BUSH Tiela [Southern River College]" userId="bf386e6b-4d7d-43de-b407-a69201ec0eea" providerId="ADAL" clId="{0D7A9069-3CF1-42CF-AE5E-DBE23B796346}" dt="2024-10-14T00:01:22.144" v="1" actId="478"/>
        <pc:sldMkLst>
          <pc:docMk/>
          <pc:sldMk cId="4203343408" sldId="258"/>
        </pc:sldMkLst>
        <pc:spChg chg="del">
          <ac:chgData name="AGNEW-BUSH Tiela [Southern River College]" userId="bf386e6b-4d7d-43de-b407-a69201ec0eea" providerId="ADAL" clId="{0D7A9069-3CF1-42CF-AE5E-DBE23B796346}" dt="2024-10-14T00:01:18.676" v="0" actId="478"/>
          <ac:spMkLst>
            <pc:docMk/>
            <pc:sldMk cId="4203343408" sldId="258"/>
            <ac:spMk id="2" creationId="{83186FD8-6CB7-EDF4-FED4-EF878E625020}"/>
          </ac:spMkLst>
        </pc:spChg>
        <pc:spChg chg="add del mod">
          <ac:chgData name="AGNEW-BUSH Tiela [Southern River College]" userId="bf386e6b-4d7d-43de-b407-a69201ec0eea" providerId="ADAL" clId="{0D7A9069-3CF1-42CF-AE5E-DBE23B796346}" dt="2024-10-14T00:01:22.144" v="1" actId="478"/>
          <ac:spMkLst>
            <pc:docMk/>
            <pc:sldMk cId="4203343408" sldId="258"/>
            <ac:spMk id="5" creationId="{7FC9C057-07E0-DA02-F645-739E85B98D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2692D5A-408B-4B83-9AA6-393BE52DA688}" type="datetimeFigureOut">
              <a:rPr lang="en-AU" smtClean="0"/>
              <a:t>10/11/2024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138334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2D5A-408B-4B83-9AA6-393BE52DA688}" type="datetimeFigureOut">
              <a:rPr lang="en-AU" smtClean="0"/>
              <a:t>10/11/2024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298259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2D5A-408B-4B83-9AA6-393BE52DA688}" type="datetimeFigureOut">
              <a:rPr lang="en-AU" smtClean="0"/>
              <a:t>10/11/2024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36560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2D5A-408B-4B83-9AA6-393BE52DA688}" type="datetimeFigureOut">
              <a:rPr lang="en-AU" smtClean="0"/>
              <a:t>10/11/2024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189070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692D5A-408B-4B83-9AA6-393BE52DA688}" type="datetimeFigureOut">
              <a:rPr lang="en-AU" smtClean="0"/>
              <a:t>10/11/2024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174263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92D5A-408B-4B83-9AA6-393BE52DA688}" type="datetimeFigureOut">
              <a:rPr lang="en-AU" smtClean="0"/>
              <a:t>10/11/2024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290931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92D5A-408B-4B83-9AA6-393BE52DA688}" type="datetimeFigureOut">
              <a:rPr lang="en-AU" smtClean="0"/>
              <a:t>10/11/2024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135360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92D5A-408B-4B83-9AA6-393BE52DA688}" type="datetimeFigureOut">
              <a:rPr lang="en-AU" smtClean="0"/>
              <a:t>10/11/2024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352292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92D5A-408B-4B83-9AA6-393BE52DA688}" type="datetimeFigureOut">
              <a:rPr lang="en-AU" smtClean="0"/>
              <a:t>10/11/2024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298186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2692D5A-408B-4B83-9AA6-393BE52DA688}" type="datetimeFigureOut">
              <a:rPr lang="en-AU" smtClean="0"/>
              <a:t>10/11/2024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321057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2692D5A-408B-4B83-9AA6-393BE52DA688}" type="datetimeFigureOut">
              <a:rPr lang="en-AU" smtClean="0"/>
              <a:t>10/11/2024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08060B6-B753-40D9-8404-263AF084FCFD}" type="slidenum">
              <a:rPr lang="en-AU" smtClean="0"/>
              <a:t>‹#›</a:t>
            </a:fld>
            <a:endParaRPr lang="en-AU"/>
          </a:p>
        </p:txBody>
      </p:sp>
    </p:spTree>
    <p:extLst>
      <p:ext uri="{BB962C8B-B14F-4D97-AF65-F5344CB8AC3E}">
        <p14:creationId xmlns:p14="http://schemas.microsoft.com/office/powerpoint/2010/main" val="261214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2692D5A-408B-4B83-9AA6-393BE52DA688}" type="datetimeFigureOut">
              <a:rPr lang="en-AU" smtClean="0"/>
              <a:t>10/11/2024</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08060B6-B753-40D9-8404-263AF084FCFD}" type="slidenum">
              <a:rPr lang="en-AU" smtClean="0"/>
              <a:t>‹#›</a:t>
            </a:fld>
            <a:endParaRPr lang="en-AU"/>
          </a:p>
        </p:txBody>
      </p:sp>
    </p:spTree>
    <p:extLst>
      <p:ext uri="{BB962C8B-B14F-4D97-AF65-F5344CB8AC3E}">
        <p14:creationId xmlns:p14="http://schemas.microsoft.com/office/powerpoint/2010/main" val="3796596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6FD8-6CB7-EDF4-FED4-EF878E625020}"/>
              </a:ext>
            </a:extLst>
          </p:cNvPr>
          <p:cNvSpPr>
            <a:spLocks noGrp="1"/>
          </p:cNvSpPr>
          <p:nvPr>
            <p:ph type="ctrTitle"/>
          </p:nvPr>
        </p:nvSpPr>
        <p:spPr>
          <a:xfrm>
            <a:off x="170401" y="151002"/>
            <a:ext cx="5829300" cy="343947"/>
          </a:xfrm>
        </p:spPr>
        <p:txBody>
          <a:bodyPr>
            <a:normAutofit/>
          </a:bodyPr>
          <a:lstStyle/>
          <a:p>
            <a:pPr algn="l"/>
            <a:r>
              <a:rPr lang="en-AU" sz="1800" b="1">
                <a:latin typeface="Arial" panose="020B0604020202020204" pitchFamily="34" charset="0"/>
                <a:cs typeface="Arial" panose="020B0604020202020204" pitchFamily="34" charset="0"/>
              </a:rPr>
              <a:t>Free Body Diagrams</a:t>
            </a:r>
          </a:p>
        </p:txBody>
      </p:sp>
      <p:sp>
        <p:nvSpPr>
          <p:cNvPr id="4" name="Title 1">
            <a:extLst>
              <a:ext uri="{FF2B5EF4-FFF2-40B4-BE49-F238E27FC236}">
                <a16:creationId xmlns:a16="http://schemas.microsoft.com/office/drawing/2014/main" id="{6073C46D-34F0-2CBF-5EF0-2E072F64B267}"/>
              </a:ext>
            </a:extLst>
          </p:cNvPr>
          <p:cNvSpPr txBox="1">
            <a:spLocks/>
          </p:cNvSpPr>
          <p:nvPr/>
        </p:nvSpPr>
        <p:spPr>
          <a:xfrm>
            <a:off x="4054505" y="125835"/>
            <a:ext cx="2321128" cy="34394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AU" sz="1100">
                <a:latin typeface="Arial" panose="020B0604020202020204" pitchFamily="34" charset="0"/>
                <a:cs typeface="Arial" panose="020B0604020202020204" pitchFamily="34" charset="0"/>
              </a:rPr>
              <a:t>Name:</a:t>
            </a:r>
          </a:p>
        </p:txBody>
      </p:sp>
      <p:sp>
        <p:nvSpPr>
          <p:cNvPr id="5" name="Title 1">
            <a:extLst>
              <a:ext uri="{FF2B5EF4-FFF2-40B4-BE49-F238E27FC236}">
                <a16:creationId xmlns:a16="http://schemas.microsoft.com/office/drawing/2014/main" id="{95BEB774-8D12-7681-418F-BC0F4007399B}"/>
              </a:ext>
            </a:extLst>
          </p:cNvPr>
          <p:cNvSpPr txBox="1">
            <a:spLocks/>
          </p:cNvSpPr>
          <p:nvPr/>
        </p:nvSpPr>
        <p:spPr>
          <a:xfrm>
            <a:off x="104687" y="520115"/>
            <a:ext cx="6556172" cy="3166111"/>
          </a:xfrm>
          <a:prstGeom prst="rect">
            <a:avLst/>
          </a:prstGeom>
        </p:spPr>
        <p:txBody>
          <a:bodyPr vert="horz" lIns="91440" tIns="45720" rIns="91440" bIns="45720" rtlCol="0" anchor="t">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20000"/>
              </a:lnSpc>
            </a:pPr>
            <a:r>
              <a:rPr lang="en-AU" sz="1100" b="1">
                <a:latin typeface="Arial" panose="020B0604020202020204" pitchFamily="34" charset="0"/>
                <a:cs typeface="Arial" panose="020B0604020202020204" pitchFamily="34" charset="0"/>
              </a:rPr>
              <a:t>Free body diagrams</a:t>
            </a:r>
            <a:r>
              <a:rPr lang="en-AU" sz="1100">
                <a:latin typeface="Arial" panose="020B0604020202020204" pitchFamily="34" charset="0"/>
                <a:cs typeface="Arial" panose="020B0604020202020204" pitchFamily="34" charset="0"/>
              </a:rPr>
              <a:t> are visual representations of the forces acting on an object. They are simplified pictures that show how big the forces are and what direction the forces are acting in. We use free body diagrams to easily see what is happening to an object and how its motion might change.</a:t>
            </a:r>
          </a:p>
          <a:p>
            <a:pPr algn="l">
              <a:lnSpc>
                <a:spcPct val="120000"/>
              </a:lnSpc>
            </a:pPr>
            <a:endParaRPr lang="en-AU" sz="1100">
              <a:latin typeface="Arial" panose="020B0604020202020204" pitchFamily="34" charset="0"/>
              <a:cs typeface="Arial" panose="020B0604020202020204" pitchFamily="34" charset="0"/>
            </a:endParaRPr>
          </a:p>
          <a:p>
            <a:pPr algn="l">
              <a:lnSpc>
                <a:spcPct val="120000"/>
              </a:lnSpc>
            </a:pPr>
            <a:r>
              <a:rPr lang="en-AU" sz="1100" b="1">
                <a:latin typeface="Arial" panose="020B0604020202020204" pitchFamily="34" charset="0"/>
                <a:cs typeface="Arial" panose="020B0604020202020204" pitchFamily="34" charset="0"/>
              </a:rPr>
              <a:t>Rules for free body diagrams:</a:t>
            </a:r>
          </a:p>
          <a:p>
            <a:pPr marL="228600" indent="-228600" algn="l">
              <a:lnSpc>
                <a:spcPct val="120000"/>
              </a:lnSpc>
              <a:buAutoNum type="arabicPeriod"/>
            </a:pPr>
            <a:r>
              <a:rPr lang="en-AU" sz="1100">
                <a:latin typeface="Arial" panose="020B0604020202020204" pitchFamily="34" charset="0"/>
                <a:cs typeface="Arial" panose="020B0604020202020204" pitchFamily="34" charset="0"/>
              </a:rPr>
              <a:t>Forces are drawn as straight arrows.</a:t>
            </a:r>
          </a:p>
          <a:p>
            <a:pPr marL="228600" indent="-228600" algn="l">
              <a:lnSpc>
                <a:spcPct val="120000"/>
              </a:lnSpc>
              <a:buAutoNum type="arabicPeriod"/>
            </a:pPr>
            <a:r>
              <a:rPr lang="en-AU" sz="1100">
                <a:latin typeface="Arial" panose="020B0604020202020204" pitchFamily="34" charset="0"/>
                <a:cs typeface="Arial" panose="020B0604020202020204" pitchFamily="34" charset="0"/>
              </a:rPr>
              <a:t>The length of the arrow is the magnitude of the force (how strong it is).</a:t>
            </a:r>
          </a:p>
          <a:p>
            <a:pPr marL="228600" indent="-228600" algn="l">
              <a:lnSpc>
                <a:spcPct val="120000"/>
              </a:lnSpc>
              <a:buAutoNum type="arabicPeriod"/>
            </a:pPr>
            <a:r>
              <a:rPr lang="en-AU" sz="1100">
                <a:latin typeface="Arial" panose="020B0604020202020204" pitchFamily="34" charset="0"/>
                <a:cs typeface="Arial" panose="020B0604020202020204" pitchFamily="34" charset="0"/>
              </a:rPr>
              <a:t>The direction of the arrow is the direction the force is acting in.</a:t>
            </a:r>
          </a:p>
          <a:p>
            <a:pPr marL="228600" indent="-228600" algn="l">
              <a:lnSpc>
                <a:spcPct val="120000"/>
              </a:lnSpc>
              <a:buAutoNum type="arabicPeriod"/>
            </a:pPr>
            <a:r>
              <a:rPr lang="en-AU" sz="1100">
                <a:latin typeface="Arial" panose="020B0604020202020204" pitchFamily="34" charset="0"/>
                <a:cs typeface="Arial" panose="020B0604020202020204" pitchFamily="34" charset="0"/>
              </a:rPr>
              <a:t>You don’t need to be an artist. Simplify the object to a small circle or dot.</a:t>
            </a:r>
          </a:p>
          <a:p>
            <a:pPr marL="228600" indent="-228600" algn="l">
              <a:lnSpc>
                <a:spcPct val="120000"/>
              </a:lnSpc>
              <a:buAutoNum type="arabicPeriod"/>
            </a:pPr>
            <a:r>
              <a:rPr lang="en-AU" sz="1100">
                <a:latin typeface="Arial" panose="020B0604020202020204" pitchFamily="34" charset="0"/>
                <a:cs typeface="Arial" panose="020B0604020202020204" pitchFamily="34" charset="0"/>
              </a:rPr>
              <a:t>Include a label for each force.</a:t>
            </a:r>
          </a:p>
          <a:p>
            <a:pPr marL="228600" indent="-228600" algn="l">
              <a:lnSpc>
                <a:spcPct val="120000"/>
              </a:lnSpc>
              <a:buAutoNum type="arabicPeriod"/>
            </a:pPr>
            <a:endParaRPr lang="en-AU" sz="1100">
              <a:latin typeface="Arial" panose="020B0604020202020204" pitchFamily="34" charset="0"/>
              <a:cs typeface="Arial" panose="020B0604020202020204" pitchFamily="34" charset="0"/>
            </a:endParaRPr>
          </a:p>
          <a:p>
            <a:pPr marL="228600" indent="-228600" algn="l">
              <a:lnSpc>
                <a:spcPct val="120000"/>
              </a:lnSpc>
              <a:buAutoNum type="arabicPeriod"/>
            </a:pPr>
            <a:endParaRPr lang="en-AU" sz="1100">
              <a:latin typeface="Arial" panose="020B0604020202020204" pitchFamily="34" charset="0"/>
              <a:cs typeface="Arial" panose="020B0604020202020204" pitchFamily="34" charset="0"/>
            </a:endParaRPr>
          </a:p>
          <a:p>
            <a:pPr algn="l">
              <a:lnSpc>
                <a:spcPct val="120000"/>
              </a:lnSpc>
            </a:pPr>
            <a:r>
              <a:rPr lang="en-AU" sz="1100" b="1">
                <a:latin typeface="Arial" panose="020B0604020202020204" pitchFamily="34" charset="0"/>
                <a:cs typeface="Arial" panose="020B0604020202020204" pitchFamily="34" charset="0"/>
              </a:rPr>
              <a:t>Look at the examples then fill in the missing boxes for the other objects.</a:t>
            </a:r>
          </a:p>
          <a:p>
            <a:pPr marL="228600" indent="-228600" algn="l">
              <a:lnSpc>
                <a:spcPct val="120000"/>
              </a:lnSpc>
              <a:buAutoNum type="arabicPeriod"/>
            </a:pPr>
            <a:endParaRPr lang="en-AU" sz="1100" b="1">
              <a:latin typeface="Arial" panose="020B0604020202020204" pitchFamily="34" charset="0"/>
              <a:cs typeface="Arial" panose="020B0604020202020204" pitchFamily="34" charset="0"/>
            </a:endParaRPr>
          </a:p>
          <a:p>
            <a:pPr algn="l">
              <a:lnSpc>
                <a:spcPct val="120000"/>
              </a:lnSpc>
            </a:pPr>
            <a:endParaRPr lang="en-AU" sz="110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206EDC6-3F24-C1D9-FE5F-63B447003823}"/>
              </a:ext>
            </a:extLst>
          </p:cNvPr>
          <p:cNvSpPr/>
          <p:nvPr/>
        </p:nvSpPr>
        <p:spPr>
          <a:xfrm>
            <a:off x="253388" y="3616589"/>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914F386B-40C5-5014-C587-C4B72DDFFEA4}"/>
              </a:ext>
            </a:extLst>
          </p:cNvPr>
          <p:cNvPicPr>
            <a:picLocks noChangeAspect="1"/>
          </p:cNvPicPr>
          <p:nvPr/>
        </p:nvPicPr>
        <p:blipFill>
          <a:blip r:embed="rId2"/>
          <a:stretch>
            <a:fillRect/>
          </a:stretch>
        </p:blipFill>
        <p:spPr>
          <a:xfrm>
            <a:off x="772366" y="3692088"/>
            <a:ext cx="981779" cy="1095522"/>
          </a:xfrm>
          <a:prstGeom prst="rect">
            <a:avLst/>
          </a:prstGeom>
        </p:spPr>
      </p:pic>
      <p:sp>
        <p:nvSpPr>
          <p:cNvPr id="9" name="Rectangle 8">
            <a:extLst>
              <a:ext uri="{FF2B5EF4-FFF2-40B4-BE49-F238E27FC236}">
                <a16:creationId xmlns:a16="http://schemas.microsoft.com/office/drawing/2014/main" id="{7A5D0EB3-7A7F-3AF7-56A0-55500BBF560C}"/>
              </a:ext>
            </a:extLst>
          </p:cNvPr>
          <p:cNvSpPr/>
          <p:nvPr/>
        </p:nvSpPr>
        <p:spPr>
          <a:xfrm>
            <a:off x="4542713" y="3616998"/>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4FF759E0-9935-E355-E546-CBE75D47F2CA}"/>
              </a:ext>
            </a:extLst>
          </p:cNvPr>
          <p:cNvSpPr/>
          <p:nvPr/>
        </p:nvSpPr>
        <p:spPr>
          <a:xfrm>
            <a:off x="5498581" y="4179589"/>
            <a:ext cx="108000" cy="108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a:extLst>
              <a:ext uri="{FF2B5EF4-FFF2-40B4-BE49-F238E27FC236}">
                <a16:creationId xmlns:a16="http://schemas.microsoft.com/office/drawing/2014/main" id="{E0BEBE42-08DC-6F83-66DF-C078E4759907}"/>
              </a:ext>
            </a:extLst>
          </p:cNvPr>
          <p:cNvCxnSpPr>
            <a:cxnSpLocks/>
          </p:cNvCxnSpPr>
          <p:nvPr/>
        </p:nvCxnSpPr>
        <p:spPr>
          <a:xfrm flipH="1" flipV="1">
            <a:off x="5544192" y="3773300"/>
            <a:ext cx="0" cy="397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9164CB-2562-79E9-D588-A9F958F3E725}"/>
              </a:ext>
            </a:extLst>
          </p:cNvPr>
          <p:cNvCxnSpPr>
            <a:cxnSpLocks/>
          </p:cNvCxnSpPr>
          <p:nvPr/>
        </p:nvCxnSpPr>
        <p:spPr>
          <a:xfrm flipH="1">
            <a:off x="5554300" y="4287589"/>
            <a:ext cx="0" cy="39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6A4A950-7EA2-B72D-751B-F4C9CCA11707}"/>
              </a:ext>
            </a:extLst>
          </p:cNvPr>
          <p:cNvSpPr/>
          <p:nvPr/>
        </p:nvSpPr>
        <p:spPr>
          <a:xfrm>
            <a:off x="5216268" y="3532958"/>
            <a:ext cx="1100407" cy="343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800">
                <a:solidFill>
                  <a:schemeClr val="tx1"/>
                </a:solidFill>
                <a:latin typeface="Arial" panose="020B0604020202020204" pitchFamily="34" charset="0"/>
                <a:cs typeface="Arial" panose="020B0604020202020204" pitchFamily="34" charset="0"/>
              </a:rPr>
              <a:t>Normal force</a:t>
            </a:r>
          </a:p>
        </p:txBody>
      </p:sp>
      <p:sp>
        <p:nvSpPr>
          <p:cNvPr id="17" name="Rectangle 16">
            <a:extLst>
              <a:ext uri="{FF2B5EF4-FFF2-40B4-BE49-F238E27FC236}">
                <a16:creationId xmlns:a16="http://schemas.microsoft.com/office/drawing/2014/main" id="{D916529C-D50F-0EA8-3A74-2D7B06EDA837}"/>
              </a:ext>
            </a:extLst>
          </p:cNvPr>
          <p:cNvSpPr/>
          <p:nvPr/>
        </p:nvSpPr>
        <p:spPr>
          <a:xfrm>
            <a:off x="5334120" y="4581467"/>
            <a:ext cx="1100407" cy="343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800">
                <a:solidFill>
                  <a:schemeClr val="tx1"/>
                </a:solidFill>
                <a:latin typeface="Arial" panose="020B0604020202020204" pitchFamily="34" charset="0"/>
                <a:cs typeface="Arial" panose="020B0604020202020204" pitchFamily="34" charset="0"/>
              </a:rPr>
              <a:t>Weight</a:t>
            </a:r>
          </a:p>
        </p:txBody>
      </p:sp>
      <p:sp>
        <p:nvSpPr>
          <p:cNvPr id="18" name="Rectangle 17">
            <a:extLst>
              <a:ext uri="{FF2B5EF4-FFF2-40B4-BE49-F238E27FC236}">
                <a16:creationId xmlns:a16="http://schemas.microsoft.com/office/drawing/2014/main" id="{FC1FA2E2-668A-7235-5D6A-B075FD718CE0}"/>
              </a:ext>
            </a:extLst>
          </p:cNvPr>
          <p:cNvSpPr/>
          <p:nvPr/>
        </p:nvSpPr>
        <p:spPr>
          <a:xfrm>
            <a:off x="2398050" y="3623258"/>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050">
                <a:solidFill>
                  <a:schemeClr val="tx1"/>
                </a:solidFill>
                <a:latin typeface="Arial" panose="020B0604020202020204" pitchFamily="34" charset="0"/>
                <a:cs typeface="Arial" panose="020B0604020202020204" pitchFamily="34" charset="0"/>
              </a:rPr>
              <a:t>There are two forces acting on the flamingo. Normal force from the ground is pushing up. Gravity is pulling down.</a:t>
            </a:r>
          </a:p>
          <a:p>
            <a:endParaRPr lang="en-AU" sz="1050">
              <a:solidFill>
                <a:schemeClr val="tx1"/>
              </a:solidFill>
              <a:latin typeface="Arial" panose="020B0604020202020204" pitchFamily="34" charset="0"/>
              <a:cs typeface="Arial" panose="020B0604020202020204" pitchFamily="34" charset="0"/>
            </a:endParaRPr>
          </a:p>
          <a:p>
            <a:r>
              <a:rPr lang="en-AU" sz="1050">
                <a:solidFill>
                  <a:schemeClr val="tx1"/>
                </a:solidFill>
                <a:latin typeface="Arial" panose="020B0604020202020204" pitchFamily="34" charset="0"/>
                <a:cs typeface="Arial" panose="020B0604020202020204" pitchFamily="34" charset="0"/>
              </a:rPr>
              <a:t>These forces are equal.</a:t>
            </a:r>
          </a:p>
        </p:txBody>
      </p:sp>
      <p:sp>
        <p:nvSpPr>
          <p:cNvPr id="19" name="Rectangle 18">
            <a:extLst>
              <a:ext uri="{FF2B5EF4-FFF2-40B4-BE49-F238E27FC236}">
                <a16:creationId xmlns:a16="http://schemas.microsoft.com/office/drawing/2014/main" id="{0A770F86-C862-A81F-E320-86AAF3D570A4}"/>
              </a:ext>
            </a:extLst>
          </p:cNvPr>
          <p:cNvSpPr/>
          <p:nvPr/>
        </p:nvSpPr>
        <p:spPr>
          <a:xfrm>
            <a:off x="561580" y="3396830"/>
            <a:ext cx="1403350" cy="1668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b="1">
                <a:solidFill>
                  <a:schemeClr val="tx1"/>
                </a:solidFill>
                <a:latin typeface="Arial" panose="020B0604020202020204" pitchFamily="34" charset="0"/>
                <a:cs typeface="Arial" panose="020B0604020202020204" pitchFamily="34" charset="0"/>
              </a:rPr>
              <a:t>Picture</a:t>
            </a:r>
          </a:p>
        </p:txBody>
      </p:sp>
      <p:sp>
        <p:nvSpPr>
          <p:cNvPr id="20" name="Rectangle 19">
            <a:extLst>
              <a:ext uri="{FF2B5EF4-FFF2-40B4-BE49-F238E27FC236}">
                <a16:creationId xmlns:a16="http://schemas.microsoft.com/office/drawing/2014/main" id="{4B2AF4C8-02E6-1493-8BD8-3E52A168CCC7}"/>
              </a:ext>
            </a:extLst>
          </p:cNvPr>
          <p:cNvSpPr/>
          <p:nvPr/>
        </p:nvSpPr>
        <p:spPr>
          <a:xfrm>
            <a:off x="2727325" y="3395072"/>
            <a:ext cx="1403350" cy="1668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b="1">
                <a:solidFill>
                  <a:schemeClr val="tx1"/>
                </a:solidFill>
                <a:latin typeface="Arial" panose="020B0604020202020204" pitchFamily="34" charset="0"/>
                <a:cs typeface="Arial" panose="020B0604020202020204" pitchFamily="34" charset="0"/>
              </a:rPr>
              <a:t>Description</a:t>
            </a:r>
          </a:p>
        </p:txBody>
      </p:sp>
      <p:sp>
        <p:nvSpPr>
          <p:cNvPr id="21" name="Rectangle 20">
            <a:extLst>
              <a:ext uri="{FF2B5EF4-FFF2-40B4-BE49-F238E27FC236}">
                <a16:creationId xmlns:a16="http://schemas.microsoft.com/office/drawing/2014/main" id="{50DBC359-1697-F6F8-9562-579B2EE3DA91}"/>
              </a:ext>
            </a:extLst>
          </p:cNvPr>
          <p:cNvSpPr/>
          <p:nvPr/>
        </p:nvSpPr>
        <p:spPr>
          <a:xfrm>
            <a:off x="4542713" y="3393314"/>
            <a:ext cx="2019737" cy="1668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b="1">
                <a:solidFill>
                  <a:schemeClr val="tx1"/>
                </a:solidFill>
                <a:latin typeface="Arial" panose="020B0604020202020204" pitchFamily="34" charset="0"/>
                <a:cs typeface="Arial" panose="020B0604020202020204" pitchFamily="34" charset="0"/>
              </a:rPr>
              <a:t>Free body diagram</a:t>
            </a:r>
          </a:p>
        </p:txBody>
      </p:sp>
      <p:sp>
        <p:nvSpPr>
          <p:cNvPr id="22" name="Rectangle 21">
            <a:extLst>
              <a:ext uri="{FF2B5EF4-FFF2-40B4-BE49-F238E27FC236}">
                <a16:creationId xmlns:a16="http://schemas.microsoft.com/office/drawing/2014/main" id="{D8DABDAD-547F-7690-3A86-E91CCC835C54}"/>
              </a:ext>
            </a:extLst>
          </p:cNvPr>
          <p:cNvSpPr/>
          <p:nvPr/>
        </p:nvSpPr>
        <p:spPr>
          <a:xfrm>
            <a:off x="253388" y="5081574"/>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761F3766-A325-7483-D1E8-DD3C3086B341}"/>
              </a:ext>
            </a:extLst>
          </p:cNvPr>
          <p:cNvSpPr/>
          <p:nvPr/>
        </p:nvSpPr>
        <p:spPr>
          <a:xfrm>
            <a:off x="4542713" y="5081983"/>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556CD0B6-C414-5645-84CE-6A8064AD6218}"/>
              </a:ext>
            </a:extLst>
          </p:cNvPr>
          <p:cNvSpPr/>
          <p:nvPr/>
        </p:nvSpPr>
        <p:spPr>
          <a:xfrm>
            <a:off x="5498581" y="5644574"/>
            <a:ext cx="108000" cy="108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6" name="Straight Arrow Connector 25">
            <a:extLst>
              <a:ext uri="{FF2B5EF4-FFF2-40B4-BE49-F238E27FC236}">
                <a16:creationId xmlns:a16="http://schemas.microsoft.com/office/drawing/2014/main" id="{448DC3E2-DCFE-125E-6335-D0F292876E18}"/>
              </a:ext>
            </a:extLst>
          </p:cNvPr>
          <p:cNvCxnSpPr>
            <a:cxnSpLocks/>
          </p:cNvCxnSpPr>
          <p:nvPr/>
        </p:nvCxnSpPr>
        <p:spPr>
          <a:xfrm flipH="1" flipV="1">
            <a:off x="5552581" y="5246674"/>
            <a:ext cx="0" cy="397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DD0AC31-26DF-16B4-1BD1-A83B6F27C1B3}"/>
              </a:ext>
            </a:extLst>
          </p:cNvPr>
          <p:cNvCxnSpPr>
            <a:cxnSpLocks/>
          </p:cNvCxnSpPr>
          <p:nvPr/>
        </p:nvCxnSpPr>
        <p:spPr>
          <a:xfrm flipH="1">
            <a:off x="5554300" y="5752574"/>
            <a:ext cx="0" cy="39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E845A19-4334-927C-5B87-880FD72BC7EE}"/>
              </a:ext>
            </a:extLst>
          </p:cNvPr>
          <p:cNvSpPr/>
          <p:nvPr/>
        </p:nvSpPr>
        <p:spPr>
          <a:xfrm>
            <a:off x="5182915" y="5008987"/>
            <a:ext cx="1100407" cy="343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800">
                <a:solidFill>
                  <a:schemeClr val="tx1"/>
                </a:solidFill>
                <a:latin typeface="Arial" panose="020B0604020202020204" pitchFamily="34" charset="0"/>
                <a:cs typeface="Arial" panose="020B0604020202020204" pitchFamily="34" charset="0"/>
              </a:rPr>
              <a:t>Normal force</a:t>
            </a:r>
          </a:p>
        </p:txBody>
      </p:sp>
      <p:sp>
        <p:nvSpPr>
          <p:cNvPr id="29" name="Rectangle 28">
            <a:extLst>
              <a:ext uri="{FF2B5EF4-FFF2-40B4-BE49-F238E27FC236}">
                <a16:creationId xmlns:a16="http://schemas.microsoft.com/office/drawing/2014/main" id="{05E2FBF0-F0B3-9DEE-B09B-E125F770C49D}"/>
              </a:ext>
            </a:extLst>
          </p:cNvPr>
          <p:cNvSpPr/>
          <p:nvPr/>
        </p:nvSpPr>
        <p:spPr>
          <a:xfrm>
            <a:off x="5334121" y="6042112"/>
            <a:ext cx="1100407" cy="343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800">
                <a:solidFill>
                  <a:schemeClr val="tx1"/>
                </a:solidFill>
                <a:latin typeface="Arial" panose="020B0604020202020204" pitchFamily="34" charset="0"/>
                <a:cs typeface="Arial" panose="020B0604020202020204" pitchFamily="34" charset="0"/>
              </a:rPr>
              <a:t>Weight</a:t>
            </a:r>
          </a:p>
        </p:txBody>
      </p:sp>
      <p:sp>
        <p:nvSpPr>
          <p:cNvPr id="30" name="Rectangle 29">
            <a:extLst>
              <a:ext uri="{FF2B5EF4-FFF2-40B4-BE49-F238E27FC236}">
                <a16:creationId xmlns:a16="http://schemas.microsoft.com/office/drawing/2014/main" id="{A8BB1F71-20AB-0F86-2BCF-533953D6CBCF}"/>
              </a:ext>
            </a:extLst>
          </p:cNvPr>
          <p:cNvSpPr/>
          <p:nvPr/>
        </p:nvSpPr>
        <p:spPr>
          <a:xfrm>
            <a:off x="2398050" y="5088243"/>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900">
                <a:solidFill>
                  <a:schemeClr val="tx1"/>
                </a:solidFill>
                <a:latin typeface="Arial" panose="020B0604020202020204" pitchFamily="34" charset="0"/>
                <a:cs typeface="Arial" panose="020B0604020202020204" pitchFamily="34" charset="0"/>
              </a:rPr>
              <a:t>Normal force is pushing up. Gravity is pulling down. These forces are equal.</a:t>
            </a:r>
          </a:p>
          <a:p>
            <a:endParaRPr lang="en-AU" sz="900">
              <a:solidFill>
                <a:schemeClr val="tx1"/>
              </a:solidFill>
              <a:latin typeface="Arial" panose="020B0604020202020204" pitchFamily="34" charset="0"/>
              <a:cs typeface="Arial" panose="020B0604020202020204" pitchFamily="34" charset="0"/>
            </a:endParaRPr>
          </a:p>
          <a:p>
            <a:r>
              <a:rPr lang="en-AU" sz="900">
                <a:solidFill>
                  <a:schemeClr val="tx1"/>
                </a:solidFill>
                <a:latin typeface="Arial" panose="020B0604020202020204" pitchFamily="34" charset="0"/>
                <a:cs typeface="Arial" panose="020B0604020202020204" pitchFamily="34" charset="0"/>
              </a:rPr>
              <a:t>The applied force from the engine is pushing left. There is friction and air resistance pushing right.</a:t>
            </a:r>
          </a:p>
        </p:txBody>
      </p:sp>
      <p:pic>
        <p:nvPicPr>
          <p:cNvPr id="31" name="Picture 30">
            <a:extLst>
              <a:ext uri="{FF2B5EF4-FFF2-40B4-BE49-F238E27FC236}">
                <a16:creationId xmlns:a16="http://schemas.microsoft.com/office/drawing/2014/main" id="{AF929D7D-5DF2-226E-3B5C-102BC70F18E3}"/>
              </a:ext>
            </a:extLst>
          </p:cNvPr>
          <p:cNvPicPr>
            <a:picLocks noChangeAspect="1"/>
          </p:cNvPicPr>
          <p:nvPr/>
        </p:nvPicPr>
        <p:blipFill>
          <a:blip r:embed="rId3"/>
          <a:stretch>
            <a:fillRect/>
          </a:stretch>
        </p:blipFill>
        <p:spPr>
          <a:xfrm>
            <a:off x="423472" y="5128237"/>
            <a:ext cx="1760453" cy="1023937"/>
          </a:xfrm>
          <a:prstGeom prst="rect">
            <a:avLst/>
          </a:prstGeom>
        </p:spPr>
      </p:pic>
      <p:cxnSp>
        <p:nvCxnSpPr>
          <p:cNvPr id="32" name="Straight Arrow Connector 31">
            <a:extLst>
              <a:ext uri="{FF2B5EF4-FFF2-40B4-BE49-F238E27FC236}">
                <a16:creationId xmlns:a16="http://schemas.microsoft.com/office/drawing/2014/main" id="{47B10B0B-D4D5-63ED-D3A7-A18C93A373E0}"/>
              </a:ext>
            </a:extLst>
          </p:cNvPr>
          <p:cNvCxnSpPr>
            <a:cxnSpLocks/>
          </p:cNvCxnSpPr>
          <p:nvPr/>
        </p:nvCxnSpPr>
        <p:spPr>
          <a:xfrm flipH="1">
            <a:off x="4867250" y="5698165"/>
            <a:ext cx="631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7A5260C-50D5-111B-01B0-A6657101EF1A}"/>
              </a:ext>
            </a:extLst>
          </p:cNvPr>
          <p:cNvSpPr/>
          <p:nvPr/>
        </p:nvSpPr>
        <p:spPr>
          <a:xfrm>
            <a:off x="4542712" y="5372861"/>
            <a:ext cx="1100407" cy="343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800">
                <a:solidFill>
                  <a:schemeClr val="tx1"/>
                </a:solidFill>
                <a:latin typeface="Arial" panose="020B0604020202020204" pitchFamily="34" charset="0"/>
                <a:cs typeface="Arial" panose="020B0604020202020204" pitchFamily="34" charset="0"/>
              </a:rPr>
              <a:t>Applied force</a:t>
            </a:r>
          </a:p>
        </p:txBody>
      </p:sp>
      <p:cxnSp>
        <p:nvCxnSpPr>
          <p:cNvPr id="35" name="Straight Arrow Connector 34">
            <a:extLst>
              <a:ext uri="{FF2B5EF4-FFF2-40B4-BE49-F238E27FC236}">
                <a16:creationId xmlns:a16="http://schemas.microsoft.com/office/drawing/2014/main" id="{E5081C04-C53D-630C-B413-0A2412D88759}"/>
              </a:ext>
            </a:extLst>
          </p:cNvPr>
          <p:cNvCxnSpPr>
            <a:cxnSpLocks/>
          </p:cNvCxnSpPr>
          <p:nvPr/>
        </p:nvCxnSpPr>
        <p:spPr>
          <a:xfrm>
            <a:off x="5634263" y="5640205"/>
            <a:ext cx="5847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E9A6FC0-76AA-26FD-47FF-8C8F5DD1159A}"/>
              </a:ext>
            </a:extLst>
          </p:cNvPr>
          <p:cNvCxnSpPr>
            <a:cxnSpLocks/>
          </p:cNvCxnSpPr>
          <p:nvPr/>
        </p:nvCxnSpPr>
        <p:spPr>
          <a:xfrm>
            <a:off x="5641348" y="5730537"/>
            <a:ext cx="3805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9E5B664-B5B6-4650-2A5E-09D311764EB2}"/>
              </a:ext>
            </a:extLst>
          </p:cNvPr>
          <p:cNvSpPr/>
          <p:nvPr/>
        </p:nvSpPr>
        <p:spPr>
          <a:xfrm>
            <a:off x="5552581" y="5347229"/>
            <a:ext cx="1100407" cy="343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800">
                <a:solidFill>
                  <a:schemeClr val="tx1"/>
                </a:solidFill>
                <a:latin typeface="Arial" panose="020B0604020202020204" pitchFamily="34" charset="0"/>
                <a:cs typeface="Arial" panose="020B0604020202020204" pitchFamily="34" charset="0"/>
              </a:rPr>
              <a:t>Friction</a:t>
            </a:r>
          </a:p>
        </p:txBody>
      </p:sp>
      <p:sp>
        <p:nvSpPr>
          <p:cNvPr id="40" name="Rectangle 39">
            <a:extLst>
              <a:ext uri="{FF2B5EF4-FFF2-40B4-BE49-F238E27FC236}">
                <a16:creationId xmlns:a16="http://schemas.microsoft.com/office/drawing/2014/main" id="{6DA061E8-C5F8-873A-B88A-7CCB0EF5E590}"/>
              </a:ext>
            </a:extLst>
          </p:cNvPr>
          <p:cNvSpPr/>
          <p:nvPr/>
        </p:nvSpPr>
        <p:spPr>
          <a:xfrm>
            <a:off x="5570850" y="5658031"/>
            <a:ext cx="1100407" cy="343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800">
                <a:solidFill>
                  <a:schemeClr val="tx1"/>
                </a:solidFill>
                <a:latin typeface="Arial" panose="020B0604020202020204" pitchFamily="34" charset="0"/>
                <a:cs typeface="Arial" panose="020B0604020202020204" pitchFamily="34" charset="0"/>
              </a:rPr>
              <a:t>Air resistance</a:t>
            </a:r>
          </a:p>
        </p:txBody>
      </p:sp>
      <p:sp>
        <p:nvSpPr>
          <p:cNvPr id="41" name="Rectangle 40">
            <a:extLst>
              <a:ext uri="{FF2B5EF4-FFF2-40B4-BE49-F238E27FC236}">
                <a16:creationId xmlns:a16="http://schemas.microsoft.com/office/drawing/2014/main" id="{A7365DF2-52A1-2CAF-52BD-DE1382205513}"/>
              </a:ext>
            </a:extLst>
          </p:cNvPr>
          <p:cNvSpPr/>
          <p:nvPr/>
        </p:nvSpPr>
        <p:spPr>
          <a:xfrm>
            <a:off x="253388" y="6536041"/>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Rectangle 41">
            <a:extLst>
              <a:ext uri="{FF2B5EF4-FFF2-40B4-BE49-F238E27FC236}">
                <a16:creationId xmlns:a16="http://schemas.microsoft.com/office/drawing/2014/main" id="{604EAD34-9BC7-DC6F-955B-5F195CA894F1}"/>
              </a:ext>
            </a:extLst>
          </p:cNvPr>
          <p:cNvSpPr/>
          <p:nvPr/>
        </p:nvSpPr>
        <p:spPr>
          <a:xfrm>
            <a:off x="4542713" y="6536450"/>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81C7D481-0D94-5647-9495-543FA5BD2355}"/>
              </a:ext>
            </a:extLst>
          </p:cNvPr>
          <p:cNvSpPr/>
          <p:nvPr/>
        </p:nvSpPr>
        <p:spPr>
          <a:xfrm>
            <a:off x="5498581" y="7099041"/>
            <a:ext cx="108000" cy="108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Rectangle 47">
            <a:extLst>
              <a:ext uri="{FF2B5EF4-FFF2-40B4-BE49-F238E27FC236}">
                <a16:creationId xmlns:a16="http://schemas.microsoft.com/office/drawing/2014/main" id="{460D9524-1F91-8D5E-249D-F1EB66B458D1}"/>
              </a:ext>
            </a:extLst>
          </p:cNvPr>
          <p:cNvSpPr/>
          <p:nvPr/>
        </p:nvSpPr>
        <p:spPr>
          <a:xfrm>
            <a:off x="2398050" y="6542710"/>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900">
                <a:solidFill>
                  <a:schemeClr val="tx1"/>
                </a:solidFill>
                <a:latin typeface="Arial" panose="020B0604020202020204" pitchFamily="34" charset="0"/>
                <a:cs typeface="Arial" panose="020B0604020202020204" pitchFamily="34" charset="0"/>
              </a:rPr>
              <a:t>Gravity is pulling down. Air resistance is pushing up.</a:t>
            </a:r>
          </a:p>
        </p:txBody>
      </p:sp>
      <p:pic>
        <p:nvPicPr>
          <p:cNvPr id="57" name="Picture 56">
            <a:extLst>
              <a:ext uri="{FF2B5EF4-FFF2-40B4-BE49-F238E27FC236}">
                <a16:creationId xmlns:a16="http://schemas.microsoft.com/office/drawing/2014/main" id="{34E750A9-1C8E-FB71-D2B2-48912C0CA70B}"/>
              </a:ext>
            </a:extLst>
          </p:cNvPr>
          <p:cNvPicPr>
            <a:picLocks noChangeAspect="1"/>
          </p:cNvPicPr>
          <p:nvPr/>
        </p:nvPicPr>
        <p:blipFill>
          <a:blip r:embed="rId4"/>
          <a:stretch>
            <a:fillRect/>
          </a:stretch>
        </p:blipFill>
        <p:spPr>
          <a:xfrm>
            <a:off x="729045" y="6584288"/>
            <a:ext cx="971672" cy="1122709"/>
          </a:xfrm>
          <a:prstGeom prst="rect">
            <a:avLst/>
          </a:prstGeom>
        </p:spPr>
      </p:pic>
      <p:sp>
        <p:nvSpPr>
          <p:cNvPr id="3" name="Rectangle 2">
            <a:extLst>
              <a:ext uri="{FF2B5EF4-FFF2-40B4-BE49-F238E27FC236}">
                <a16:creationId xmlns:a16="http://schemas.microsoft.com/office/drawing/2014/main" id="{532A146A-F913-8F78-CE53-BC40201B1105}"/>
              </a:ext>
            </a:extLst>
          </p:cNvPr>
          <p:cNvSpPr/>
          <p:nvPr/>
        </p:nvSpPr>
        <p:spPr>
          <a:xfrm>
            <a:off x="253387" y="8013955"/>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BE87A807-5793-1FD3-6606-2D35F9DAA0BD}"/>
              </a:ext>
            </a:extLst>
          </p:cNvPr>
          <p:cNvSpPr/>
          <p:nvPr/>
        </p:nvSpPr>
        <p:spPr>
          <a:xfrm>
            <a:off x="4542712" y="8014364"/>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A695DA43-F264-DC6C-7760-F5E6949DD08E}"/>
              </a:ext>
            </a:extLst>
          </p:cNvPr>
          <p:cNvSpPr/>
          <p:nvPr/>
        </p:nvSpPr>
        <p:spPr>
          <a:xfrm>
            <a:off x="5498580" y="8576955"/>
            <a:ext cx="108000" cy="108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447D8BD1-19AA-1830-D6B2-8AA308FB74F8}"/>
              </a:ext>
            </a:extLst>
          </p:cNvPr>
          <p:cNvSpPr/>
          <p:nvPr/>
        </p:nvSpPr>
        <p:spPr>
          <a:xfrm>
            <a:off x="2398049" y="8020624"/>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sz="900">
              <a:solidFill>
                <a:schemeClr val="tx1"/>
              </a:solidFill>
              <a:latin typeface="Arial" panose="020B0604020202020204" pitchFamily="34" charset="0"/>
              <a:cs typeface="Arial" panose="020B0604020202020204" pitchFamily="34" charset="0"/>
            </a:endParaRPr>
          </a:p>
        </p:txBody>
      </p:sp>
      <p:pic>
        <p:nvPicPr>
          <p:cNvPr id="33" name="Picture 32">
            <a:extLst>
              <a:ext uri="{FF2B5EF4-FFF2-40B4-BE49-F238E27FC236}">
                <a16:creationId xmlns:a16="http://schemas.microsoft.com/office/drawing/2014/main" id="{340B36B3-B10F-340E-DE11-AC5DE86A419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548428" y="7960501"/>
            <a:ext cx="1510539" cy="1340089"/>
          </a:xfrm>
          <a:prstGeom prst="rect">
            <a:avLst/>
          </a:prstGeom>
        </p:spPr>
      </p:pic>
    </p:spTree>
    <p:extLst>
      <p:ext uri="{BB962C8B-B14F-4D97-AF65-F5344CB8AC3E}">
        <p14:creationId xmlns:p14="http://schemas.microsoft.com/office/powerpoint/2010/main" val="95958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06EDC6-3F24-C1D9-FE5F-63B447003823}"/>
              </a:ext>
            </a:extLst>
          </p:cNvPr>
          <p:cNvSpPr/>
          <p:nvPr/>
        </p:nvSpPr>
        <p:spPr>
          <a:xfrm>
            <a:off x="278555" y="923723"/>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7A5D0EB3-7A7F-3AF7-56A0-55500BBF560C}"/>
              </a:ext>
            </a:extLst>
          </p:cNvPr>
          <p:cNvSpPr/>
          <p:nvPr/>
        </p:nvSpPr>
        <p:spPr>
          <a:xfrm>
            <a:off x="4567880" y="924132"/>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4FF759E0-9935-E355-E546-CBE75D47F2CA}"/>
              </a:ext>
            </a:extLst>
          </p:cNvPr>
          <p:cNvSpPr/>
          <p:nvPr/>
        </p:nvSpPr>
        <p:spPr>
          <a:xfrm>
            <a:off x="5523748" y="1486723"/>
            <a:ext cx="108000" cy="108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FC1FA2E2-668A-7235-5D6A-B075FD718CE0}"/>
              </a:ext>
            </a:extLst>
          </p:cNvPr>
          <p:cNvSpPr/>
          <p:nvPr/>
        </p:nvSpPr>
        <p:spPr>
          <a:xfrm>
            <a:off x="2423217" y="930392"/>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050">
                <a:solidFill>
                  <a:schemeClr val="tx1"/>
                </a:solidFill>
                <a:latin typeface="Arial" panose="020B0604020202020204" pitchFamily="34" charset="0"/>
                <a:cs typeface="Arial" panose="020B0604020202020204" pitchFamily="34" charset="0"/>
              </a:rPr>
              <a:t>The ball is being thrown to the right. It experiences an applied force to the right. It also experiences gravity pulling it down and air resistance pushing it to the left.</a:t>
            </a:r>
          </a:p>
        </p:txBody>
      </p:sp>
      <p:sp>
        <p:nvSpPr>
          <p:cNvPr id="19" name="Rectangle 18">
            <a:extLst>
              <a:ext uri="{FF2B5EF4-FFF2-40B4-BE49-F238E27FC236}">
                <a16:creationId xmlns:a16="http://schemas.microsoft.com/office/drawing/2014/main" id="{0A770F86-C862-A81F-E320-86AAF3D570A4}"/>
              </a:ext>
            </a:extLst>
          </p:cNvPr>
          <p:cNvSpPr/>
          <p:nvPr/>
        </p:nvSpPr>
        <p:spPr>
          <a:xfrm>
            <a:off x="586747" y="703964"/>
            <a:ext cx="1403350" cy="1668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b="1">
                <a:solidFill>
                  <a:schemeClr val="tx1"/>
                </a:solidFill>
                <a:latin typeface="Arial" panose="020B0604020202020204" pitchFamily="34" charset="0"/>
                <a:cs typeface="Arial" panose="020B0604020202020204" pitchFamily="34" charset="0"/>
              </a:rPr>
              <a:t>Picture</a:t>
            </a:r>
          </a:p>
        </p:txBody>
      </p:sp>
      <p:sp>
        <p:nvSpPr>
          <p:cNvPr id="20" name="Rectangle 19">
            <a:extLst>
              <a:ext uri="{FF2B5EF4-FFF2-40B4-BE49-F238E27FC236}">
                <a16:creationId xmlns:a16="http://schemas.microsoft.com/office/drawing/2014/main" id="{4B2AF4C8-02E6-1493-8BD8-3E52A168CCC7}"/>
              </a:ext>
            </a:extLst>
          </p:cNvPr>
          <p:cNvSpPr/>
          <p:nvPr/>
        </p:nvSpPr>
        <p:spPr>
          <a:xfrm>
            <a:off x="2752492" y="702206"/>
            <a:ext cx="1403350" cy="1668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b="1">
                <a:solidFill>
                  <a:schemeClr val="tx1"/>
                </a:solidFill>
                <a:latin typeface="Arial" panose="020B0604020202020204" pitchFamily="34" charset="0"/>
                <a:cs typeface="Arial" panose="020B0604020202020204" pitchFamily="34" charset="0"/>
              </a:rPr>
              <a:t>Description</a:t>
            </a:r>
          </a:p>
        </p:txBody>
      </p:sp>
      <p:sp>
        <p:nvSpPr>
          <p:cNvPr id="21" name="Rectangle 20">
            <a:extLst>
              <a:ext uri="{FF2B5EF4-FFF2-40B4-BE49-F238E27FC236}">
                <a16:creationId xmlns:a16="http://schemas.microsoft.com/office/drawing/2014/main" id="{50DBC359-1697-F6F8-9562-579B2EE3DA91}"/>
              </a:ext>
            </a:extLst>
          </p:cNvPr>
          <p:cNvSpPr/>
          <p:nvPr/>
        </p:nvSpPr>
        <p:spPr>
          <a:xfrm>
            <a:off x="4567880" y="700448"/>
            <a:ext cx="2019737" cy="1668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b="1">
                <a:solidFill>
                  <a:schemeClr val="tx1"/>
                </a:solidFill>
                <a:latin typeface="Arial" panose="020B0604020202020204" pitchFamily="34" charset="0"/>
                <a:cs typeface="Arial" panose="020B0604020202020204" pitchFamily="34" charset="0"/>
              </a:rPr>
              <a:t>Free body diagram</a:t>
            </a:r>
          </a:p>
        </p:txBody>
      </p:sp>
      <p:sp>
        <p:nvSpPr>
          <p:cNvPr id="22" name="Rectangle 21">
            <a:extLst>
              <a:ext uri="{FF2B5EF4-FFF2-40B4-BE49-F238E27FC236}">
                <a16:creationId xmlns:a16="http://schemas.microsoft.com/office/drawing/2014/main" id="{D8DABDAD-547F-7690-3A86-E91CCC835C54}"/>
              </a:ext>
            </a:extLst>
          </p:cNvPr>
          <p:cNvSpPr/>
          <p:nvPr/>
        </p:nvSpPr>
        <p:spPr>
          <a:xfrm>
            <a:off x="278555" y="2388708"/>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900">
                <a:solidFill>
                  <a:schemeClr val="tx1"/>
                </a:solidFill>
                <a:latin typeface="Arial" panose="020B0604020202020204" pitchFamily="34" charset="0"/>
                <a:cs typeface="Arial" panose="020B0604020202020204" pitchFamily="34" charset="0"/>
              </a:rPr>
              <a:t>A bookcase is being pushed to the left. It is getting faster.</a:t>
            </a:r>
          </a:p>
        </p:txBody>
      </p:sp>
      <p:sp>
        <p:nvSpPr>
          <p:cNvPr id="24" name="Rectangle 23">
            <a:extLst>
              <a:ext uri="{FF2B5EF4-FFF2-40B4-BE49-F238E27FC236}">
                <a16:creationId xmlns:a16="http://schemas.microsoft.com/office/drawing/2014/main" id="{761F3766-A325-7483-D1E8-DD3C3086B341}"/>
              </a:ext>
            </a:extLst>
          </p:cNvPr>
          <p:cNvSpPr/>
          <p:nvPr/>
        </p:nvSpPr>
        <p:spPr>
          <a:xfrm>
            <a:off x="4567880" y="2389117"/>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556CD0B6-C414-5645-84CE-6A8064AD6218}"/>
              </a:ext>
            </a:extLst>
          </p:cNvPr>
          <p:cNvSpPr/>
          <p:nvPr/>
        </p:nvSpPr>
        <p:spPr>
          <a:xfrm>
            <a:off x="5523748" y="2951708"/>
            <a:ext cx="108000" cy="108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A8BB1F71-20AB-0F86-2BCF-533953D6CBCF}"/>
              </a:ext>
            </a:extLst>
          </p:cNvPr>
          <p:cNvSpPr/>
          <p:nvPr/>
        </p:nvSpPr>
        <p:spPr>
          <a:xfrm>
            <a:off x="2423217" y="2395377"/>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sz="90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04EAD34-9BC7-DC6F-955B-5F195CA894F1}"/>
              </a:ext>
            </a:extLst>
          </p:cNvPr>
          <p:cNvSpPr/>
          <p:nvPr/>
        </p:nvSpPr>
        <p:spPr>
          <a:xfrm>
            <a:off x="4567880" y="3843584"/>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81C7D481-0D94-5647-9495-543FA5BD2355}"/>
              </a:ext>
            </a:extLst>
          </p:cNvPr>
          <p:cNvSpPr/>
          <p:nvPr/>
        </p:nvSpPr>
        <p:spPr>
          <a:xfrm>
            <a:off x="5523748" y="4406175"/>
            <a:ext cx="108000" cy="108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Rectangle 47">
            <a:extLst>
              <a:ext uri="{FF2B5EF4-FFF2-40B4-BE49-F238E27FC236}">
                <a16:creationId xmlns:a16="http://schemas.microsoft.com/office/drawing/2014/main" id="{460D9524-1F91-8D5E-249D-F1EB66B458D1}"/>
              </a:ext>
            </a:extLst>
          </p:cNvPr>
          <p:cNvSpPr/>
          <p:nvPr/>
        </p:nvSpPr>
        <p:spPr>
          <a:xfrm>
            <a:off x="2423217" y="3849844"/>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sz="90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32A146A-F913-8F78-CE53-BC40201B1105}"/>
              </a:ext>
            </a:extLst>
          </p:cNvPr>
          <p:cNvSpPr/>
          <p:nvPr/>
        </p:nvSpPr>
        <p:spPr>
          <a:xfrm>
            <a:off x="278554" y="5321089"/>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BE87A807-5793-1FD3-6606-2D35F9DAA0BD}"/>
              </a:ext>
            </a:extLst>
          </p:cNvPr>
          <p:cNvSpPr/>
          <p:nvPr/>
        </p:nvSpPr>
        <p:spPr>
          <a:xfrm>
            <a:off x="4567879" y="5321498"/>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A695DA43-F264-DC6C-7760-F5E6949DD08E}"/>
              </a:ext>
            </a:extLst>
          </p:cNvPr>
          <p:cNvSpPr/>
          <p:nvPr/>
        </p:nvSpPr>
        <p:spPr>
          <a:xfrm>
            <a:off x="5523747" y="5884089"/>
            <a:ext cx="108000" cy="108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447D8BD1-19AA-1830-D6B2-8AA308FB74F8}"/>
              </a:ext>
            </a:extLst>
          </p:cNvPr>
          <p:cNvSpPr/>
          <p:nvPr/>
        </p:nvSpPr>
        <p:spPr>
          <a:xfrm>
            <a:off x="2423216" y="5327758"/>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sz="900">
              <a:solidFill>
                <a:schemeClr val="tx1"/>
              </a:solidFill>
              <a:latin typeface="Arial" panose="020B0604020202020204" pitchFamily="34" charset="0"/>
              <a:cs typeface="Arial" panose="020B0604020202020204" pitchFamily="34" charset="0"/>
            </a:endParaRPr>
          </a:p>
        </p:txBody>
      </p:sp>
      <p:pic>
        <p:nvPicPr>
          <p:cNvPr id="47" name="Picture 46">
            <a:extLst>
              <a:ext uri="{FF2B5EF4-FFF2-40B4-BE49-F238E27FC236}">
                <a16:creationId xmlns:a16="http://schemas.microsoft.com/office/drawing/2014/main" id="{8340C763-08ED-ECCA-F8FE-C674FC53A9B5}"/>
              </a:ext>
            </a:extLst>
          </p:cNvPr>
          <p:cNvPicPr>
            <a:picLocks noChangeAspect="1"/>
          </p:cNvPicPr>
          <p:nvPr/>
        </p:nvPicPr>
        <p:blipFill rotWithShape="1">
          <a:blip r:embed="rId2"/>
          <a:srcRect l="29887"/>
          <a:stretch/>
        </p:blipFill>
        <p:spPr>
          <a:xfrm>
            <a:off x="743612" y="980917"/>
            <a:ext cx="1154527" cy="1116384"/>
          </a:xfrm>
          <a:prstGeom prst="rect">
            <a:avLst/>
          </a:prstGeom>
        </p:spPr>
      </p:pic>
      <p:cxnSp>
        <p:nvCxnSpPr>
          <p:cNvPr id="49" name="Straight Arrow Connector 48">
            <a:extLst>
              <a:ext uri="{FF2B5EF4-FFF2-40B4-BE49-F238E27FC236}">
                <a16:creationId xmlns:a16="http://schemas.microsoft.com/office/drawing/2014/main" id="{BA65DD88-A416-370E-07D7-576E47D3D3B0}"/>
              </a:ext>
            </a:extLst>
          </p:cNvPr>
          <p:cNvCxnSpPr>
            <a:cxnSpLocks/>
          </p:cNvCxnSpPr>
          <p:nvPr/>
        </p:nvCxnSpPr>
        <p:spPr>
          <a:xfrm flipH="1" flipV="1">
            <a:off x="5575709" y="5487334"/>
            <a:ext cx="0" cy="397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53A2BF3-89C8-8168-0F59-F4A2A25DB2BF}"/>
              </a:ext>
            </a:extLst>
          </p:cNvPr>
          <p:cNvCxnSpPr>
            <a:cxnSpLocks/>
          </p:cNvCxnSpPr>
          <p:nvPr/>
        </p:nvCxnSpPr>
        <p:spPr>
          <a:xfrm flipH="1">
            <a:off x="5585817" y="6001623"/>
            <a:ext cx="0" cy="39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6661831-4A35-A42C-4E62-9A4B12281631}"/>
              </a:ext>
            </a:extLst>
          </p:cNvPr>
          <p:cNvSpPr/>
          <p:nvPr/>
        </p:nvSpPr>
        <p:spPr>
          <a:xfrm>
            <a:off x="5247785" y="5246992"/>
            <a:ext cx="1100407" cy="343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800">
                <a:solidFill>
                  <a:schemeClr val="tx1"/>
                </a:solidFill>
                <a:latin typeface="Arial" panose="020B0604020202020204" pitchFamily="34" charset="0"/>
                <a:cs typeface="Arial" panose="020B0604020202020204" pitchFamily="34" charset="0"/>
              </a:rPr>
              <a:t>Normal force</a:t>
            </a:r>
          </a:p>
        </p:txBody>
      </p:sp>
      <p:sp>
        <p:nvSpPr>
          <p:cNvPr id="52" name="Rectangle 51">
            <a:extLst>
              <a:ext uri="{FF2B5EF4-FFF2-40B4-BE49-F238E27FC236}">
                <a16:creationId xmlns:a16="http://schemas.microsoft.com/office/drawing/2014/main" id="{331C3E21-8158-DC1C-CE30-68792AEA3A3A}"/>
              </a:ext>
            </a:extLst>
          </p:cNvPr>
          <p:cNvSpPr/>
          <p:nvPr/>
        </p:nvSpPr>
        <p:spPr>
          <a:xfrm>
            <a:off x="5365637" y="6295501"/>
            <a:ext cx="1100407" cy="343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800">
                <a:solidFill>
                  <a:schemeClr val="tx1"/>
                </a:solidFill>
                <a:latin typeface="Arial" panose="020B0604020202020204" pitchFamily="34" charset="0"/>
                <a:cs typeface="Arial" panose="020B0604020202020204" pitchFamily="34" charset="0"/>
              </a:rPr>
              <a:t>Weight</a:t>
            </a:r>
          </a:p>
        </p:txBody>
      </p:sp>
      <p:cxnSp>
        <p:nvCxnSpPr>
          <p:cNvPr id="53" name="Straight Arrow Connector 52">
            <a:extLst>
              <a:ext uri="{FF2B5EF4-FFF2-40B4-BE49-F238E27FC236}">
                <a16:creationId xmlns:a16="http://schemas.microsoft.com/office/drawing/2014/main" id="{5379CF3E-3D13-CD8D-AEDF-D807BC226A46}"/>
              </a:ext>
            </a:extLst>
          </p:cNvPr>
          <p:cNvCxnSpPr>
            <a:cxnSpLocks/>
          </p:cNvCxnSpPr>
          <p:nvPr/>
        </p:nvCxnSpPr>
        <p:spPr>
          <a:xfrm flipH="1">
            <a:off x="4908844" y="5951417"/>
            <a:ext cx="6212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8387DB8-A014-CB4E-286A-7DEE7B90C837}"/>
              </a:ext>
            </a:extLst>
          </p:cNvPr>
          <p:cNvSpPr/>
          <p:nvPr/>
        </p:nvSpPr>
        <p:spPr>
          <a:xfrm>
            <a:off x="4785774" y="5891233"/>
            <a:ext cx="1100407" cy="343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800">
                <a:solidFill>
                  <a:schemeClr val="tx1"/>
                </a:solidFill>
                <a:latin typeface="Arial" panose="020B0604020202020204" pitchFamily="34" charset="0"/>
                <a:cs typeface="Arial" panose="020B0604020202020204" pitchFamily="34" charset="0"/>
              </a:rPr>
              <a:t>Friction</a:t>
            </a:r>
          </a:p>
        </p:txBody>
      </p:sp>
      <p:pic>
        <p:nvPicPr>
          <p:cNvPr id="55" name="Picture 54">
            <a:extLst>
              <a:ext uri="{FF2B5EF4-FFF2-40B4-BE49-F238E27FC236}">
                <a16:creationId xmlns:a16="http://schemas.microsoft.com/office/drawing/2014/main" id="{D6C051C4-38C1-EB42-5304-E754D1562E07}"/>
              </a:ext>
            </a:extLst>
          </p:cNvPr>
          <p:cNvPicPr>
            <a:picLocks noChangeAspect="1"/>
          </p:cNvPicPr>
          <p:nvPr/>
        </p:nvPicPr>
        <p:blipFill>
          <a:blip r:embed="rId3"/>
          <a:stretch>
            <a:fillRect/>
          </a:stretch>
        </p:blipFill>
        <p:spPr>
          <a:xfrm flipH="1">
            <a:off x="804496" y="2767182"/>
            <a:ext cx="843512" cy="804819"/>
          </a:xfrm>
          <a:prstGeom prst="rect">
            <a:avLst/>
          </a:prstGeom>
        </p:spPr>
      </p:pic>
      <p:sp>
        <p:nvSpPr>
          <p:cNvPr id="56" name="Rectangle 55">
            <a:extLst>
              <a:ext uri="{FF2B5EF4-FFF2-40B4-BE49-F238E27FC236}">
                <a16:creationId xmlns:a16="http://schemas.microsoft.com/office/drawing/2014/main" id="{8CD998F9-55B6-A8B0-5981-245ECA5DDBC1}"/>
              </a:ext>
            </a:extLst>
          </p:cNvPr>
          <p:cNvSpPr/>
          <p:nvPr/>
        </p:nvSpPr>
        <p:spPr>
          <a:xfrm>
            <a:off x="270384" y="3854624"/>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900">
                <a:solidFill>
                  <a:schemeClr val="tx1"/>
                </a:solidFill>
                <a:latin typeface="Arial" panose="020B0604020202020204" pitchFamily="34" charset="0"/>
                <a:cs typeface="Arial" panose="020B0604020202020204" pitchFamily="34" charset="0"/>
              </a:rPr>
              <a:t>A car is moving to the right and braking. It is slowing down.</a:t>
            </a:r>
          </a:p>
        </p:txBody>
      </p:sp>
      <p:pic>
        <p:nvPicPr>
          <p:cNvPr id="58" name="Picture 57">
            <a:extLst>
              <a:ext uri="{FF2B5EF4-FFF2-40B4-BE49-F238E27FC236}">
                <a16:creationId xmlns:a16="http://schemas.microsoft.com/office/drawing/2014/main" id="{3636EE48-6AFD-6058-7DA6-87BF9DDD9429}"/>
              </a:ext>
            </a:extLst>
          </p:cNvPr>
          <p:cNvPicPr>
            <a:picLocks noChangeAspect="1"/>
          </p:cNvPicPr>
          <p:nvPr/>
        </p:nvPicPr>
        <p:blipFill>
          <a:blip r:embed="rId4"/>
          <a:stretch>
            <a:fillRect/>
          </a:stretch>
        </p:blipFill>
        <p:spPr>
          <a:xfrm flipH="1">
            <a:off x="563233" y="4232966"/>
            <a:ext cx="1360968" cy="843800"/>
          </a:xfrm>
          <a:prstGeom prst="rect">
            <a:avLst/>
          </a:prstGeom>
        </p:spPr>
      </p:pic>
      <p:sp>
        <p:nvSpPr>
          <p:cNvPr id="59" name="Rectangle 58">
            <a:extLst>
              <a:ext uri="{FF2B5EF4-FFF2-40B4-BE49-F238E27FC236}">
                <a16:creationId xmlns:a16="http://schemas.microsoft.com/office/drawing/2014/main" id="{1240B6CF-7540-4280-F178-7386905E7989}"/>
              </a:ext>
            </a:extLst>
          </p:cNvPr>
          <p:cNvSpPr/>
          <p:nvPr/>
        </p:nvSpPr>
        <p:spPr>
          <a:xfrm>
            <a:off x="286623" y="6735776"/>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Rectangle 59">
            <a:extLst>
              <a:ext uri="{FF2B5EF4-FFF2-40B4-BE49-F238E27FC236}">
                <a16:creationId xmlns:a16="http://schemas.microsoft.com/office/drawing/2014/main" id="{E0720972-F411-5131-EFE3-F06360FD8D8B}"/>
              </a:ext>
            </a:extLst>
          </p:cNvPr>
          <p:cNvSpPr/>
          <p:nvPr/>
        </p:nvSpPr>
        <p:spPr>
          <a:xfrm>
            <a:off x="4575948" y="6736185"/>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a:extLst>
              <a:ext uri="{FF2B5EF4-FFF2-40B4-BE49-F238E27FC236}">
                <a16:creationId xmlns:a16="http://schemas.microsoft.com/office/drawing/2014/main" id="{5FC77302-EB22-FC2B-0487-7337E9948C2D}"/>
              </a:ext>
            </a:extLst>
          </p:cNvPr>
          <p:cNvSpPr/>
          <p:nvPr/>
        </p:nvSpPr>
        <p:spPr>
          <a:xfrm>
            <a:off x="5531816" y="7298776"/>
            <a:ext cx="108000" cy="108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Rectangle 61">
            <a:extLst>
              <a:ext uri="{FF2B5EF4-FFF2-40B4-BE49-F238E27FC236}">
                <a16:creationId xmlns:a16="http://schemas.microsoft.com/office/drawing/2014/main" id="{A12FAEF9-39FD-BEC5-B3CC-5005D54EDED4}"/>
              </a:ext>
            </a:extLst>
          </p:cNvPr>
          <p:cNvSpPr/>
          <p:nvPr/>
        </p:nvSpPr>
        <p:spPr>
          <a:xfrm>
            <a:off x="2431285" y="6742445"/>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900">
                <a:solidFill>
                  <a:schemeClr val="tx1"/>
                </a:solidFill>
                <a:latin typeface="Arial" panose="020B0604020202020204" pitchFamily="34" charset="0"/>
                <a:cs typeface="Arial" panose="020B0604020202020204" pitchFamily="34" charset="0"/>
              </a:rPr>
              <a:t>There is gravity pulling the object down. There is air resistance pushing the object up.</a:t>
            </a:r>
          </a:p>
          <a:p>
            <a:endParaRPr lang="en-AU" sz="900">
              <a:solidFill>
                <a:schemeClr val="tx1"/>
              </a:solidFill>
              <a:latin typeface="Arial" panose="020B0604020202020204" pitchFamily="34" charset="0"/>
              <a:cs typeface="Arial" panose="020B0604020202020204" pitchFamily="34" charset="0"/>
            </a:endParaRPr>
          </a:p>
          <a:p>
            <a:r>
              <a:rPr lang="en-AU" sz="900">
                <a:solidFill>
                  <a:schemeClr val="tx1"/>
                </a:solidFill>
                <a:latin typeface="Arial" panose="020B0604020202020204" pitchFamily="34" charset="0"/>
                <a:cs typeface="Arial" panose="020B0604020202020204" pitchFamily="34" charset="0"/>
              </a:rPr>
              <a:t>The object is getting faster so the force of gravity is greater than the force of air resistance.</a:t>
            </a:r>
          </a:p>
        </p:txBody>
      </p:sp>
      <p:sp>
        <p:nvSpPr>
          <p:cNvPr id="69" name="Rectangle 68">
            <a:extLst>
              <a:ext uri="{FF2B5EF4-FFF2-40B4-BE49-F238E27FC236}">
                <a16:creationId xmlns:a16="http://schemas.microsoft.com/office/drawing/2014/main" id="{3EFBD0F0-C04B-E1A5-0033-D6AFE39169E1}"/>
              </a:ext>
            </a:extLst>
          </p:cNvPr>
          <p:cNvSpPr/>
          <p:nvPr/>
        </p:nvSpPr>
        <p:spPr>
          <a:xfrm>
            <a:off x="286623" y="8329996"/>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a:extLst>
              <a:ext uri="{FF2B5EF4-FFF2-40B4-BE49-F238E27FC236}">
                <a16:creationId xmlns:a16="http://schemas.microsoft.com/office/drawing/2014/main" id="{FD3FC74D-586F-2067-CE61-083A75F81F4D}"/>
              </a:ext>
            </a:extLst>
          </p:cNvPr>
          <p:cNvSpPr/>
          <p:nvPr/>
        </p:nvSpPr>
        <p:spPr>
          <a:xfrm>
            <a:off x="4575948" y="8330405"/>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Oval 70">
            <a:extLst>
              <a:ext uri="{FF2B5EF4-FFF2-40B4-BE49-F238E27FC236}">
                <a16:creationId xmlns:a16="http://schemas.microsoft.com/office/drawing/2014/main" id="{E56A7E30-6588-CC4D-610B-D9AC7083FD22}"/>
              </a:ext>
            </a:extLst>
          </p:cNvPr>
          <p:cNvSpPr/>
          <p:nvPr/>
        </p:nvSpPr>
        <p:spPr>
          <a:xfrm>
            <a:off x="5531816" y="8892996"/>
            <a:ext cx="108000" cy="108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a:extLst>
              <a:ext uri="{FF2B5EF4-FFF2-40B4-BE49-F238E27FC236}">
                <a16:creationId xmlns:a16="http://schemas.microsoft.com/office/drawing/2014/main" id="{B28ABDC1-54F1-0D4E-6D49-98CAAAAF4D02}"/>
              </a:ext>
            </a:extLst>
          </p:cNvPr>
          <p:cNvSpPr/>
          <p:nvPr/>
        </p:nvSpPr>
        <p:spPr>
          <a:xfrm>
            <a:off x="2431285" y="8336665"/>
            <a:ext cx="2019737" cy="1233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sz="900">
              <a:solidFill>
                <a:schemeClr val="tx1"/>
              </a:solidFill>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B80DE58F-5845-277A-204B-C86A059AD8B4}"/>
              </a:ext>
            </a:extLst>
          </p:cNvPr>
          <p:cNvSpPr/>
          <p:nvPr/>
        </p:nvSpPr>
        <p:spPr>
          <a:xfrm>
            <a:off x="159623" y="8078372"/>
            <a:ext cx="2019737" cy="2080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100" b="1">
                <a:solidFill>
                  <a:schemeClr val="tx1"/>
                </a:solidFill>
                <a:latin typeface="Arial" panose="020B0604020202020204" pitchFamily="34" charset="0"/>
                <a:cs typeface="Arial" panose="020B0604020202020204" pitchFamily="34" charset="0"/>
              </a:rPr>
              <a:t>Create your own</a:t>
            </a:r>
          </a:p>
        </p:txBody>
      </p:sp>
    </p:spTree>
    <p:extLst>
      <p:ext uri="{BB962C8B-B14F-4D97-AF65-F5344CB8AC3E}">
        <p14:creationId xmlns:p14="http://schemas.microsoft.com/office/powerpoint/2010/main" val="42033434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C679BE5-920F-4F89-AAB8-106B4D75FB51}">
  <ds:schemaRefs>
    <ds:schemaRef ds:uri="http://schemas.microsoft.com/sharepoint/v3/contenttype/forms"/>
  </ds:schemaRefs>
</ds:datastoreItem>
</file>

<file path=customXml/itemProps2.xml><?xml version="1.0" encoding="utf-8"?>
<ds:datastoreItem xmlns:ds="http://schemas.openxmlformats.org/officeDocument/2006/customXml" ds:itemID="{30EBA0B9-2905-49FE-8365-DED569E1AC5E}">
  <ds:schemaRefs>
    <ds:schemaRef ds:uri="8f659357-f805-491c-ad0b-5621b2de6466"/>
    <ds:schemaRef ds:uri="d5c732d2-f217-444a-91d8-37c5714ca6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C7B99F7-D6F4-4F7D-95AB-A640B26D6B5D}">
  <ds:schemaRefs>
    <ds:schemaRef ds:uri="8f659357-f805-491c-ad0b-5621b2de6466"/>
    <ds:schemaRef ds:uri="d5c732d2-f217-444a-91d8-37c5714ca69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A4 Paper (210x297 mm)</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Free Body Diagrams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Force Diagrams</dc:title>
  <dc:creator>BAKER Mark [Southern River College]</dc:creator>
  <cp:revision>1</cp:revision>
  <cp:lastPrinted>2024-10-30T05:34:18Z</cp:lastPrinted>
  <dcterms:created xsi:type="dcterms:W3CDTF">2023-10-22T05:28:53Z</dcterms:created>
  <dcterms:modified xsi:type="dcterms:W3CDTF">2024-11-11T00:22:02Z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MediaServiceImageTags">
    <vt:lpwstr/>
  </property>
</Properties>
</file>