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8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4/03/19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4/03/19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4/03/19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4/03/19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4/03/19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4/03/19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4/03/19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4/03/19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4/03/19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4/03/19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4/03/19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4/03/19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Aerobic and anaerobic respiration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3" descr="SoCanLungFunctionBeImprov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79" y="3594676"/>
            <a:ext cx="8705535" cy="272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73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136189"/>
              </p:ext>
            </p:extLst>
          </p:nvPr>
        </p:nvGraphicFramePr>
        <p:xfrm>
          <a:off x="871538" y="2674938"/>
          <a:ext cx="740886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9621"/>
                <a:gridCol w="2469621"/>
                <a:gridCol w="246962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Aerobic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Anerobic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Oxygen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Needed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Not needed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Glucose breakdown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Incomplete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End product(s)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Carbon dioxide and water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Lactic acid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Energy released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Relatively large amount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Relatively small amount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Aerobic respiration </a:t>
            </a:r>
            <a:r>
              <a:rPr lang="en-US" b="1" dirty="0" err="1"/>
              <a:t>vs</a:t>
            </a:r>
            <a:r>
              <a:rPr lang="en-US" b="1" dirty="0"/>
              <a:t> anaerobic </a:t>
            </a:r>
            <a:r>
              <a:rPr lang="en-US" b="1" dirty="0" smtClean="0"/>
              <a:t>respiration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989338" y="5509207"/>
            <a:ext cx="69071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Aerobic respiration releases 19 times more energy than anaerobic respiration from the same amount of glucose.</a:t>
            </a:r>
          </a:p>
        </p:txBody>
      </p:sp>
    </p:spTree>
    <p:extLst>
      <p:ext uri="{BB962C8B-B14F-4D97-AF65-F5344CB8AC3E}">
        <p14:creationId xmlns:p14="http://schemas.microsoft.com/office/powerpoint/2010/main" val="1348937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Aerobic </a:t>
            </a:r>
            <a:r>
              <a:rPr lang="en-US" dirty="0" smtClean="0"/>
              <a:t>exercise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sometimes known as "cardio" </a:t>
            </a:r>
            <a:r>
              <a:rPr lang="en-US" dirty="0" smtClean="0"/>
              <a:t>– exercise</a:t>
            </a:r>
            <a:r>
              <a:rPr lang="en-US" dirty="0"/>
              <a:t> </a:t>
            </a:r>
            <a:r>
              <a:rPr lang="en-US" dirty="0" smtClean="0"/>
              <a:t>that </a:t>
            </a:r>
            <a:r>
              <a:rPr lang="en-US" dirty="0"/>
              <a:t>requires pumping of oxygenated blood by the heart to deliver oxygen to working muscles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Aerobic </a:t>
            </a:r>
            <a:r>
              <a:rPr lang="en-US" dirty="0"/>
              <a:t>exercise stimulates the heart rate and </a:t>
            </a:r>
            <a:r>
              <a:rPr lang="en-US" dirty="0" smtClean="0"/>
              <a:t>breathing</a:t>
            </a:r>
            <a:r>
              <a:rPr lang="en-US" dirty="0"/>
              <a:t> </a:t>
            </a:r>
            <a:r>
              <a:rPr lang="en-US" dirty="0" smtClean="0"/>
              <a:t>rate </a:t>
            </a:r>
            <a:r>
              <a:rPr lang="en-US" dirty="0"/>
              <a:t>to increase in a way that can be sustained for the exercise session.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Aerobic exercise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2598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contrast, anaerobic ("without oxygen") exercise is activity that causes you to be quickly out of breath, like sprinting or lifting a heavy </a:t>
            </a:r>
            <a:r>
              <a:rPr lang="en-US" dirty="0" smtClean="0"/>
              <a:t>weight</a:t>
            </a:r>
          </a:p>
          <a:p>
            <a:r>
              <a:rPr lang="en-US" dirty="0" smtClean="0"/>
              <a:t>You cannot sustain this type of activity for extended periods of time</a:t>
            </a:r>
            <a:endParaRPr lang="en-AU" dirty="0"/>
          </a:p>
          <a:p>
            <a:r>
              <a:rPr lang="en-AU" dirty="0" smtClean="0"/>
              <a:t>High intensity but short duration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Anaerobic exercise</a:t>
            </a:r>
            <a:endParaRPr lang="en-AU" dirty="0"/>
          </a:p>
        </p:txBody>
      </p:sp>
      <p:pic>
        <p:nvPicPr>
          <p:cNvPr id="4" name="Picture 3" descr="Screen Shot 2019-03-04 at 8.14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806" y="4430470"/>
            <a:ext cx="3204101" cy="213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33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88163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Examples of aerobic exercises include </a:t>
            </a:r>
            <a:endParaRPr lang="en-US" dirty="0" smtClean="0"/>
          </a:p>
          <a:p>
            <a:pPr lvl="1"/>
            <a:r>
              <a:rPr lang="en-US" dirty="0" smtClean="0"/>
              <a:t>cardio </a:t>
            </a:r>
            <a:r>
              <a:rPr lang="en-US" dirty="0"/>
              <a:t>machines, </a:t>
            </a:r>
            <a:endParaRPr lang="en-US" dirty="0" smtClean="0"/>
          </a:p>
          <a:p>
            <a:pPr lvl="1"/>
            <a:r>
              <a:rPr lang="en-US" dirty="0" smtClean="0"/>
              <a:t>spinning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running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swimming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walking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hiking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aerobics </a:t>
            </a:r>
            <a:r>
              <a:rPr lang="en-US" dirty="0"/>
              <a:t>classes, </a:t>
            </a:r>
            <a:endParaRPr lang="en-US" dirty="0" smtClean="0"/>
          </a:p>
          <a:p>
            <a:pPr lvl="1"/>
            <a:r>
              <a:rPr lang="en-US" dirty="0" smtClean="0"/>
              <a:t>dancing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cross country, </a:t>
            </a:r>
            <a:r>
              <a:rPr lang="en-US" dirty="0"/>
              <a:t>and </a:t>
            </a:r>
            <a:endParaRPr lang="en-US" dirty="0" smtClean="0"/>
          </a:p>
          <a:p>
            <a:pPr lvl="1"/>
            <a:r>
              <a:rPr lang="en-US" dirty="0" smtClean="0"/>
              <a:t>kickboxing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are many other types</a:t>
            </a:r>
            <a:r>
              <a:rPr lang="en-US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Aerobic exercises</a:t>
            </a:r>
            <a:endParaRPr lang="en-AU" dirty="0"/>
          </a:p>
        </p:txBody>
      </p:sp>
      <p:pic>
        <p:nvPicPr>
          <p:cNvPr id="4" name="Picture 3" descr="Pallavi-Rao-Different-types-of-aerobic-exercises-770x4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692" y="3278549"/>
            <a:ext cx="4462891" cy="232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35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Aerobic exercises can become anaerobic exercises if performed at a level of intensity that is too high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Aerobic exercise not only improves fitness; it also has known benefits for both physical and emotional health.</a:t>
            </a:r>
            <a:endParaRPr lang="en-AU" dirty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Aerobic exercise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30385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Heart gets stronger</a:t>
            </a:r>
          </a:p>
          <a:p>
            <a:r>
              <a:rPr lang="en-AU" dirty="0" smtClean="0"/>
              <a:t>Heart pumps more blood with each beat (stroke volume)</a:t>
            </a:r>
          </a:p>
          <a:p>
            <a:r>
              <a:rPr lang="en-AU" dirty="0" smtClean="0"/>
              <a:t>Greater heart efficiency</a:t>
            </a:r>
          </a:p>
          <a:p>
            <a:r>
              <a:rPr lang="en-AU" dirty="0" smtClean="0"/>
              <a:t>Muscles get more efficient at consuming oxygen.</a:t>
            </a:r>
          </a:p>
          <a:p>
            <a:r>
              <a:rPr lang="en-AU" dirty="0" smtClean="0"/>
              <a:t>Mitochondria in muscle cells increase in number and efficiency.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Benefits of regular aerobic exercise</a:t>
            </a:r>
            <a:endParaRPr lang="en-AU" dirty="0"/>
          </a:p>
        </p:txBody>
      </p:sp>
      <p:pic>
        <p:nvPicPr>
          <p:cNvPr id="4" name="Picture 3" descr="maxresdefaul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153" y="1358676"/>
            <a:ext cx="3226647" cy="181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78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Living organisms use energy released by respiration for their life processes.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two types of respiration – aerobic (which needs oxygen) and anaerobic (which doesn’t need oxygen).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Respiration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31705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362918"/>
            <a:ext cx="7408333" cy="4120338"/>
          </a:xfrm>
        </p:spPr>
        <p:txBody>
          <a:bodyPr>
            <a:normAutofit/>
          </a:bodyPr>
          <a:lstStyle/>
          <a:p>
            <a:r>
              <a:rPr lang="en-US" dirty="0" smtClean="0"/>
              <a:t>Energy is </a:t>
            </a:r>
            <a:r>
              <a:rPr lang="en-US" dirty="0"/>
              <a:t>needed for the following life processes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r>
              <a:rPr lang="en-US" dirty="0"/>
              <a:t>growth</a:t>
            </a:r>
          </a:p>
          <a:p>
            <a:pPr lvl="1"/>
            <a:r>
              <a:rPr lang="en-US" dirty="0"/>
              <a:t>cell division</a:t>
            </a:r>
          </a:p>
          <a:p>
            <a:pPr lvl="1"/>
            <a:r>
              <a:rPr lang="en-US" dirty="0"/>
              <a:t>muscle contraction</a:t>
            </a:r>
          </a:p>
          <a:p>
            <a:pPr lvl="1"/>
            <a:r>
              <a:rPr lang="en-US" dirty="0"/>
              <a:t>protein synthesis</a:t>
            </a:r>
          </a:p>
          <a:p>
            <a:pPr lvl="1"/>
            <a:r>
              <a:rPr lang="en-US" dirty="0"/>
              <a:t>active transport</a:t>
            </a:r>
          </a:p>
          <a:p>
            <a:pPr lvl="1"/>
            <a:r>
              <a:rPr lang="en-US" dirty="0"/>
              <a:t>nerve </a:t>
            </a:r>
            <a:r>
              <a:rPr lang="en-US" dirty="0" smtClean="0"/>
              <a:t>impulses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nd in humans to maintain body temperature</a:t>
            </a:r>
            <a:endParaRPr lang="en-US" dirty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Energy needs</a:t>
            </a:r>
            <a:endParaRPr lang="en-AU" dirty="0"/>
          </a:p>
        </p:txBody>
      </p:sp>
      <p:pic>
        <p:nvPicPr>
          <p:cNvPr id="4" name="Picture 3" descr="p01l7j1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857" y="3071290"/>
            <a:ext cx="4093943" cy="230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6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Respiration</a:t>
            </a:r>
            <a:r>
              <a:rPr lang="en-US" dirty="0"/>
              <a:t> involves chemical reactions that break down nutrient molecules in living cells to release energy.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Cellular r</a:t>
            </a:r>
            <a:r>
              <a:rPr lang="en-AU" dirty="0" smtClean="0"/>
              <a:t>espiration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899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Aerobic respiration</a:t>
            </a:r>
            <a:r>
              <a:rPr lang="en-US" dirty="0"/>
              <a:t> needs oxygen.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the release of a relatively large amount of energy in cells by the breakdown of food substances in the presence of oxygen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glucose + oxygen → carbon dioxide + water</a:t>
            </a:r>
          </a:p>
          <a:p>
            <a:r>
              <a:rPr lang="en-US" dirty="0"/>
              <a:t>C</a:t>
            </a:r>
            <a:r>
              <a:rPr lang="en-US" baseline="-25000" dirty="0"/>
              <a:t>6</a:t>
            </a:r>
            <a:r>
              <a:rPr lang="en-US" dirty="0"/>
              <a:t>H</a:t>
            </a:r>
            <a:r>
              <a:rPr lang="en-US" baseline="-25000" dirty="0"/>
              <a:t>12</a:t>
            </a:r>
            <a:r>
              <a:rPr lang="en-US" dirty="0"/>
              <a:t>O</a:t>
            </a:r>
            <a:r>
              <a:rPr lang="en-US" baseline="-25000" dirty="0"/>
              <a:t>6</a:t>
            </a:r>
            <a:r>
              <a:rPr lang="en-US" dirty="0"/>
              <a:t> + 6O</a:t>
            </a:r>
            <a:r>
              <a:rPr lang="en-US" baseline="-25000" dirty="0"/>
              <a:t>2</a:t>
            </a:r>
            <a:r>
              <a:rPr lang="en-US" dirty="0"/>
              <a:t> → 6CO</a:t>
            </a:r>
            <a:r>
              <a:rPr lang="en-US" baseline="-25000" dirty="0"/>
              <a:t>2</a:t>
            </a:r>
            <a:r>
              <a:rPr lang="en-US" dirty="0"/>
              <a:t> + 6H</a:t>
            </a:r>
            <a:r>
              <a:rPr lang="en-US" baseline="-25000" dirty="0"/>
              <a:t>2</a:t>
            </a:r>
            <a:r>
              <a:rPr lang="en-US" dirty="0"/>
              <a:t>O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Aerobic respiration</a:t>
            </a:r>
            <a:endParaRPr lang="en-AU" dirty="0"/>
          </a:p>
        </p:txBody>
      </p:sp>
      <p:pic>
        <p:nvPicPr>
          <p:cNvPr id="4" name="Picture 3" descr="141728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146" y="1384952"/>
            <a:ext cx="2469654" cy="160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91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Aerobic respiration happens all the time in animals and plants. </a:t>
            </a:r>
            <a:endParaRPr lang="en-US" dirty="0" smtClean="0"/>
          </a:p>
          <a:p>
            <a:r>
              <a:rPr lang="en-US" dirty="0" smtClean="0"/>
              <a:t>Note </a:t>
            </a:r>
            <a:r>
              <a:rPr lang="en-US" dirty="0"/>
              <a:t>that respiration is different to breathing (ventilation). </a:t>
            </a:r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/>
              <a:t>of the reactions in aerobic respiration happen inside mitochondria in cells.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Aerobic respiration</a:t>
            </a:r>
            <a:endParaRPr lang="en-AU" dirty="0"/>
          </a:p>
        </p:txBody>
      </p:sp>
      <p:pic>
        <p:nvPicPr>
          <p:cNvPr id="4" name="Picture 3" descr="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084" y="4723463"/>
            <a:ext cx="3385716" cy="200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92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aerobic respiration, </a:t>
            </a:r>
            <a:r>
              <a:rPr lang="en-US" b="1" dirty="0"/>
              <a:t>anaerobic respiration</a:t>
            </a:r>
            <a:r>
              <a:rPr lang="en-US" dirty="0"/>
              <a:t> does not need oxygen.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the release of a relatively small amount of energy in cells by the breakdown of food substances in the absence of oxygen.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Anaerobic respiration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853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Anaerobic respiration happens in muscles during hard exercise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glucose → lactic acid</a:t>
            </a:r>
          </a:p>
          <a:p>
            <a:r>
              <a:rPr lang="en-US" dirty="0"/>
              <a:t>C</a:t>
            </a:r>
            <a:r>
              <a:rPr lang="en-US" baseline="-25000" dirty="0"/>
              <a:t>6</a:t>
            </a:r>
            <a:r>
              <a:rPr lang="en-US" dirty="0"/>
              <a:t>H</a:t>
            </a:r>
            <a:r>
              <a:rPr lang="en-US" baseline="-25000" dirty="0"/>
              <a:t>12</a:t>
            </a:r>
            <a:r>
              <a:rPr lang="en-US" dirty="0"/>
              <a:t>O</a:t>
            </a:r>
            <a:r>
              <a:rPr lang="en-US" baseline="-25000" dirty="0"/>
              <a:t>6</a:t>
            </a:r>
            <a:r>
              <a:rPr lang="en-US" dirty="0"/>
              <a:t> → 2C</a:t>
            </a:r>
            <a:r>
              <a:rPr lang="en-US" baseline="-25000" dirty="0"/>
              <a:t>3</a:t>
            </a:r>
            <a:r>
              <a:rPr lang="en-US" dirty="0"/>
              <a:t>H</a:t>
            </a:r>
            <a:r>
              <a:rPr lang="en-US" baseline="-25000" dirty="0"/>
              <a:t>6</a:t>
            </a:r>
            <a:r>
              <a:rPr lang="en-US" dirty="0"/>
              <a:t>O</a:t>
            </a:r>
            <a:r>
              <a:rPr lang="en-US" baseline="-25000" dirty="0"/>
              <a:t>3</a:t>
            </a:r>
            <a:endParaRPr lang="en-US" dirty="0"/>
          </a:p>
          <a:p>
            <a:endParaRPr lang="en-AU" dirty="0" smtClean="0"/>
          </a:p>
          <a:p>
            <a:r>
              <a:rPr lang="en-AU" dirty="0"/>
              <a:t>Glucose is not completely broken down, so much less energy is released than during aerobic </a:t>
            </a:r>
            <a:r>
              <a:rPr lang="en-AU" dirty="0" smtClean="0"/>
              <a:t>respiration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Anaerobic respiration in muscles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7835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911167"/>
          </a:xfrm>
        </p:spPr>
        <p:txBody>
          <a:bodyPr>
            <a:normAutofit/>
          </a:bodyPr>
          <a:lstStyle/>
          <a:p>
            <a:r>
              <a:rPr lang="en-US" dirty="0"/>
              <a:t>There is a build-up of lactic acid in the muscles during vigorous exercise. The lactic acid needs to be </a:t>
            </a:r>
            <a:r>
              <a:rPr lang="en-US" dirty="0" err="1"/>
              <a:t>oxidised</a:t>
            </a:r>
            <a:r>
              <a:rPr lang="en-US" dirty="0"/>
              <a:t> to carbon dioxide and water later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This causes an </a:t>
            </a:r>
            <a:r>
              <a:rPr lang="en-US" b="1" dirty="0"/>
              <a:t>oxygen debt</a:t>
            </a:r>
            <a:r>
              <a:rPr lang="en-US" dirty="0"/>
              <a:t> - known as excess post-exercise oxygen consumption (EPOC) - that needs to be ‘repaid’ after the exercise stops. This is why we keep on breathing deeply for a few minutes after we have finished exercising.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Oxygen debt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5356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158</TotalTime>
  <Words>593</Words>
  <Application>Microsoft Macintosh PowerPoint</Application>
  <PresentationFormat>On-screen Show (4:3)</PresentationFormat>
  <Paragraphs>88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Waveform</vt:lpstr>
      <vt:lpstr>Aerobic and anaerobic respiration</vt:lpstr>
      <vt:lpstr>Respiration</vt:lpstr>
      <vt:lpstr>Energy needs</vt:lpstr>
      <vt:lpstr>Cellular respiration</vt:lpstr>
      <vt:lpstr>Aerobic respiration</vt:lpstr>
      <vt:lpstr>Aerobic respiration</vt:lpstr>
      <vt:lpstr>Anaerobic respiration</vt:lpstr>
      <vt:lpstr>Anaerobic respiration in muscles</vt:lpstr>
      <vt:lpstr>Oxygen debt</vt:lpstr>
      <vt:lpstr>Aerobic respiration vs anaerobic respiration</vt:lpstr>
      <vt:lpstr>Aerobic exercise</vt:lpstr>
      <vt:lpstr>Anaerobic exercise</vt:lpstr>
      <vt:lpstr>Aerobic exercises</vt:lpstr>
      <vt:lpstr>Aerobic exercise</vt:lpstr>
      <vt:lpstr>Benefits of regular aerobic exercise</vt:lpstr>
    </vt:vector>
  </TitlesOfParts>
  <Company>Education Department of 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Donna Brigden</dc:creator>
  <cp:lastModifiedBy>Donna Brigden</cp:lastModifiedBy>
  <cp:revision>7</cp:revision>
  <dcterms:created xsi:type="dcterms:W3CDTF">2019-03-02T18:05:52Z</dcterms:created>
  <dcterms:modified xsi:type="dcterms:W3CDTF">2019-03-04T02:01:48Z</dcterms:modified>
</cp:coreProperties>
</file>