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26"/>
  </p:notesMasterIdLst>
  <p:sldIdLst>
    <p:sldId id="256" r:id="rId2"/>
    <p:sldId id="257" r:id="rId3"/>
    <p:sldId id="262" r:id="rId4"/>
    <p:sldId id="258" r:id="rId5"/>
    <p:sldId id="259" r:id="rId6"/>
    <p:sldId id="261" r:id="rId7"/>
    <p:sldId id="263" r:id="rId8"/>
    <p:sldId id="265" r:id="rId9"/>
    <p:sldId id="294" r:id="rId10"/>
    <p:sldId id="266" r:id="rId11"/>
    <p:sldId id="267" r:id="rId12"/>
    <p:sldId id="292" r:id="rId13"/>
    <p:sldId id="269" r:id="rId14"/>
    <p:sldId id="270" r:id="rId15"/>
    <p:sldId id="271" r:id="rId16"/>
    <p:sldId id="290" r:id="rId17"/>
    <p:sldId id="272" r:id="rId18"/>
    <p:sldId id="273" r:id="rId19"/>
    <p:sldId id="274" r:id="rId20"/>
    <p:sldId id="293" r:id="rId21"/>
    <p:sldId id="291" r:id="rId22"/>
    <p:sldId id="275" r:id="rId23"/>
    <p:sldId id="276" r:id="rId24"/>
    <p:sldId id="287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98"/>
    <p:restoredTop sz="94643"/>
  </p:normalViewPr>
  <p:slideViewPr>
    <p:cSldViewPr snapToGrid="0" snapToObjects="1">
      <p:cViewPr varScale="1">
        <p:scale>
          <a:sx n="84" d="100"/>
          <a:sy n="84" d="100"/>
        </p:scale>
        <p:origin x="-9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860385-BA9C-3E48-A294-9E96D82F26C1}" type="datetimeFigureOut">
              <a:rPr lang="en-US" smtClean="0"/>
              <a:t>20/02/18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5C554-2D1C-5740-8FC3-26B1C3F0E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61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C4DB9E5-B0B2-44B5-B3C4-02C4E63401F7}" type="slidenum">
              <a:rPr lang="en-GB" smtClean="0"/>
              <a:pPr eaLnBrk="1" hangingPunct="1"/>
              <a:t>8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613268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62C263E-AB14-4893-A6A3-E563F8EAEFAB}" type="slidenum">
              <a:rPr lang="en-GB" smtClean="0"/>
              <a:pPr eaLnBrk="1" hangingPunct="1"/>
              <a:t>17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380457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FEB170B-B42F-4955-80BD-2E21F868FBEC}" type="slidenum">
              <a:rPr lang="en-GB" smtClean="0"/>
              <a:pPr eaLnBrk="1" hangingPunct="1"/>
              <a:t>18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047795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E5A4EF4-A8AD-4D89-8806-7DAB1987B6E3}" type="slidenum">
              <a:rPr lang="en-GB" smtClean="0"/>
              <a:pPr eaLnBrk="1" hangingPunct="1"/>
              <a:t>19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791683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dirty="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E5A4EF4-A8AD-4D89-8806-7DAB1987B6E3}" type="slidenum">
              <a:rPr lang="en-GB" smtClean="0"/>
              <a:pPr eaLnBrk="1" hangingPunct="1"/>
              <a:t>20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49013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E5A4EF4-A8AD-4D89-8806-7DAB1987B6E3}" type="slidenum">
              <a:rPr lang="en-GB" smtClean="0"/>
              <a:pPr eaLnBrk="1" hangingPunct="1"/>
              <a:t>21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8387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AC0EC1D-35D3-4240-9EAF-4C2EEAC48F24}" type="slidenum">
              <a:rPr lang="en-GB" smtClean="0"/>
              <a:pPr eaLnBrk="1" hangingPunct="1"/>
              <a:t>22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760556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b="1" smtClean="0"/>
              <a:t>Teacher’s notes</a:t>
            </a:r>
            <a:endParaRPr lang="en-GB" smtClean="0"/>
          </a:p>
          <a:p>
            <a:r>
              <a:rPr lang="en-GB" smtClean="0"/>
              <a:t>Q1</a:t>
            </a:r>
          </a:p>
          <a:p>
            <a:r>
              <a:rPr lang="en-GB" smtClean="0"/>
              <a:t>Aerobic and anaerobic respiration.</a:t>
            </a:r>
          </a:p>
          <a:p>
            <a:r>
              <a:rPr lang="en-GB" smtClean="0"/>
              <a:t>Q2</a:t>
            </a:r>
          </a:p>
          <a:p>
            <a:r>
              <a:rPr lang="en-GB" smtClean="0"/>
              <a:t>Students should provide suitable sporting examples that link to stamina and longer duration activities such as marathon runners.</a:t>
            </a:r>
          </a:p>
          <a:p>
            <a:endParaRPr lang="en-GB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C054D08-CCAB-41B2-8F78-0175F6B06208}" type="slidenum">
              <a:rPr lang="en-GB" smtClean="0"/>
              <a:pPr eaLnBrk="1" hangingPunct="1"/>
              <a:t>24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031489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C4DB9E5-B0B2-44B5-B3C4-02C4E63401F7}" type="slidenum">
              <a:rPr lang="en-GB" smtClean="0"/>
              <a:pPr eaLnBrk="1" hangingPunct="1"/>
              <a:t>9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638697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F4BDA6D-BB61-4753-9E7D-5154897603CF}" type="slidenum">
              <a:rPr lang="en-GB" smtClean="0"/>
              <a:pPr eaLnBrk="1" hangingPunct="1"/>
              <a:t>10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431197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E690EEA-5662-4BB6-A5FB-946B0E886968}" type="slidenum">
              <a:rPr lang="en-GB" smtClean="0"/>
              <a:pPr eaLnBrk="1" hangingPunct="1"/>
              <a:t>11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075488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24F4BF5-6AE7-4667-A5E8-14D53019300C}" type="slidenum">
              <a:rPr lang="en-GB" smtClean="0"/>
              <a:pPr eaLnBrk="1" hangingPunct="1"/>
              <a:t>12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60662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EDBA94A-C785-41B4-9946-86893AA77A8F}" type="slidenum">
              <a:rPr lang="en-GB" smtClean="0"/>
              <a:pPr eaLnBrk="1" hangingPunct="1"/>
              <a:t>13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821243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A6C7967-3D52-4E74-A133-3AE2956370BB}" type="slidenum">
              <a:rPr lang="en-GB" smtClean="0"/>
              <a:pPr eaLnBrk="1" hangingPunct="1"/>
              <a:t>14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1317989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E7D43B0-6B24-4D83-BEA4-60F93B77F0B9}" type="slidenum">
              <a:rPr lang="en-GB" smtClean="0"/>
              <a:pPr eaLnBrk="1" hangingPunct="1"/>
              <a:t>15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210888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E7D43B0-6B24-4D83-BEA4-60F93B77F0B9}" type="slidenum">
              <a:rPr lang="en-GB" smtClean="0"/>
              <a:pPr eaLnBrk="1" hangingPunct="1"/>
              <a:t>16</a:t>
            </a:fld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94267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1BA4-AFF4-F24E-BAD6-0FF223BE1FC3}" type="datetimeFigureOut">
              <a:rPr lang="en-US" smtClean="0"/>
              <a:t>20/02/18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4B17F-0009-CB49-9970-5844E282F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7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1BA4-AFF4-F24E-BAD6-0FF223BE1FC3}" type="datetimeFigureOut">
              <a:rPr lang="en-US" smtClean="0"/>
              <a:t>20/02/18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4B17F-0009-CB49-9970-5844E282F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8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1BA4-AFF4-F24E-BAD6-0FF223BE1FC3}" type="datetimeFigureOut">
              <a:rPr lang="en-US" smtClean="0"/>
              <a:t>20/02/18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4B17F-0009-CB49-9970-5844E282F54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9544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1BA4-AFF4-F24E-BAD6-0FF223BE1FC3}" type="datetimeFigureOut">
              <a:rPr lang="en-US" smtClean="0"/>
              <a:t>20/02/18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4B17F-0009-CB49-9970-5844E282F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57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1BA4-AFF4-F24E-BAD6-0FF223BE1FC3}" type="datetimeFigureOut">
              <a:rPr lang="en-US" smtClean="0"/>
              <a:t>20/02/18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4B17F-0009-CB49-9970-5844E282F54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1470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1BA4-AFF4-F24E-BAD6-0FF223BE1FC3}" type="datetimeFigureOut">
              <a:rPr lang="en-US" smtClean="0"/>
              <a:t>20/02/18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4B17F-0009-CB49-9970-5844E282F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52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1BA4-AFF4-F24E-BAD6-0FF223BE1FC3}" type="datetimeFigureOut">
              <a:rPr lang="en-US" smtClean="0"/>
              <a:t>20/02/18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4B17F-0009-CB49-9970-5844E282F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28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1BA4-AFF4-F24E-BAD6-0FF223BE1FC3}" type="datetimeFigureOut">
              <a:rPr lang="en-US" smtClean="0"/>
              <a:t>20/02/18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4B17F-0009-CB49-9970-5844E282F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55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4807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34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1BA4-AFF4-F24E-BAD6-0FF223BE1FC3}" type="datetimeFigureOut">
              <a:rPr lang="en-US" smtClean="0"/>
              <a:t>20/02/18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4B17F-0009-CB49-9970-5844E282F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1BA4-AFF4-F24E-BAD6-0FF223BE1FC3}" type="datetimeFigureOut">
              <a:rPr lang="en-US" smtClean="0"/>
              <a:t>20/02/18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4B17F-0009-CB49-9970-5844E282F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1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1BA4-AFF4-F24E-BAD6-0FF223BE1FC3}" type="datetimeFigureOut">
              <a:rPr lang="en-US" smtClean="0"/>
              <a:t>20/02/18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4B17F-0009-CB49-9970-5844E282F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1BA4-AFF4-F24E-BAD6-0FF223BE1FC3}" type="datetimeFigureOut">
              <a:rPr lang="en-US" smtClean="0"/>
              <a:t>20/02/18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4B17F-0009-CB49-9970-5844E282F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7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1BA4-AFF4-F24E-BAD6-0FF223BE1FC3}" type="datetimeFigureOut">
              <a:rPr lang="en-US" smtClean="0"/>
              <a:t>20/02/18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4B17F-0009-CB49-9970-5844E282F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0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1BA4-AFF4-F24E-BAD6-0FF223BE1FC3}" type="datetimeFigureOut">
              <a:rPr lang="en-US" smtClean="0"/>
              <a:t>20/02/18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4B17F-0009-CB49-9970-5844E282F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5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1BA4-AFF4-F24E-BAD6-0FF223BE1FC3}" type="datetimeFigureOut">
              <a:rPr lang="en-US" smtClean="0"/>
              <a:t>20/02/18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4B17F-0009-CB49-9970-5844E282F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9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1BA4-AFF4-F24E-BAD6-0FF223BE1FC3}" type="datetimeFigureOut">
              <a:rPr lang="en-US" smtClean="0"/>
              <a:t>20/02/18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4B17F-0009-CB49-9970-5844E282F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6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61BA4-AFF4-F24E-BAD6-0FF223BE1FC3}" type="datetimeFigureOut">
              <a:rPr lang="en-US" smtClean="0"/>
              <a:t>20/02/18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044B17F-0009-CB49-9970-5844E282F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9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j_Yk1xeSLRk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youtube.com/watch?v=By1JQFxfLMM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youtube.com/watch?v=BqBerM9FPwA" TargetMode="External"/><Relationship Id="rId3" Type="http://schemas.openxmlformats.org/officeDocument/2006/relationships/hyperlink" Target="http://www.youtube.com/watch?v=p1UvxxYIv3U&amp;NR=1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Chemical Reactions for Life!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Life Chemistry …</a:t>
            </a:r>
            <a:endParaRPr lang="en-US" dirty="0"/>
          </a:p>
        </p:txBody>
      </p:sp>
      <p:pic>
        <p:nvPicPr>
          <p:cNvPr id="4" name="Picture 3" descr="chemistry lif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68" y="3343275"/>
            <a:ext cx="3812335" cy="336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83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323850" y="1024582"/>
            <a:ext cx="8496300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444500" indent="-444500" algn="ctr" eaLnBrk="0" hangingPunct="0"/>
            <a:r>
              <a:rPr lang="en-GB" sz="4000" b="1" dirty="0">
                <a:latin typeface="Verdana" pitchFamily="34" charset="0"/>
                <a:cs typeface="Times New Roman" pitchFamily="18" charset="0"/>
              </a:rPr>
              <a:t>What you will learn about </a:t>
            </a:r>
          </a:p>
          <a:p>
            <a:pPr marL="444500" indent="-444500" algn="ctr" eaLnBrk="0" hangingPunct="0"/>
            <a:r>
              <a:rPr lang="en-GB" sz="4000" b="1" dirty="0">
                <a:latin typeface="Verdana" pitchFamily="34" charset="0"/>
                <a:cs typeface="Times New Roman" pitchFamily="18" charset="0"/>
              </a:rPr>
              <a:t>in this topic:</a:t>
            </a:r>
          </a:p>
          <a:p>
            <a:pPr marL="444500" indent="-444500" eaLnBrk="0" hangingPunct="0">
              <a:buClr>
                <a:srgbClr val="810052"/>
              </a:buClr>
              <a:buFontTx/>
              <a:buAutoNum type="arabicPeriod"/>
            </a:pPr>
            <a:endParaRPr lang="en-GB" sz="3600" dirty="0">
              <a:latin typeface="Verdana" pitchFamily="34" charset="0"/>
            </a:endParaRPr>
          </a:p>
          <a:p>
            <a:pPr marL="444500" indent="-444500" eaLnBrk="0" hangingPunct="0">
              <a:buClr>
                <a:srgbClr val="810052"/>
              </a:buClr>
              <a:buFontTx/>
              <a:buAutoNum type="arabicPeriod"/>
            </a:pPr>
            <a:endParaRPr lang="en-GB" sz="2000" dirty="0">
              <a:latin typeface="Verdana" pitchFamily="34" charset="0"/>
            </a:endParaRPr>
          </a:p>
          <a:p>
            <a:pPr marL="444500" indent="-444500" eaLnBrk="0" hangingPunct="0">
              <a:buClr>
                <a:srgbClr val="810052"/>
              </a:buClr>
              <a:buFontTx/>
              <a:buAutoNum type="arabicPeriod"/>
            </a:pPr>
            <a:r>
              <a:rPr lang="en-GB" sz="3600" dirty="0">
                <a:latin typeface="Verdana" pitchFamily="34" charset="0"/>
              </a:rPr>
              <a:t> Aerobic respiration</a:t>
            </a:r>
          </a:p>
          <a:p>
            <a:pPr marL="444500" indent="-444500" eaLnBrk="0" hangingPunct="0">
              <a:buClr>
                <a:srgbClr val="810052"/>
              </a:buClr>
              <a:buFontTx/>
              <a:buAutoNum type="arabicPeriod"/>
            </a:pPr>
            <a:endParaRPr lang="en-GB" sz="2000" dirty="0">
              <a:latin typeface="Verdana" pitchFamily="34" charset="0"/>
            </a:endParaRPr>
          </a:p>
          <a:p>
            <a:pPr marL="444500" indent="-444500" eaLnBrk="0" hangingPunct="0">
              <a:buClr>
                <a:srgbClr val="810052"/>
              </a:buClr>
              <a:buFontTx/>
              <a:buAutoNum type="arabicPeriod"/>
            </a:pPr>
            <a:r>
              <a:rPr lang="en-GB" sz="3600" dirty="0">
                <a:latin typeface="Verdana" pitchFamily="34" charset="0"/>
              </a:rPr>
              <a:t> Anaerobic respiration</a:t>
            </a:r>
          </a:p>
          <a:p>
            <a:pPr marL="444500" indent="-444500" eaLnBrk="0" hangingPunct="0">
              <a:buClr>
                <a:srgbClr val="810052"/>
              </a:buClr>
              <a:buFontTx/>
              <a:buAutoNum type="arabicPeriod"/>
            </a:pPr>
            <a:endParaRPr lang="en-GB" sz="2000" dirty="0">
              <a:latin typeface="Verdana" pitchFamily="34" charset="0"/>
            </a:endParaRPr>
          </a:p>
          <a:p>
            <a:pPr marL="444500" indent="-444500" eaLnBrk="0" hangingPunct="0">
              <a:buClr>
                <a:srgbClr val="810052"/>
              </a:buClr>
              <a:buFontTx/>
              <a:buAutoNum type="arabicPeriod"/>
            </a:pPr>
            <a:r>
              <a:rPr lang="en-GB" sz="3600" dirty="0">
                <a:latin typeface="Verdana" pitchFamily="34" charset="0"/>
              </a:rPr>
              <a:t> Oxygen debt</a:t>
            </a:r>
          </a:p>
        </p:txBody>
      </p:sp>
      <p:sp>
        <p:nvSpPr>
          <p:cNvPr id="3075" name="TextBox 5"/>
          <p:cNvSpPr txBox="1">
            <a:spLocks noChangeArrowheads="1"/>
          </p:cNvSpPr>
          <p:nvPr/>
        </p:nvSpPr>
        <p:spPr bwMode="auto">
          <a:xfrm>
            <a:off x="1143000" y="93663"/>
            <a:ext cx="72866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>
                <a:solidFill>
                  <a:schemeClr val="bg1"/>
                </a:solidFill>
                <a:latin typeface="Verdana" pitchFamily="34" charset="0"/>
              </a:rPr>
              <a:t>Respiration 2</a:t>
            </a:r>
          </a:p>
        </p:txBody>
      </p:sp>
    </p:spTree>
    <p:extLst>
      <p:ext uri="{BB962C8B-B14F-4D97-AF65-F5344CB8AC3E}">
        <p14:creationId xmlns:p14="http://schemas.microsoft.com/office/powerpoint/2010/main" val="1426800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5"/>
          <p:cNvSpPr txBox="1">
            <a:spLocks noChangeArrowheads="1"/>
          </p:cNvSpPr>
          <p:nvPr/>
        </p:nvSpPr>
        <p:spPr bwMode="auto">
          <a:xfrm>
            <a:off x="1143000" y="93663"/>
            <a:ext cx="72866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>
                <a:solidFill>
                  <a:schemeClr val="bg1"/>
                </a:solidFill>
                <a:latin typeface="Verdana" pitchFamily="34" charset="0"/>
              </a:rPr>
              <a:t>Respiration 3</a:t>
            </a:r>
          </a:p>
        </p:txBody>
      </p:sp>
      <p:sp>
        <p:nvSpPr>
          <p:cNvPr id="5127" name="TextBox 1"/>
          <p:cNvSpPr txBox="1">
            <a:spLocks noChangeArrowheads="1"/>
          </p:cNvSpPr>
          <p:nvPr/>
        </p:nvSpPr>
        <p:spPr bwMode="auto">
          <a:xfrm>
            <a:off x="250825" y="692150"/>
            <a:ext cx="86423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sz="4000" b="1">
                <a:latin typeface="Verdana" pitchFamily="34" charset="0"/>
              </a:rPr>
              <a:t>Learning objectives</a:t>
            </a:r>
          </a:p>
          <a:p>
            <a:pPr algn="ctr" eaLnBrk="1" hangingPunct="1"/>
            <a:endParaRPr lang="en-GB" sz="2000">
              <a:latin typeface="Verdana" pitchFamily="34" charset="0"/>
            </a:endParaRPr>
          </a:p>
          <a:p>
            <a:pPr eaLnBrk="1" hangingPunct="1"/>
            <a:r>
              <a:rPr lang="en-GB" sz="3200">
                <a:latin typeface="Verdana" pitchFamily="34" charset="0"/>
              </a:rPr>
              <a:t>By the end of this presentation you should be able to:</a:t>
            </a:r>
            <a:endParaRPr lang="en-GB" sz="1600">
              <a:latin typeface="Verdana" pitchFamily="34" charset="0"/>
            </a:endParaRPr>
          </a:p>
        </p:txBody>
      </p:sp>
      <p:sp>
        <p:nvSpPr>
          <p:cNvPr id="5128" name="TextBox 1"/>
          <p:cNvSpPr txBox="1">
            <a:spLocks noChangeArrowheads="1"/>
          </p:cNvSpPr>
          <p:nvPr/>
        </p:nvSpPr>
        <p:spPr bwMode="auto">
          <a:xfrm>
            <a:off x="250825" y="2732088"/>
            <a:ext cx="8642350" cy="301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7188" indent="-357188" eaLnBrk="0" hangingPunct="0">
              <a:tabLst>
                <a:tab pos="3571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3571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3571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3571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3571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7188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SzPct val="150000"/>
              <a:buFontTx/>
              <a:buChar char="•"/>
            </a:pPr>
            <a:r>
              <a:rPr lang="en-GB" sz="3200" b="1">
                <a:solidFill>
                  <a:srgbClr val="810052"/>
                </a:solidFill>
                <a:latin typeface="Verdana" pitchFamily="34" charset="0"/>
              </a:rPr>
              <a:t>Understand</a:t>
            </a:r>
            <a:r>
              <a:rPr lang="en-GB" sz="3200">
                <a:solidFill>
                  <a:srgbClr val="FF0000"/>
                </a:solidFill>
                <a:latin typeface="Verdana" pitchFamily="34" charset="0"/>
              </a:rPr>
              <a:t> </a:t>
            </a:r>
            <a:r>
              <a:rPr lang="en-GB" sz="3200">
                <a:latin typeface="Verdana" pitchFamily="34" charset="0"/>
              </a:rPr>
              <a:t>what respiration is</a:t>
            </a:r>
          </a:p>
          <a:p>
            <a:pPr eaLnBrk="1" hangingPunct="1">
              <a:buSzPct val="150000"/>
            </a:pPr>
            <a:endParaRPr lang="en-GB" sz="1600">
              <a:latin typeface="Verdana" pitchFamily="34" charset="0"/>
            </a:endParaRPr>
          </a:p>
          <a:p>
            <a:pPr eaLnBrk="1" hangingPunct="1">
              <a:buSzPct val="150000"/>
              <a:buFontTx/>
              <a:buChar char="•"/>
            </a:pPr>
            <a:r>
              <a:rPr lang="en-GB" sz="3200" b="1">
                <a:solidFill>
                  <a:srgbClr val="810052"/>
                </a:solidFill>
                <a:latin typeface="Verdana" pitchFamily="34" charset="0"/>
              </a:rPr>
              <a:t>Describe</a:t>
            </a:r>
            <a:r>
              <a:rPr lang="en-GB" sz="3200" i="1">
                <a:solidFill>
                  <a:srgbClr val="FF0000"/>
                </a:solidFill>
                <a:latin typeface="Verdana" pitchFamily="34" charset="0"/>
              </a:rPr>
              <a:t> </a:t>
            </a:r>
            <a:r>
              <a:rPr lang="en-GB" sz="3200">
                <a:latin typeface="Verdana" pitchFamily="34" charset="0"/>
              </a:rPr>
              <a:t>the difference between aerobic and anaerobic respiration</a:t>
            </a:r>
          </a:p>
          <a:p>
            <a:pPr eaLnBrk="1" hangingPunct="1">
              <a:buSzPct val="150000"/>
            </a:pPr>
            <a:endParaRPr lang="en-GB" sz="1600">
              <a:latin typeface="Verdana" pitchFamily="34" charset="0"/>
            </a:endParaRPr>
          </a:p>
          <a:p>
            <a:pPr eaLnBrk="1" hangingPunct="1">
              <a:buSzPct val="150000"/>
              <a:buFontTx/>
              <a:buChar char="•"/>
            </a:pPr>
            <a:r>
              <a:rPr lang="en-GB" sz="3200" b="1">
                <a:solidFill>
                  <a:srgbClr val="810052"/>
                </a:solidFill>
                <a:latin typeface="Verdana" pitchFamily="34" charset="0"/>
              </a:rPr>
              <a:t>Explain</a:t>
            </a:r>
            <a:r>
              <a:rPr lang="en-GB" sz="3200">
                <a:latin typeface="Verdana" pitchFamily="34" charset="0"/>
              </a:rPr>
              <a:t> how each type of respiration works</a:t>
            </a:r>
            <a:endParaRPr lang="en-GB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637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TextBox 1"/>
          <p:cNvSpPr txBox="1">
            <a:spLocks noChangeArrowheads="1"/>
          </p:cNvSpPr>
          <p:nvPr/>
        </p:nvSpPr>
        <p:spPr bwMode="auto">
          <a:xfrm>
            <a:off x="250825" y="731838"/>
            <a:ext cx="8642350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sz="4000" dirty="0">
                <a:solidFill>
                  <a:srgbClr val="000000"/>
                </a:solidFill>
                <a:latin typeface="Verdana" pitchFamily="34" charset="0"/>
              </a:rPr>
              <a:t>Respiration</a:t>
            </a:r>
          </a:p>
          <a:p>
            <a:pPr eaLnBrk="1" hangingPunct="1"/>
            <a:endParaRPr lang="en-GB" sz="2000" dirty="0"/>
          </a:p>
          <a:p>
            <a:pPr eaLnBrk="1" hangingPunct="1"/>
            <a:r>
              <a:rPr lang="en-GB" sz="3600" b="1" dirty="0">
                <a:solidFill>
                  <a:srgbClr val="810052"/>
                </a:solidFill>
                <a:latin typeface="Verdana" pitchFamily="34" charset="0"/>
              </a:rPr>
              <a:t>Respiration</a:t>
            </a:r>
            <a:r>
              <a:rPr lang="en-GB" sz="3600" dirty="0">
                <a:latin typeface="Verdana" pitchFamily="34" charset="0"/>
              </a:rPr>
              <a:t> is </a:t>
            </a:r>
            <a:r>
              <a:rPr lang="en-GB" sz="3600" dirty="0" smtClean="0">
                <a:latin typeface="Verdana" pitchFamily="34" charset="0"/>
              </a:rPr>
              <a:t>when </a:t>
            </a:r>
            <a:r>
              <a:rPr lang="en-GB" sz="3600" b="1" dirty="0">
                <a:latin typeface="Verdana" pitchFamily="34" charset="0"/>
              </a:rPr>
              <a:t>muscles </a:t>
            </a:r>
            <a:r>
              <a:rPr lang="en-GB" sz="3600" b="1" dirty="0" smtClean="0">
                <a:latin typeface="Verdana" pitchFamily="34" charset="0"/>
              </a:rPr>
              <a:t>release </a:t>
            </a:r>
            <a:r>
              <a:rPr lang="en-GB" sz="3600" b="1" dirty="0">
                <a:latin typeface="Verdana" pitchFamily="34" charset="0"/>
              </a:rPr>
              <a:t>energy in the form of glucose.</a:t>
            </a:r>
          </a:p>
          <a:p>
            <a:pPr eaLnBrk="1" hangingPunct="1"/>
            <a:endParaRPr lang="en-GB" sz="3600" dirty="0">
              <a:latin typeface="Verdana" pitchFamily="34" charset="0"/>
            </a:endParaRPr>
          </a:p>
          <a:p>
            <a:pPr eaLnBrk="1" hangingPunct="1"/>
            <a:r>
              <a:rPr lang="en-GB" sz="3600" dirty="0">
                <a:latin typeface="Verdana" pitchFamily="34" charset="0"/>
              </a:rPr>
              <a:t>Both </a:t>
            </a:r>
            <a:r>
              <a:rPr lang="en-GB" sz="3600" dirty="0">
                <a:solidFill>
                  <a:srgbClr val="FF0000"/>
                </a:solidFill>
                <a:latin typeface="Verdana" pitchFamily="34" charset="0"/>
              </a:rPr>
              <a:t>aerobic</a:t>
            </a:r>
            <a:r>
              <a:rPr lang="en-GB" sz="3600" dirty="0">
                <a:latin typeface="Verdana" pitchFamily="34" charset="0"/>
              </a:rPr>
              <a:t> and </a:t>
            </a:r>
            <a:r>
              <a:rPr lang="en-GB" sz="3600" dirty="0">
                <a:solidFill>
                  <a:srgbClr val="FF0000"/>
                </a:solidFill>
                <a:latin typeface="Verdana" pitchFamily="34" charset="0"/>
              </a:rPr>
              <a:t>anaerobic</a:t>
            </a:r>
            <a:r>
              <a:rPr lang="en-GB" sz="3600" dirty="0">
                <a:latin typeface="Verdana" pitchFamily="34" charset="0"/>
              </a:rPr>
              <a:t> respiration convert glucose into energy.</a:t>
            </a:r>
          </a:p>
        </p:txBody>
      </p:sp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1143000" y="93663"/>
            <a:ext cx="72866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>
                <a:solidFill>
                  <a:schemeClr val="bg1"/>
                </a:solidFill>
                <a:latin typeface="Verdana" pitchFamily="34" charset="0"/>
              </a:rPr>
              <a:t>Respiration 4</a:t>
            </a:r>
          </a:p>
        </p:txBody>
      </p:sp>
    </p:spTree>
    <p:extLst>
      <p:ext uri="{BB962C8B-B14F-4D97-AF65-F5344CB8AC3E}">
        <p14:creationId xmlns:p14="http://schemas.microsoft.com/office/powerpoint/2010/main" val="1443846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6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TextBox 1"/>
          <p:cNvSpPr txBox="1">
            <a:spLocks noChangeArrowheads="1"/>
          </p:cNvSpPr>
          <p:nvPr/>
        </p:nvSpPr>
        <p:spPr bwMode="auto">
          <a:xfrm>
            <a:off x="250825" y="752475"/>
            <a:ext cx="864235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sz="3600">
                <a:latin typeface="Verdana" pitchFamily="34" charset="0"/>
              </a:rPr>
              <a:t>The body can use both types of respiration depending on the intensity of the exercise.</a:t>
            </a:r>
          </a:p>
        </p:txBody>
      </p:sp>
      <p:sp>
        <p:nvSpPr>
          <p:cNvPr id="6147" name="TextBox 5"/>
          <p:cNvSpPr txBox="1">
            <a:spLocks noChangeArrowheads="1"/>
          </p:cNvSpPr>
          <p:nvPr/>
        </p:nvSpPr>
        <p:spPr bwMode="auto">
          <a:xfrm>
            <a:off x="1143000" y="93663"/>
            <a:ext cx="72866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>
                <a:solidFill>
                  <a:schemeClr val="bg1"/>
                </a:solidFill>
                <a:latin typeface="Verdana" pitchFamily="34" charset="0"/>
              </a:rPr>
              <a:t>Respiration 5</a:t>
            </a:r>
          </a:p>
        </p:txBody>
      </p:sp>
      <p:pic>
        <p:nvPicPr>
          <p:cNvPr id="38921" name="Picture 9" descr="EDPP(p) 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2706688"/>
            <a:ext cx="5903912" cy="384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04492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TextBox 1"/>
          <p:cNvSpPr txBox="1">
            <a:spLocks noChangeArrowheads="1"/>
          </p:cNvSpPr>
          <p:nvPr/>
        </p:nvSpPr>
        <p:spPr bwMode="auto">
          <a:xfrm>
            <a:off x="365125" y="1787525"/>
            <a:ext cx="7250113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sz="4800" dirty="0" smtClean="0">
                <a:latin typeface="Verdana" pitchFamily="34" charset="0"/>
              </a:rPr>
              <a:t>The </a:t>
            </a:r>
            <a:r>
              <a:rPr lang="en-GB" sz="4800" dirty="0">
                <a:latin typeface="Verdana" pitchFamily="34" charset="0"/>
              </a:rPr>
              <a:t>limit to </a:t>
            </a:r>
            <a:r>
              <a:rPr lang="en-GB" sz="4800" dirty="0" smtClean="0">
                <a:latin typeface="Verdana" pitchFamily="34" charset="0"/>
              </a:rPr>
              <a:t>the amount of oxygen we can take in is called </a:t>
            </a:r>
            <a:r>
              <a:rPr lang="en-GB" sz="4800" dirty="0">
                <a:latin typeface="Verdana" pitchFamily="34" charset="0"/>
              </a:rPr>
              <a:t>the </a:t>
            </a:r>
            <a:r>
              <a:rPr lang="en-GB" sz="4800" b="1" dirty="0">
                <a:solidFill>
                  <a:srgbClr val="810052"/>
                </a:solidFill>
                <a:latin typeface="Verdana" pitchFamily="34" charset="0"/>
              </a:rPr>
              <a:t>VO</a:t>
            </a:r>
            <a:r>
              <a:rPr lang="en-GB" sz="4800" b="1" baseline="-20000" dirty="0">
                <a:solidFill>
                  <a:srgbClr val="810052"/>
                </a:solidFill>
                <a:latin typeface="Verdana" pitchFamily="34" charset="0"/>
              </a:rPr>
              <a:t>2</a:t>
            </a:r>
            <a:r>
              <a:rPr lang="en-GB" sz="4800" b="1" dirty="0">
                <a:solidFill>
                  <a:srgbClr val="810052"/>
                </a:solidFill>
                <a:latin typeface="Verdana" pitchFamily="34" charset="0"/>
              </a:rPr>
              <a:t> </a:t>
            </a:r>
            <a:r>
              <a:rPr lang="en-GB" sz="4800" b="1">
                <a:solidFill>
                  <a:srgbClr val="810052"/>
                </a:solidFill>
                <a:latin typeface="Verdana" pitchFamily="34" charset="0"/>
              </a:rPr>
              <a:t>maximum</a:t>
            </a:r>
            <a:r>
              <a:rPr lang="en-GB" sz="4800" smtClean="0">
                <a:latin typeface="Verdana" pitchFamily="34" charset="0"/>
              </a:rPr>
              <a:t>.</a:t>
            </a:r>
            <a:endParaRPr lang="en-GB" sz="4800" dirty="0">
              <a:latin typeface="Verdana" pitchFamily="34" charset="0"/>
            </a:endParaRPr>
          </a:p>
        </p:txBody>
      </p:sp>
      <p:sp>
        <p:nvSpPr>
          <p:cNvPr id="8195" name="TextBox 5"/>
          <p:cNvSpPr txBox="1">
            <a:spLocks noChangeArrowheads="1"/>
          </p:cNvSpPr>
          <p:nvPr/>
        </p:nvSpPr>
        <p:spPr bwMode="auto">
          <a:xfrm>
            <a:off x="1143000" y="93663"/>
            <a:ext cx="72866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>
                <a:solidFill>
                  <a:schemeClr val="bg1"/>
                </a:solidFill>
                <a:latin typeface="Verdana" pitchFamily="34" charset="0"/>
              </a:rPr>
              <a:t>Respiration 7</a:t>
            </a:r>
          </a:p>
        </p:txBody>
      </p:sp>
    </p:spTree>
    <p:extLst>
      <p:ext uri="{BB962C8B-B14F-4D97-AF65-F5344CB8AC3E}">
        <p14:creationId xmlns:p14="http://schemas.microsoft.com/office/powerpoint/2010/main" val="765567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extBox 1"/>
          <p:cNvSpPr txBox="1">
            <a:spLocks noChangeArrowheads="1"/>
          </p:cNvSpPr>
          <p:nvPr/>
        </p:nvSpPr>
        <p:spPr bwMode="auto">
          <a:xfrm>
            <a:off x="250825" y="692150"/>
            <a:ext cx="8642350" cy="486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sz="4000" dirty="0">
                <a:solidFill>
                  <a:srgbClr val="000000"/>
                </a:solidFill>
                <a:latin typeface="Verdana" pitchFamily="34" charset="0"/>
              </a:rPr>
              <a:t>Aerobic respiration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sz="3600" dirty="0">
                <a:latin typeface="Verdana" pitchFamily="34" charset="0"/>
              </a:rPr>
              <a:t>During </a:t>
            </a:r>
            <a:r>
              <a:rPr lang="en-GB" sz="3600" b="1" dirty="0">
                <a:solidFill>
                  <a:srgbClr val="810052"/>
                </a:solidFill>
                <a:latin typeface="Verdana" pitchFamily="34" charset="0"/>
              </a:rPr>
              <a:t>aerobic respiration</a:t>
            </a:r>
            <a:r>
              <a:rPr lang="en-GB" sz="3600" dirty="0">
                <a:latin typeface="Verdana" pitchFamily="34" charset="0"/>
              </a:rPr>
              <a:t> your heart and lungs work to </a:t>
            </a:r>
            <a:r>
              <a:rPr lang="en-GB" sz="3600" u="sng" dirty="0">
                <a:latin typeface="Verdana" pitchFamily="34" charset="0"/>
              </a:rPr>
              <a:t>supply the muscles with oxygen.</a:t>
            </a:r>
          </a:p>
          <a:p>
            <a:pPr eaLnBrk="1" hangingPunct="1"/>
            <a:endParaRPr lang="en-GB" sz="3600" dirty="0">
              <a:latin typeface="Verdana" pitchFamily="34" charset="0"/>
            </a:endParaRPr>
          </a:p>
          <a:p>
            <a:pPr eaLnBrk="1" hangingPunct="1"/>
            <a:r>
              <a:rPr lang="en-GB" sz="3600" dirty="0">
                <a:latin typeface="Verdana" pitchFamily="34" charset="0"/>
              </a:rPr>
              <a:t>The aerobic system is used in moderate to hard continuous </a:t>
            </a:r>
            <a:r>
              <a:rPr lang="en-GB" sz="3600" dirty="0" smtClean="0">
                <a:latin typeface="Verdana" pitchFamily="34" charset="0"/>
              </a:rPr>
              <a:t>activities.</a:t>
            </a:r>
          </a:p>
        </p:txBody>
      </p:sp>
      <p:sp>
        <p:nvSpPr>
          <p:cNvPr id="9219" name="TextBox 5"/>
          <p:cNvSpPr txBox="1">
            <a:spLocks noChangeArrowheads="1"/>
          </p:cNvSpPr>
          <p:nvPr/>
        </p:nvSpPr>
        <p:spPr bwMode="auto">
          <a:xfrm>
            <a:off x="1143000" y="93663"/>
            <a:ext cx="72866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>
                <a:solidFill>
                  <a:schemeClr val="bg1"/>
                </a:solidFill>
                <a:latin typeface="Verdana" pitchFamily="34" charset="0"/>
              </a:rPr>
              <a:t>Respiration 8</a:t>
            </a:r>
          </a:p>
        </p:txBody>
      </p:sp>
    </p:spTree>
    <p:extLst>
      <p:ext uri="{BB962C8B-B14F-4D97-AF65-F5344CB8AC3E}">
        <p14:creationId xmlns:p14="http://schemas.microsoft.com/office/powerpoint/2010/main" val="1562791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extBox 1"/>
          <p:cNvSpPr txBox="1">
            <a:spLocks noChangeArrowheads="1"/>
          </p:cNvSpPr>
          <p:nvPr/>
        </p:nvSpPr>
        <p:spPr bwMode="auto">
          <a:xfrm>
            <a:off x="822325" y="1906588"/>
            <a:ext cx="659288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sz="6000" dirty="0" smtClean="0">
                <a:latin typeface="Verdana" pitchFamily="34" charset="0"/>
                <a:hlinkClick r:id="rId3"/>
              </a:rPr>
              <a:t>http://www.youtube.com/watch?v=j_Yk1xeSLRk</a:t>
            </a:r>
            <a:endParaRPr lang="en-GB" sz="6000" dirty="0">
              <a:latin typeface="Verdana" pitchFamily="34" charset="0"/>
            </a:endParaRPr>
          </a:p>
        </p:txBody>
      </p:sp>
      <p:sp>
        <p:nvSpPr>
          <p:cNvPr id="9219" name="TextBox 5"/>
          <p:cNvSpPr txBox="1">
            <a:spLocks noChangeArrowheads="1"/>
          </p:cNvSpPr>
          <p:nvPr/>
        </p:nvSpPr>
        <p:spPr bwMode="auto">
          <a:xfrm>
            <a:off x="1143000" y="93663"/>
            <a:ext cx="72866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>
                <a:solidFill>
                  <a:schemeClr val="bg1"/>
                </a:solidFill>
                <a:latin typeface="Verdana" pitchFamily="34" charset="0"/>
              </a:rPr>
              <a:t>Respiration 8</a:t>
            </a:r>
          </a:p>
        </p:txBody>
      </p:sp>
    </p:spTree>
    <p:extLst>
      <p:ext uri="{BB962C8B-B14F-4D97-AF65-F5344CB8AC3E}">
        <p14:creationId xmlns:p14="http://schemas.microsoft.com/office/powerpoint/2010/main" val="1099288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TextBox 1"/>
          <p:cNvSpPr txBox="1">
            <a:spLocks noChangeArrowheads="1"/>
          </p:cNvSpPr>
          <p:nvPr/>
        </p:nvSpPr>
        <p:spPr bwMode="auto">
          <a:xfrm>
            <a:off x="193675" y="431800"/>
            <a:ext cx="7307263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sz="3600" dirty="0">
                <a:latin typeface="Verdana" pitchFamily="34" charset="0"/>
              </a:rPr>
              <a:t>The equation for respiration is:</a:t>
            </a:r>
          </a:p>
          <a:p>
            <a:pPr eaLnBrk="1" hangingPunct="1"/>
            <a:endParaRPr lang="en-GB" sz="3600" dirty="0">
              <a:latin typeface="Verdana" pitchFamily="34" charset="0"/>
            </a:endParaRPr>
          </a:p>
          <a:p>
            <a:pPr algn="ctr" eaLnBrk="1" hangingPunct="1"/>
            <a:r>
              <a:rPr lang="en-GB" sz="5400" b="1" dirty="0">
                <a:solidFill>
                  <a:srgbClr val="810052"/>
                </a:solidFill>
                <a:latin typeface="Verdana" pitchFamily="34" charset="0"/>
              </a:rPr>
              <a:t>glucose + </a:t>
            </a:r>
            <a:r>
              <a:rPr lang="en-GB" sz="5400" b="1" dirty="0" smtClean="0">
                <a:solidFill>
                  <a:srgbClr val="810052"/>
                </a:solidFill>
                <a:latin typeface="Verdana" pitchFamily="34" charset="0"/>
              </a:rPr>
              <a:t>O</a:t>
            </a:r>
            <a:r>
              <a:rPr lang="en-GB" sz="5400" b="1" baseline="-25000" dirty="0" smtClean="0">
                <a:solidFill>
                  <a:srgbClr val="810052"/>
                </a:solidFill>
                <a:latin typeface="Verdana" pitchFamily="34" charset="0"/>
              </a:rPr>
              <a:t>2</a:t>
            </a:r>
            <a:r>
              <a:rPr lang="en-GB" sz="5400" b="1" dirty="0" smtClean="0">
                <a:solidFill>
                  <a:srgbClr val="810052"/>
                </a:solidFill>
                <a:latin typeface="Verdana" pitchFamily="34" charset="0"/>
              </a:rPr>
              <a:t> </a:t>
            </a:r>
            <a:r>
              <a:rPr lang="en-US" sz="5400" dirty="0">
                <a:sym typeface="Wingdings"/>
              </a:rPr>
              <a:t></a:t>
            </a:r>
            <a:endParaRPr lang="en-GB" sz="5400" b="1" dirty="0" smtClean="0">
              <a:solidFill>
                <a:srgbClr val="810052"/>
              </a:solidFill>
              <a:latin typeface="Verdana" pitchFamily="34" charset="0"/>
            </a:endParaRPr>
          </a:p>
          <a:p>
            <a:pPr algn="ctr" eaLnBrk="1" hangingPunct="1"/>
            <a:r>
              <a:rPr lang="en-GB" sz="5400" b="1" dirty="0" smtClean="0">
                <a:solidFill>
                  <a:srgbClr val="810052"/>
                </a:solidFill>
                <a:latin typeface="Verdana" pitchFamily="34" charset="0"/>
              </a:rPr>
              <a:t> </a:t>
            </a:r>
            <a:endParaRPr lang="en-GB" sz="5400" b="1" dirty="0">
              <a:solidFill>
                <a:srgbClr val="810052"/>
              </a:solidFill>
              <a:latin typeface="Verdana" pitchFamily="34" charset="0"/>
            </a:endParaRPr>
          </a:p>
          <a:p>
            <a:pPr algn="ctr" eaLnBrk="1" hangingPunct="1"/>
            <a:r>
              <a:rPr lang="en-GB" sz="5400" b="1" dirty="0">
                <a:solidFill>
                  <a:srgbClr val="810052"/>
                </a:solidFill>
                <a:latin typeface="Verdana" pitchFamily="34" charset="0"/>
              </a:rPr>
              <a:t>CO</a:t>
            </a:r>
            <a:r>
              <a:rPr lang="en-GB" sz="5400" b="1" baseline="-20000" dirty="0">
                <a:solidFill>
                  <a:srgbClr val="810052"/>
                </a:solidFill>
                <a:latin typeface="Verdana" pitchFamily="34" charset="0"/>
              </a:rPr>
              <a:t>2</a:t>
            </a:r>
            <a:r>
              <a:rPr lang="en-GB" sz="5400" b="1" dirty="0">
                <a:solidFill>
                  <a:srgbClr val="810052"/>
                </a:solidFill>
                <a:latin typeface="Verdana" pitchFamily="34" charset="0"/>
              </a:rPr>
              <a:t> + H</a:t>
            </a:r>
            <a:r>
              <a:rPr lang="en-GB" sz="5400" b="1" baseline="-25000" dirty="0">
                <a:solidFill>
                  <a:srgbClr val="810052"/>
                </a:solidFill>
                <a:latin typeface="Verdana" pitchFamily="34" charset="0"/>
              </a:rPr>
              <a:t>2</a:t>
            </a:r>
            <a:r>
              <a:rPr lang="en-GB" sz="5400" b="1" dirty="0">
                <a:solidFill>
                  <a:srgbClr val="810052"/>
                </a:solidFill>
                <a:latin typeface="Verdana" pitchFamily="34" charset="0"/>
              </a:rPr>
              <a:t>O + </a:t>
            </a:r>
            <a:r>
              <a:rPr lang="en-GB" sz="5400" b="1" dirty="0" smtClean="0">
                <a:solidFill>
                  <a:srgbClr val="810052"/>
                </a:solidFill>
                <a:latin typeface="Verdana" pitchFamily="34" charset="0"/>
              </a:rPr>
              <a:t>ATP</a:t>
            </a:r>
            <a:endParaRPr lang="en-GB" sz="5400" b="1" dirty="0">
              <a:solidFill>
                <a:srgbClr val="810052"/>
              </a:solidFill>
              <a:latin typeface="Verdana" pitchFamily="34" charset="0"/>
            </a:endParaRPr>
          </a:p>
        </p:txBody>
      </p:sp>
      <p:sp>
        <p:nvSpPr>
          <p:cNvPr id="10243" name="TextBox 5"/>
          <p:cNvSpPr txBox="1">
            <a:spLocks noChangeArrowheads="1"/>
          </p:cNvSpPr>
          <p:nvPr/>
        </p:nvSpPr>
        <p:spPr bwMode="auto">
          <a:xfrm>
            <a:off x="1143000" y="93663"/>
            <a:ext cx="72866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>
                <a:solidFill>
                  <a:schemeClr val="bg1"/>
                </a:solidFill>
                <a:latin typeface="Verdana" pitchFamily="34" charset="0"/>
              </a:rPr>
              <a:t>Respiration 9</a:t>
            </a:r>
          </a:p>
        </p:txBody>
      </p:sp>
    </p:spTree>
    <p:extLst>
      <p:ext uri="{BB962C8B-B14F-4D97-AF65-F5344CB8AC3E}">
        <p14:creationId xmlns:p14="http://schemas.microsoft.com/office/powerpoint/2010/main" val="1047438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Box 1"/>
          <p:cNvSpPr txBox="1">
            <a:spLocks noChangeArrowheads="1"/>
          </p:cNvSpPr>
          <p:nvPr/>
        </p:nvSpPr>
        <p:spPr bwMode="auto">
          <a:xfrm>
            <a:off x="250825" y="1422400"/>
            <a:ext cx="4321175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sz="3600" b="1" dirty="0">
                <a:latin typeface="Verdana" pitchFamily="34" charset="0"/>
              </a:rPr>
              <a:t>As long as enough oxygen is supplied to the muscles you can use the aerobic system.</a:t>
            </a:r>
          </a:p>
        </p:txBody>
      </p:sp>
      <p:sp>
        <p:nvSpPr>
          <p:cNvPr id="11267" name="TextBox 5"/>
          <p:cNvSpPr txBox="1">
            <a:spLocks noChangeArrowheads="1"/>
          </p:cNvSpPr>
          <p:nvPr/>
        </p:nvSpPr>
        <p:spPr bwMode="auto">
          <a:xfrm>
            <a:off x="1143000" y="93663"/>
            <a:ext cx="72866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>
                <a:solidFill>
                  <a:schemeClr val="bg1"/>
                </a:solidFill>
                <a:latin typeface="Verdana" pitchFamily="34" charset="0"/>
              </a:rPr>
              <a:t>Respiration 10</a:t>
            </a:r>
          </a:p>
        </p:txBody>
      </p:sp>
      <p:pic>
        <p:nvPicPr>
          <p:cNvPr id="28685" name="Picture 13" descr="EDPP(p)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49275"/>
            <a:ext cx="4321175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6" name="Picture 14" descr="EDPP(p) 2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00438"/>
            <a:ext cx="4330700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73302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"/>
          <p:cNvSpPr txBox="1">
            <a:spLocks noChangeArrowheads="1"/>
          </p:cNvSpPr>
          <p:nvPr/>
        </p:nvSpPr>
        <p:spPr bwMode="auto">
          <a:xfrm>
            <a:off x="250825" y="692150"/>
            <a:ext cx="86423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sz="4000">
                <a:solidFill>
                  <a:srgbClr val="000000"/>
                </a:solidFill>
                <a:latin typeface="Verdana" pitchFamily="34" charset="0"/>
              </a:rPr>
              <a:t>Anaerobic respiration</a:t>
            </a:r>
            <a:endParaRPr lang="en-GB" sz="2000"/>
          </a:p>
        </p:txBody>
      </p:sp>
      <p:sp>
        <p:nvSpPr>
          <p:cNvPr id="12291" name="TextBox 5"/>
          <p:cNvSpPr txBox="1">
            <a:spLocks noChangeArrowheads="1"/>
          </p:cNvSpPr>
          <p:nvPr/>
        </p:nvSpPr>
        <p:spPr bwMode="auto">
          <a:xfrm>
            <a:off x="1143000" y="93663"/>
            <a:ext cx="72866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>
                <a:solidFill>
                  <a:schemeClr val="bg1"/>
                </a:solidFill>
                <a:latin typeface="Verdana" pitchFamily="34" charset="0"/>
              </a:rPr>
              <a:t>Respiration 11</a:t>
            </a: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7164388" y="3789363"/>
            <a:ext cx="863600" cy="0"/>
          </a:xfrm>
          <a:prstGeom prst="line">
            <a:avLst/>
          </a:prstGeom>
          <a:noFill/>
          <a:ln w="76200">
            <a:solidFill>
              <a:srgbClr val="81005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5" name="TextBox 1"/>
          <p:cNvSpPr txBox="1">
            <a:spLocks noChangeArrowheads="1"/>
          </p:cNvSpPr>
          <p:nvPr/>
        </p:nvSpPr>
        <p:spPr bwMode="auto">
          <a:xfrm>
            <a:off x="250825" y="3429000"/>
            <a:ext cx="79216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sz="3600" b="1" dirty="0">
                <a:solidFill>
                  <a:srgbClr val="810052"/>
                </a:solidFill>
                <a:latin typeface="Verdana" pitchFamily="34" charset="0"/>
              </a:rPr>
              <a:t>glucose + NO oxygen </a:t>
            </a:r>
          </a:p>
          <a:p>
            <a:pPr algn="ctr" eaLnBrk="1" hangingPunct="1"/>
            <a:r>
              <a:rPr lang="en-GB" sz="3600" b="1" dirty="0">
                <a:solidFill>
                  <a:srgbClr val="810052"/>
                </a:solidFill>
                <a:latin typeface="Verdana" pitchFamily="34" charset="0"/>
              </a:rPr>
              <a:t>lactic acid + </a:t>
            </a:r>
            <a:r>
              <a:rPr lang="en-GB" sz="3600" b="1" dirty="0" smtClean="0">
                <a:solidFill>
                  <a:srgbClr val="810052"/>
                </a:solidFill>
                <a:latin typeface="Verdana" pitchFamily="34" charset="0"/>
              </a:rPr>
              <a:t>ATP</a:t>
            </a:r>
          </a:p>
        </p:txBody>
      </p:sp>
      <p:sp>
        <p:nvSpPr>
          <p:cNvPr id="9226" name="TextBox 1"/>
          <p:cNvSpPr txBox="1">
            <a:spLocks noChangeArrowheads="1"/>
          </p:cNvSpPr>
          <p:nvPr/>
        </p:nvSpPr>
        <p:spPr bwMode="auto">
          <a:xfrm>
            <a:off x="250825" y="1557338"/>
            <a:ext cx="864235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sz="3600" dirty="0">
                <a:latin typeface="Verdana" pitchFamily="34" charset="0"/>
              </a:rPr>
              <a:t>During </a:t>
            </a:r>
            <a:r>
              <a:rPr lang="en-GB" sz="3600" b="1" dirty="0">
                <a:solidFill>
                  <a:srgbClr val="810052"/>
                </a:solidFill>
                <a:latin typeface="Verdana" pitchFamily="34" charset="0"/>
              </a:rPr>
              <a:t>anaerobic respiration</a:t>
            </a:r>
            <a:r>
              <a:rPr lang="en-GB" sz="3600" dirty="0">
                <a:latin typeface="Verdana" pitchFamily="34" charset="0"/>
              </a:rPr>
              <a:t> </a:t>
            </a:r>
            <a:r>
              <a:rPr lang="en-GB" sz="3600" u="sng" dirty="0">
                <a:latin typeface="Verdana" pitchFamily="34" charset="0"/>
              </a:rPr>
              <a:t>the muscles are NOT supplied with oxygen.</a:t>
            </a:r>
          </a:p>
        </p:txBody>
      </p:sp>
    </p:spTree>
    <p:extLst>
      <p:ext uri="{BB962C8B-B14F-4D97-AF65-F5344CB8AC3E}">
        <p14:creationId xmlns:p14="http://schemas.microsoft.com/office/powerpoint/2010/main" val="1721722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4" grpId="0" animBg="1"/>
      <p:bldP spid="9225" grpId="0"/>
      <p:bldP spid="92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300" b="1" u="sng" dirty="0" smtClean="0"/>
              <a:t>Metabolism:</a:t>
            </a:r>
            <a:r>
              <a:rPr lang="en-US" sz="4300" dirty="0" smtClean="0"/>
              <a:t> </a:t>
            </a:r>
          </a:p>
          <a:p>
            <a:endParaRPr lang="en-US" sz="4000" dirty="0"/>
          </a:p>
          <a:p>
            <a:r>
              <a:rPr lang="en-US" sz="3200" dirty="0" smtClean="0"/>
              <a:t>Is the set of </a:t>
            </a:r>
            <a:r>
              <a:rPr lang="en-US" sz="3200" b="1" dirty="0" smtClean="0"/>
              <a:t>life-sustaining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/>
              <a:t>chemical reactions within all cell of living organisms. </a:t>
            </a:r>
          </a:p>
          <a:p>
            <a:r>
              <a:rPr lang="en-US" sz="3200" dirty="0" smtClean="0"/>
              <a:t>These reactions allow organisms to </a:t>
            </a:r>
            <a:r>
              <a:rPr lang="en-US" sz="3200" b="1" dirty="0" smtClean="0"/>
              <a:t>grow</a:t>
            </a:r>
            <a:r>
              <a:rPr lang="en-US" sz="3200" dirty="0" smtClean="0"/>
              <a:t> and </a:t>
            </a:r>
            <a:r>
              <a:rPr lang="en-US" sz="3200" b="1" dirty="0" smtClean="0"/>
              <a:t>reproduce</a:t>
            </a:r>
            <a:r>
              <a:rPr lang="en-US" sz="3200" dirty="0" smtClean="0"/>
              <a:t>, </a:t>
            </a:r>
            <a:r>
              <a:rPr lang="en-US" sz="3200" b="1" dirty="0" smtClean="0"/>
              <a:t>maintain their structures</a:t>
            </a:r>
            <a:r>
              <a:rPr lang="en-US" sz="3200" dirty="0" smtClean="0"/>
              <a:t>, and</a:t>
            </a:r>
            <a:r>
              <a:rPr lang="en-US" sz="3200" b="1" dirty="0" smtClean="0"/>
              <a:t> respond to their environments. </a:t>
            </a:r>
            <a:endParaRPr lang="en-US" sz="3200" b="1" dirty="0"/>
          </a:p>
        </p:txBody>
      </p:sp>
      <p:pic>
        <p:nvPicPr>
          <p:cNvPr id="4" name="Picture 4" descr="Ashdale-Chem-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663" y="77788"/>
            <a:ext cx="1135062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 descr="human bi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9676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1749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"/>
          <p:cNvSpPr txBox="1">
            <a:spLocks noChangeArrowheads="1"/>
          </p:cNvSpPr>
          <p:nvPr/>
        </p:nvSpPr>
        <p:spPr bwMode="auto">
          <a:xfrm>
            <a:off x="0" y="366535"/>
            <a:ext cx="86423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sz="4000" smtClean="0">
                <a:solidFill>
                  <a:srgbClr val="000000"/>
                </a:solidFill>
                <a:latin typeface="Verdana" pitchFamily="34" charset="0"/>
              </a:rPr>
              <a:t>ATP</a:t>
            </a:r>
            <a:endParaRPr lang="en-GB" sz="2000"/>
          </a:p>
        </p:txBody>
      </p:sp>
      <p:sp>
        <p:nvSpPr>
          <p:cNvPr id="12291" name="TextBox 5"/>
          <p:cNvSpPr txBox="1">
            <a:spLocks noChangeArrowheads="1"/>
          </p:cNvSpPr>
          <p:nvPr/>
        </p:nvSpPr>
        <p:spPr bwMode="auto">
          <a:xfrm>
            <a:off x="1143000" y="93663"/>
            <a:ext cx="72866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>
                <a:solidFill>
                  <a:schemeClr val="bg1"/>
                </a:solidFill>
                <a:latin typeface="Verdana" pitchFamily="34" charset="0"/>
              </a:rPr>
              <a:t>Respiration 11</a:t>
            </a:r>
          </a:p>
        </p:txBody>
      </p:sp>
      <p:sp>
        <p:nvSpPr>
          <p:cNvPr id="9226" name="TextBox 1"/>
          <p:cNvSpPr txBox="1">
            <a:spLocks noChangeArrowheads="1"/>
          </p:cNvSpPr>
          <p:nvPr/>
        </p:nvSpPr>
        <p:spPr bwMode="auto">
          <a:xfrm>
            <a:off x="513555" y="1068210"/>
            <a:ext cx="7615239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fontAlgn="base"/>
            <a:r>
              <a:rPr lang="en-US" sz="2800" dirty="0"/>
              <a:t>Adenosine </a:t>
            </a:r>
            <a:r>
              <a:rPr lang="en-US" sz="2800" dirty="0" smtClean="0"/>
              <a:t>triphosphate</a:t>
            </a:r>
            <a:r>
              <a:rPr lang="en-US" sz="2800" dirty="0"/>
              <a:t>, or ATP, is the </a:t>
            </a:r>
            <a:r>
              <a:rPr lang="en-US" sz="2800" b="1" dirty="0" smtClean="0"/>
              <a:t>molecule </a:t>
            </a:r>
            <a:r>
              <a:rPr lang="en-US" sz="2800" b="1" dirty="0"/>
              <a:t>for storing and transferring energy </a:t>
            </a:r>
            <a:r>
              <a:rPr lang="en-US" sz="2800" dirty="0"/>
              <a:t>in cells. It is often referred to as the energy currency of the cell and can be compared to storing money in a bank. </a:t>
            </a:r>
            <a:endParaRPr lang="en-US" sz="2800" dirty="0" smtClean="0"/>
          </a:p>
          <a:p>
            <a:pPr algn="ctr" fontAlgn="base"/>
            <a:r>
              <a:rPr lang="en-US" sz="2800" dirty="0" smtClean="0"/>
              <a:t>ATP </a:t>
            </a:r>
            <a:r>
              <a:rPr lang="en-US" sz="2800" dirty="0"/>
              <a:t>can be used to store energy for </a:t>
            </a:r>
            <a:r>
              <a:rPr lang="en-US" sz="2800" b="1" dirty="0"/>
              <a:t>future reactions</a:t>
            </a:r>
            <a:r>
              <a:rPr lang="en-US" sz="2800" dirty="0"/>
              <a:t> or be withdrawn to pay for reactions </a:t>
            </a:r>
            <a:r>
              <a:rPr lang="en-US" sz="2800" b="1" dirty="0"/>
              <a:t>when energy is required by the cell</a:t>
            </a:r>
            <a:r>
              <a:rPr lang="en-US" sz="2800" dirty="0"/>
              <a:t>. </a:t>
            </a:r>
            <a:r>
              <a:rPr lang="en-US" sz="3600" dirty="0"/>
              <a:t/>
            </a:r>
            <a:br>
              <a:rPr lang="en-US" sz="3600" dirty="0"/>
            </a:br>
            <a:endParaRPr lang="en-GB" sz="3600" u="sng" dirty="0">
              <a:latin typeface="Verdan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238" y="4662722"/>
            <a:ext cx="2646362" cy="219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41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"/>
          <p:cNvSpPr txBox="1">
            <a:spLocks noChangeArrowheads="1"/>
          </p:cNvSpPr>
          <p:nvPr/>
        </p:nvSpPr>
        <p:spPr bwMode="auto">
          <a:xfrm>
            <a:off x="465137" y="923925"/>
            <a:ext cx="86423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sz="4000">
                <a:solidFill>
                  <a:srgbClr val="000000"/>
                </a:solidFill>
                <a:latin typeface="Verdana" pitchFamily="34" charset="0"/>
              </a:rPr>
              <a:t>Anaerobic respiration</a:t>
            </a:r>
            <a:endParaRPr lang="en-GB" sz="2000"/>
          </a:p>
        </p:txBody>
      </p:sp>
      <p:sp>
        <p:nvSpPr>
          <p:cNvPr id="12291" name="TextBox 5"/>
          <p:cNvSpPr txBox="1">
            <a:spLocks noChangeArrowheads="1"/>
          </p:cNvSpPr>
          <p:nvPr/>
        </p:nvSpPr>
        <p:spPr bwMode="auto">
          <a:xfrm>
            <a:off x="1143000" y="93663"/>
            <a:ext cx="72866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>
                <a:solidFill>
                  <a:schemeClr val="bg1"/>
                </a:solidFill>
                <a:latin typeface="Verdana" pitchFamily="34" charset="0"/>
              </a:rPr>
              <a:t>Respiration 11</a:t>
            </a:r>
          </a:p>
        </p:txBody>
      </p:sp>
      <p:sp>
        <p:nvSpPr>
          <p:cNvPr id="9225" name="TextBox 1"/>
          <p:cNvSpPr txBox="1">
            <a:spLocks noChangeArrowheads="1"/>
          </p:cNvSpPr>
          <p:nvPr/>
        </p:nvSpPr>
        <p:spPr bwMode="auto">
          <a:xfrm>
            <a:off x="250825" y="1457324"/>
            <a:ext cx="7921625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endParaRPr lang="en-GB" sz="4800" b="1" dirty="0">
              <a:solidFill>
                <a:srgbClr val="810052"/>
              </a:solidFill>
              <a:latin typeface="Verdana" pitchFamily="34" charset="0"/>
            </a:endParaRPr>
          </a:p>
          <a:p>
            <a:pPr algn="ctr" eaLnBrk="1" hangingPunct="1"/>
            <a:r>
              <a:rPr lang="en-GB" sz="4800" b="1" u="sng" dirty="0" err="1" smtClean="0">
                <a:solidFill>
                  <a:srgbClr val="810052"/>
                </a:solidFill>
                <a:latin typeface="Verdana" pitchFamily="34" charset="0"/>
              </a:rPr>
              <a:t>Usain</a:t>
            </a:r>
            <a:r>
              <a:rPr lang="en-GB" sz="4800" b="1" u="sng" dirty="0" smtClean="0">
                <a:solidFill>
                  <a:srgbClr val="810052"/>
                </a:solidFill>
                <a:latin typeface="Verdana" pitchFamily="34" charset="0"/>
              </a:rPr>
              <a:t> Bolt</a:t>
            </a:r>
          </a:p>
          <a:p>
            <a:pPr algn="ctr" eaLnBrk="1" hangingPunct="1"/>
            <a:r>
              <a:rPr lang="en-GB" sz="4800" dirty="0" smtClean="0">
                <a:latin typeface="Verdana" pitchFamily="34" charset="0"/>
                <a:hlinkClick r:id="rId3"/>
              </a:rPr>
              <a:t>http://www.youtube.com/watch?v=By1JQFxfLMM</a:t>
            </a:r>
            <a:endParaRPr lang="en-GB" sz="4800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3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TextBox 1"/>
          <p:cNvSpPr txBox="1">
            <a:spLocks noChangeArrowheads="1"/>
          </p:cNvSpPr>
          <p:nvPr/>
        </p:nvSpPr>
        <p:spPr bwMode="auto">
          <a:xfrm>
            <a:off x="250825" y="620713"/>
            <a:ext cx="5761038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sz="3600">
                <a:latin typeface="Verdana" pitchFamily="34" charset="0"/>
              </a:rPr>
              <a:t>Athletic field events are good examples of anaerobic exercise.</a:t>
            </a:r>
            <a:endParaRPr lang="en-GB" sz="1600">
              <a:latin typeface="Verdana" pitchFamily="34" charset="0"/>
            </a:endParaRPr>
          </a:p>
        </p:txBody>
      </p:sp>
      <p:sp>
        <p:nvSpPr>
          <p:cNvPr id="13315" name="TextBox 5"/>
          <p:cNvSpPr txBox="1">
            <a:spLocks noChangeArrowheads="1"/>
          </p:cNvSpPr>
          <p:nvPr/>
        </p:nvSpPr>
        <p:spPr bwMode="auto">
          <a:xfrm>
            <a:off x="1143000" y="93663"/>
            <a:ext cx="72866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>
                <a:solidFill>
                  <a:schemeClr val="bg1"/>
                </a:solidFill>
                <a:latin typeface="Verdana" pitchFamily="34" charset="0"/>
              </a:rPr>
              <a:t>Respiration 12</a:t>
            </a:r>
          </a:p>
        </p:txBody>
      </p:sp>
      <p:sp>
        <p:nvSpPr>
          <p:cNvPr id="43015" name="TextBox 1"/>
          <p:cNvSpPr txBox="1">
            <a:spLocks noChangeArrowheads="1"/>
          </p:cNvSpPr>
          <p:nvPr/>
        </p:nvSpPr>
        <p:spPr bwMode="auto">
          <a:xfrm>
            <a:off x="250825" y="2371725"/>
            <a:ext cx="5761038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sz="3600">
                <a:latin typeface="Verdana" pitchFamily="34" charset="0"/>
              </a:rPr>
              <a:t>These activities use one all-out burst of maximum effort to complete the event; the time it takes to complete the attempt is very short.</a:t>
            </a:r>
          </a:p>
        </p:txBody>
      </p:sp>
      <p:pic>
        <p:nvPicPr>
          <p:cNvPr id="43017" name="Picture 9" descr="EDPP(p)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412875"/>
            <a:ext cx="2806700" cy="443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8466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/>
              <a:t>Lactic acid</a:t>
            </a:r>
            <a:r>
              <a:rPr lang="en-US" sz="4000" dirty="0"/>
              <a:t/>
            </a:r>
            <a:br>
              <a:rPr lang="en-US" sz="4000" dirty="0"/>
            </a:br>
            <a:endParaRPr lang="en-GB" sz="400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03353"/>
            <a:ext cx="7891464" cy="5454647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www.youtube.com/watch?v=BqBerM9FPwA</a:t>
            </a:r>
            <a:endParaRPr lang="en-US" sz="2400" dirty="0"/>
          </a:p>
          <a:p>
            <a:pPr>
              <a:buFontTx/>
              <a:buNone/>
            </a:pP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www.youtube.com/watch?v=p1UvxxYIv3U&amp;NR=1</a:t>
            </a:r>
            <a:endParaRPr lang="en-US" sz="2400" dirty="0"/>
          </a:p>
          <a:p>
            <a:r>
              <a:rPr lang="en-US" sz="2400" dirty="0"/>
              <a:t>Lactic acid is a poison. It builds up slowly during exercise that is up to </a:t>
            </a:r>
            <a:r>
              <a:rPr lang="en-US" sz="2400" dirty="0">
                <a:solidFill>
                  <a:srgbClr val="FF0000"/>
                </a:solidFill>
              </a:rPr>
              <a:t>75% of maximum work rate</a:t>
            </a:r>
            <a:r>
              <a:rPr lang="en-US" sz="2400" dirty="0"/>
              <a:t>.  During higher intensity work it builds up much more quickly.</a:t>
            </a:r>
          </a:p>
          <a:p>
            <a:pPr>
              <a:buFontTx/>
              <a:buNone/>
            </a:pPr>
            <a:endParaRPr lang="en-US" sz="2400" dirty="0"/>
          </a:p>
          <a:p>
            <a:r>
              <a:rPr lang="en-US" sz="2400" dirty="0"/>
              <a:t>After a while lactic acid makes the </a:t>
            </a:r>
            <a:r>
              <a:rPr lang="en-US" sz="2400" dirty="0">
                <a:solidFill>
                  <a:srgbClr val="FF0000"/>
                </a:solidFill>
              </a:rPr>
              <a:t>muscles ache.</a:t>
            </a:r>
            <a:r>
              <a:rPr lang="en-US" sz="2400" dirty="0"/>
              <a:t>  It will eventually </a:t>
            </a:r>
            <a:r>
              <a:rPr lang="en-US" sz="2400" dirty="0">
                <a:solidFill>
                  <a:srgbClr val="FF0000"/>
                </a:solidFill>
              </a:rPr>
              <a:t>cause cramp</a:t>
            </a:r>
            <a:r>
              <a:rPr lang="en-US" sz="2400" dirty="0"/>
              <a:t> and the muscles will </a:t>
            </a:r>
            <a:r>
              <a:rPr lang="en-US" sz="2400" dirty="0">
                <a:solidFill>
                  <a:srgbClr val="FF0000"/>
                </a:solidFill>
              </a:rPr>
              <a:t>stop working</a:t>
            </a:r>
            <a:r>
              <a:rPr lang="en-US" sz="2400" dirty="0"/>
              <a:t>.  Athletes need to rest while the blood brings fresh supplies of oxygen.</a:t>
            </a:r>
          </a:p>
          <a:p>
            <a:pPr>
              <a:buFontTx/>
              <a:buNone/>
            </a:pPr>
            <a:r>
              <a:rPr lang="en-US" sz="2400" dirty="0"/>
              <a:t> 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56613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TextBox 1"/>
          <p:cNvSpPr txBox="1">
            <a:spLocks noChangeArrowheads="1"/>
          </p:cNvSpPr>
          <p:nvPr/>
        </p:nvSpPr>
        <p:spPr bwMode="auto">
          <a:xfrm>
            <a:off x="250825" y="765175"/>
            <a:ext cx="864235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GB" sz="3600" dirty="0">
                <a:latin typeface="Verdana" pitchFamily="34" charset="0"/>
              </a:rPr>
              <a:t>Exam questions</a:t>
            </a:r>
          </a:p>
          <a:p>
            <a:pPr algn="ctr" eaLnBrk="1" hangingPunct="1"/>
            <a:endParaRPr lang="en-GB" sz="2000" dirty="0">
              <a:latin typeface="Verdana" pitchFamily="34" charset="0"/>
            </a:endParaRPr>
          </a:p>
          <a:p>
            <a:pPr eaLnBrk="1" hangingPunct="1">
              <a:buFontTx/>
              <a:buAutoNum type="arabicPeriod"/>
            </a:pPr>
            <a:r>
              <a:rPr lang="en-GB" sz="3600" b="1" dirty="0">
                <a:solidFill>
                  <a:srgbClr val="810052"/>
                </a:solidFill>
                <a:latin typeface="Verdana" pitchFamily="34" charset="0"/>
              </a:rPr>
              <a:t> What are the two energy production systems used by the body when taking part in sport?</a:t>
            </a:r>
          </a:p>
          <a:p>
            <a:pPr eaLnBrk="1" hangingPunct="1">
              <a:buFontTx/>
              <a:buAutoNum type="arabicPeriod"/>
            </a:pPr>
            <a:endParaRPr lang="en-GB" sz="3600" b="1" dirty="0">
              <a:solidFill>
                <a:srgbClr val="810052"/>
              </a:solidFill>
              <a:latin typeface="Verdana" pitchFamily="34" charset="0"/>
            </a:endParaRPr>
          </a:p>
          <a:p>
            <a:pPr eaLnBrk="1" hangingPunct="1">
              <a:buFontTx/>
              <a:buAutoNum type="arabicPeriod"/>
            </a:pPr>
            <a:r>
              <a:rPr lang="en-GB" sz="3600" b="1" dirty="0">
                <a:solidFill>
                  <a:srgbClr val="810052"/>
                </a:solidFill>
                <a:latin typeface="Verdana" pitchFamily="34" charset="0"/>
              </a:rPr>
              <a:t> What sports does aerobic respiration help most effectively? Give two examples.</a:t>
            </a:r>
          </a:p>
        </p:txBody>
      </p:sp>
      <p:sp>
        <p:nvSpPr>
          <p:cNvPr id="22531" name="TextBox 5"/>
          <p:cNvSpPr txBox="1">
            <a:spLocks noChangeArrowheads="1"/>
          </p:cNvSpPr>
          <p:nvPr/>
        </p:nvSpPr>
        <p:spPr bwMode="auto">
          <a:xfrm>
            <a:off x="1143000" y="93663"/>
            <a:ext cx="72866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>
                <a:solidFill>
                  <a:schemeClr val="bg1"/>
                </a:solidFill>
                <a:latin typeface="Verdana" pitchFamily="34" charset="0"/>
              </a:rPr>
              <a:t>Respiration 21</a:t>
            </a:r>
          </a:p>
        </p:txBody>
      </p:sp>
    </p:spTree>
    <p:extLst>
      <p:ext uri="{BB962C8B-B14F-4D97-AF65-F5344CB8AC3E}">
        <p14:creationId xmlns:p14="http://schemas.microsoft.com/office/powerpoint/2010/main" val="846175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Metabolism: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two main </a:t>
            </a:r>
            <a:r>
              <a:rPr lang="en-US" sz="4000" dirty="0" smtClean="0">
                <a:solidFill>
                  <a:srgbClr val="0000FF"/>
                </a:solidFill>
              </a:rPr>
              <a:t>metabolic processes </a:t>
            </a:r>
            <a:r>
              <a:rPr lang="en-US" sz="4000" dirty="0" smtClean="0"/>
              <a:t>are:</a:t>
            </a:r>
          </a:p>
          <a:p>
            <a:r>
              <a:rPr lang="en-US" sz="4000" b="1" dirty="0" smtClean="0"/>
              <a:t>Catabolism</a:t>
            </a:r>
          </a:p>
          <a:p>
            <a:r>
              <a:rPr lang="en-US" sz="4000" b="1" dirty="0" smtClean="0"/>
              <a:t>Anabolism</a:t>
            </a:r>
          </a:p>
          <a:p>
            <a:endParaRPr lang="en-US" sz="4000" dirty="0"/>
          </a:p>
        </p:txBody>
      </p:sp>
      <p:pic>
        <p:nvPicPr>
          <p:cNvPr id="4" name="Picture 3" descr="metabolism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882" y="2966446"/>
            <a:ext cx="3576917" cy="389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50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Catabolism: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8" y="1028700"/>
            <a:ext cx="6272213" cy="4876800"/>
          </a:xfrm>
        </p:spPr>
        <p:txBody>
          <a:bodyPr>
            <a:normAutofit fontScale="92500" lnSpcReduction="20000"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r>
              <a:rPr lang="en-US" sz="4000" dirty="0" smtClean="0"/>
              <a:t>Chemical reactions that </a:t>
            </a:r>
            <a:r>
              <a:rPr lang="en-US" sz="4000" b="1" dirty="0" smtClean="0"/>
              <a:t>break down</a:t>
            </a:r>
            <a:r>
              <a:rPr lang="en-US" sz="4000" dirty="0" smtClean="0"/>
              <a:t> molecules for energy. </a:t>
            </a:r>
          </a:p>
          <a:p>
            <a:endParaRPr lang="en-US" sz="4000" dirty="0"/>
          </a:p>
          <a:p>
            <a:r>
              <a:rPr lang="en-US" sz="4000" b="1" dirty="0" smtClean="0"/>
              <a:t>Examples</a:t>
            </a:r>
            <a:r>
              <a:rPr lang="en-US" sz="4000" dirty="0" smtClean="0"/>
              <a:t>: </a:t>
            </a:r>
            <a:r>
              <a:rPr lang="en-US" sz="4000" dirty="0"/>
              <a:t>the breakdown of fat in adipose tissue to </a:t>
            </a:r>
            <a:r>
              <a:rPr lang="en-US" sz="4000" dirty="0" smtClean="0"/>
              <a:t>energy.</a:t>
            </a:r>
          </a:p>
          <a:p>
            <a:endParaRPr lang="en-US" sz="4000" dirty="0"/>
          </a:p>
        </p:txBody>
      </p:sp>
      <p:pic>
        <p:nvPicPr>
          <p:cNvPr id="4" name="Picture 3" descr="fat bur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140" y="2450352"/>
            <a:ext cx="2678859" cy="26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43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Anabolism: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Chemical reactions that </a:t>
            </a:r>
            <a:r>
              <a:rPr lang="en-US" sz="4000" b="1" dirty="0" smtClean="0"/>
              <a:t>construct/build </a:t>
            </a:r>
            <a:r>
              <a:rPr lang="en-US" sz="4000" dirty="0" smtClean="0"/>
              <a:t>molecules and this requires energy. </a:t>
            </a:r>
          </a:p>
          <a:p>
            <a:endParaRPr lang="en-US" sz="4000" dirty="0"/>
          </a:p>
        </p:txBody>
      </p:sp>
      <p:pic>
        <p:nvPicPr>
          <p:cNvPr id="4" name="Picture 3" descr="the roc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034" y="3157693"/>
            <a:ext cx="3370610" cy="312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307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Anabolism: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46228"/>
            <a:ext cx="6347714" cy="3880773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 smtClean="0"/>
              <a:t>This is the reverse of </a:t>
            </a:r>
            <a:r>
              <a:rPr lang="en-US" sz="3200" u="sng" dirty="0" smtClean="0"/>
              <a:t>catabolism</a:t>
            </a:r>
            <a:r>
              <a:rPr lang="en-US" sz="3200" dirty="0" smtClean="0"/>
              <a:t>. </a:t>
            </a:r>
          </a:p>
          <a:p>
            <a:endParaRPr lang="en-US" sz="3200" dirty="0"/>
          </a:p>
          <a:p>
            <a:r>
              <a:rPr lang="en-US" sz="3200" dirty="0" smtClean="0"/>
              <a:t>Examples are:</a:t>
            </a:r>
          </a:p>
          <a:p>
            <a:pPr lvl="1"/>
            <a:r>
              <a:rPr lang="en-US" sz="3200" dirty="0" smtClean="0"/>
              <a:t>Building muscle.</a:t>
            </a:r>
          </a:p>
          <a:p>
            <a:pPr lvl="1"/>
            <a:r>
              <a:rPr lang="en-US" sz="3200" dirty="0" smtClean="0"/>
              <a:t>Creating new cells.</a:t>
            </a:r>
          </a:p>
          <a:p>
            <a:pPr lvl="1"/>
            <a:r>
              <a:rPr lang="en-US" sz="3200" dirty="0" smtClean="0"/>
              <a:t>Mineralizing bones. </a:t>
            </a:r>
          </a:p>
          <a:p>
            <a:endParaRPr lang="en-US" sz="3200" dirty="0"/>
          </a:p>
          <a:p>
            <a:r>
              <a:rPr lang="en-US" sz="3200" dirty="0" smtClean="0"/>
              <a:t>Hence the term …. Anabolic STEROIDS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25063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na and cata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18" y="1017587"/>
            <a:ext cx="5276720" cy="4589946"/>
          </a:xfrm>
        </p:spPr>
      </p:pic>
    </p:spTree>
    <p:extLst>
      <p:ext uri="{BB962C8B-B14F-4D97-AF65-F5344CB8AC3E}">
        <p14:creationId xmlns:p14="http://schemas.microsoft.com/office/powerpoint/2010/main" val="2837139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5"/>
          <p:cNvSpPr txBox="1">
            <a:spLocks noChangeArrowheads="1"/>
          </p:cNvSpPr>
          <p:nvPr/>
        </p:nvSpPr>
        <p:spPr bwMode="auto">
          <a:xfrm>
            <a:off x="1143000" y="93663"/>
            <a:ext cx="72866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>
                <a:solidFill>
                  <a:schemeClr val="bg1"/>
                </a:solidFill>
                <a:latin typeface="Verdana" pitchFamily="34" charset="0"/>
              </a:rPr>
              <a:t>Respiration 1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16258" y="2504547"/>
            <a:ext cx="7084718" cy="164630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9600" smtClean="0"/>
              <a:t>Respiration!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012080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5"/>
          <p:cNvSpPr txBox="1">
            <a:spLocks noChangeArrowheads="1"/>
          </p:cNvSpPr>
          <p:nvPr/>
        </p:nvSpPr>
        <p:spPr bwMode="auto">
          <a:xfrm>
            <a:off x="1143000" y="93663"/>
            <a:ext cx="72866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 b="1">
                <a:solidFill>
                  <a:schemeClr val="bg1"/>
                </a:solidFill>
                <a:latin typeface="Verdana" pitchFamily="34" charset="0"/>
              </a:rPr>
              <a:t>Respiration 1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02146" y="704322"/>
            <a:ext cx="4770143" cy="79586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smtClean="0"/>
              <a:t>Brainstorm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85099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1692</TotalTime>
  <Words>606</Words>
  <Application>Microsoft Macintosh PowerPoint</Application>
  <PresentationFormat>On-screen Show (4:3)</PresentationFormat>
  <Paragraphs>127</Paragraphs>
  <Slides>24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Facet</vt:lpstr>
      <vt:lpstr>Chemical Reactions for Life!</vt:lpstr>
      <vt:lpstr>PowerPoint Presentation</vt:lpstr>
      <vt:lpstr>Metabolism:</vt:lpstr>
      <vt:lpstr>Catabolism:</vt:lpstr>
      <vt:lpstr>Anabolism:</vt:lpstr>
      <vt:lpstr>Anabolism: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Lactic acid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Local Admin</dc:creator>
  <cp:lastModifiedBy>Donna Brigden</cp:lastModifiedBy>
  <cp:revision>18</cp:revision>
  <dcterms:created xsi:type="dcterms:W3CDTF">2016-02-19T00:56:44Z</dcterms:created>
  <dcterms:modified xsi:type="dcterms:W3CDTF">2018-02-21T06:15:48Z</dcterms:modified>
</cp:coreProperties>
</file>