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video/unknown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3" r:id="rId8"/>
    <p:sldId id="264" r:id="rId9"/>
    <p:sldId id="268" r:id="rId10"/>
    <p:sldId id="265" r:id="rId11"/>
    <p:sldId id="266" r:id="rId12"/>
    <p:sldId id="269" r:id="rId13"/>
    <p:sldId id="267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-15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AU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AU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30/03/19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1" Type="http://schemas.microsoft.com/office/2007/relationships/media" Target="../media/media1.gif"/><Relationship Id="rId2" Type="http://schemas.openxmlformats.org/officeDocument/2006/relationships/video" Target="../media/media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human heart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Anatomy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80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Deoxygenated blood returning from the body first enters the heart from the superior and </a:t>
            </a:r>
            <a:r>
              <a:rPr lang="en-US" dirty="0">
                <a:solidFill>
                  <a:schemeClr val="tx1"/>
                </a:solidFill>
              </a:rPr>
              <a:t>inferior vena </a:t>
            </a:r>
            <a:r>
              <a:rPr lang="en-US" dirty="0" smtClean="0">
                <a:solidFill>
                  <a:schemeClr val="tx1"/>
                </a:solidFill>
              </a:rPr>
              <a:t>cava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/>
              <a:t>The </a:t>
            </a:r>
            <a:r>
              <a:rPr lang="en-US" dirty="0"/>
              <a:t>blood enters the right atrium and is pumped through the </a:t>
            </a:r>
            <a:r>
              <a:rPr lang="en-US" dirty="0" err="1" smtClean="0"/>
              <a:t>atrio</a:t>
            </a:r>
            <a:r>
              <a:rPr lang="en-US" dirty="0" smtClean="0"/>
              <a:t>-ventricular </a:t>
            </a:r>
            <a:r>
              <a:rPr lang="en-US" dirty="0"/>
              <a:t>valve into the right ventricle.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right ventricle, the blood is pumped through the pulmonary semilunar </a:t>
            </a:r>
            <a:r>
              <a:rPr lang="en-US" dirty="0" smtClean="0"/>
              <a:t>valve into </a:t>
            </a:r>
            <a:r>
              <a:rPr lang="en-US" dirty="0"/>
              <a:t>the pulmonary </a:t>
            </a:r>
            <a:r>
              <a:rPr lang="en-US" dirty="0" smtClean="0"/>
              <a:t>artery.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2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pulmonary </a:t>
            </a:r>
            <a:r>
              <a:rPr lang="en-US" dirty="0" smtClean="0"/>
              <a:t>artery </a:t>
            </a:r>
            <a:r>
              <a:rPr lang="en-US" dirty="0"/>
              <a:t>carries blood to the lungs where it releases carbon dioxide and absorbs oxygen.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blood in the lungs returns to the heart through the pulmonary </a:t>
            </a:r>
            <a:r>
              <a:rPr lang="en-US" dirty="0" smtClean="0"/>
              <a:t>veins. </a:t>
            </a:r>
          </a:p>
          <a:p>
            <a:r>
              <a:rPr lang="en-US" dirty="0" smtClean="0"/>
              <a:t>From </a:t>
            </a:r>
            <a:r>
              <a:rPr lang="en-US" dirty="0"/>
              <a:t>the pulmonary veins, blood enters the heart again in the left atrium.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28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71353"/>
            <a:ext cx="6508377" cy="1143000"/>
          </a:xfrm>
        </p:spPr>
        <p:txBody>
          <a:bodyPr/>
          <a:lstStyle/>
          <a:p>
            <a:r>
              <a:rPr lang="en-AU" dirty="0" smtClean="0"/>
              <a:t>Pulmonary and systemic circulation</a:t>
            </a:r>
            <a:endParaRPr lang="en-AU" dirty="0"/>
          </a:p>
        </p:txBody>
      </p:sp>
      <p:pic>
        <p:nvPicPr>
          <p:cNvPr id="4" name="Content Placeholder 3" descr="5149d30d3e3ef476b76f1f310d3836e13f1b147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556" r="-30556"/>
          <a:stretch>
            <a:fillRect/>
          </a:stretch>
        </p:blipFill>
        <p:spPr>
          <a:xfrm>
            <a:off x="-758996" y="1647552"/>
            <a:ext cx="8658939" cy="5210447"/>
          </a:xfrm>
        </p:spPr>
      </p:pic>
    </p:spTree>
    <p:extLst>
      <p:ext uri="{BB962C8B-B14F-4D97-AF65-F5344CB8AC3E}">
        <p14:creationId xmlns:p14="http://schemas.microsoft.com/office/powerpoint/2010/main" val="34451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Blood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left atrium contracts to pump blood through the bicuspid (mitral) valve into the left ventricle.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left ventricle pumps blood through the aortic semilunar valve into the aorta. </a:t>
            </a:r>
            <a:endParaRPr lang="en-US" dirty="0" smtClean="0"/>
          </a:p>
          <a:p>
            <a:r>
              <a:rPr lang="en-US" dirty="0" smtClean="0"/>
              <a:t>From </a:t>
            </a:r>
            <a:r>
              <a:rPr lang="en-US" dirty="0"/>
              <a:t>the aorta, blood enters into systemic circulation throughout the body tissues until it returns to the heart via the vena cava and the cycle repeats.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961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lood-circulation-in-Human-11-300x225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319" r="-12319"/>
          <a:stretch>
            <a:fillRect/>
          </a:stretch>
        </p:blipFill>
        <p:spPr>
          <a:xfrm>
            <a:off x="-413454" y="1270068"/>
            <a:ext cx="8241860" cy="4959473"/>
          </a:xfrm>
        </p:spPr>
      </p:pic>
    </p:spTree>
    <p:extLst>
      <p:ext uri="{BB962C8B-B14F-4D97-AF65-F5344CB8AC3E}">
        <p14:creationId xmlns:p14="http://schemas.microsoft.com/office/powerpoint/2010/main" val="1121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3928377" cy="4206946"/>
          </a:xfrm>
        </p:spPr>
        <p:txBody>
          <a:bodyPr>
            <a:normAutofit/>
          </a:bodyPr>
          <a:lstStyle/>
          <a:p>
            <a:r>
              <a:rPr lang="en-US" dirty="0"/>
              <a:t>The heart lies in the chest cavity slightly towards the left-hand side.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approximately the size of your fist and is encased by protective tissue called the pericardium</a:t>
            </a:r>
            <a:r>
              <a:rPr lang="en-US" dirty="0" smtClean="0"/>
              <a:t>.</a:t>
            </a:r>
          </a:p>
        </p:txBody>
      </p:sp>
      <p:pic>
        <p:nvPicPr>
          <p:cNvPr id="4" name="Picture 3" descr="Heart-Thoracic-Cavit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9967" y="2209800"/>
            <a:ext cx="3919018" cy="3919018"/>
          </a:xfrm>
          <a:prstGeom prst="rect">
            <a:avLst/>
          </a:prstGeom>
        </p:spPr>
      </p:pic>
      <p:pic>
        <p:nvPicPr>
          <p:cNvPr id="5" name="Picture 4" descr="imag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027" y="4504312"/>
            <a:ext cx="1080935" cy="146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902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7271" y="342900"/>
            <a:ext cx="6508377" cy="1143000"/>
          </a:xfrm>
        </p:spPr>
        <p:txBody>
          <a:bodyPr/>
          <a:lstStyle/>
          <a:p>
            <a:r>
              <a:rPr lang="en-US" dirty="0" smtClean="0"/>
              <a:t>The heart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454" y="2141394"/>
            <a:ext cx="6600515" cy="608061"/>
          </a:xfrm>
        </p:spPr>
        <p:txBody>
          <a:bodyPr>
            <a:normAutofit/>
          </a:bodyPr>
          <a:lstStyle/>
          <a:p>
            <a:r>
              <a:rPr lang="en-US" dirty="0"/>
              <a:t>The heart contains 4 chambers: </a:t>
            </a:r>
            <a:endParaRPr lang="en-US" dirty="0" smtClean="0"/>
          </a:p>
        </p:txBody>
      </p:sp>
      <p:pic>
        <p:nvPicPr>
          <p:cNvPr id="4" name="Picture 3" descr="h9991324_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5766" y="2749455"/>
            <a:ext cx="5842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0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atria are smaller than the ventricles and have thinner, less muscular walls than the ventricles.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atria act as receiving chambers for blood, so they are connected to the veins that carry blood to the heart.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ventricles are the larger, stronger pumping chambers that send blood out of the heart.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ventricles are connected to the arteries that carry blood away from the heart.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339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 chambers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209800"/>
            <a:ext cx="6882742" cy="4058486"/>
          </a:xfrm>
        </p:spPr>
        <p:txBody>
          <a:bodyPr>
            <a:normAutofit/>
          </a:bodyPr>
          <a:lstStyle/>
          <a:p>
            <a:r>
              <a:rPr lang="en-US" dirty="0"/>
              <a:t>The chambers on the right side of the heart are smaller and have less </a:t>
            </a:r>
            <a:r>
              <a:rPr lang="en-US" dirty="0" smtClean="0"/>
              <a:t>muscle </a:t>
            </a:r>
            <a:r>
              <a:rPr lang="en-US" dirty="0"/>
              <a:t>in their heart wall when compared to the left side of the heart.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right side of the heart maintains pulmonary circulation to the nearby lungs </a:t>
            </a:r>
            <a:endParaRPr lang="en-US" dirty="0" smtClean="0"/>
          </a:p>
          <a:p>
            <a:r>
              <a:rPr lang="en-US" dirty="0" smtClean="0"/>
              <a:t>while </a:t>
            </a:r>
            <a:r>
              <a:rPr lang="en-US" dirty="0"/>
              <a:t>the left side of the heart pumps blood all the way to the extremities of the body in the systemic circulatory loop.</a:t>
            </a:r>
          </a:p>
        </p:txBody>
      </p:sp>
    </p:spTree>
    <p:extLst>
      <p:ext uri="{BB962C8B-B14F-4D97-AF65-F5344CB8AC3E}">
        <p14:creationId xmlns:p14="http://schemas.microsoft.com/office/powerpoint/2010/main" val="800861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human heart</a:t>
            </a:r>
            <a:endParaRPr lang="en-US" dirty="0"/>
          </a:p>
        </p:txBody>
      </p:sp>
      <p:pic>
        <p:nvPicPr>
          <p:cNvPr id="4" name="Content Placeholder 3" descr="human-heart2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701" r="-1670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4908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Valves of 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heart functions by pumping blood both to the lungs and to the systems of the body.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prevent blood from flowing backwards or “regurgitating” back into the heart, a system of one-way valves are present in the heart.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heart valves can be broken down into two types: </a:t>
            </a:r>
            <a:r>
              <a:rPr lang="en-US" dirty="0" err="1" smtClean="0"/>
              <a:t>atrio</a:t>
            </a:r>
            <a:r>
              <a:rPr lang="en-US" dirty="0" smtClean="0"/>
              <a:t>-ventricular </a:t>
            </a:r>
            <a:r>
              <a:rPr lang="en-US" dirty="0"/>
              <a:t>and semilunar valves.</a:t>
            </a:r>
          </a:p>
        </p:txBody>
      </p:sp>
    </p:spTree>
    <p:extLst>
      <p:ext uri="{BB962C8B-B14F-4D97-AF65-F5344CB8AC3E}">
        <p14:creationId xmlns:p14="http://schemas.microsoft.com/office/powerpoint/2010/main" val="118694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Valves of the heart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Atrio</a:t>
            </a:r>
            <a:r>
              <a:rPr lang="en-US" b="1" i="1" dirty="0" smtClean="0"/>
              <a:t>-ventricular </a:t>
            </a:r>
            <a:r>
              <a:rPr lang="en-US" b="1" i="1" dirty="0"/>
              <a:t>valves</a:t>
            </a:r>
            <a:r>
              <a:rPr lang="en-US" dirty="0"/>
              <a:t>. The </a:t>
            </a:r>
            <a:r>
              <a:rPr lang="en-US" dirty="0" err="1" smtClean="0"/>
              <a:t>atrio</a:t>
            </a:r>
            <a:r>
              <a:rPr lang="en-US" dirty="0" smtClean="0"/>
              <a:t>-ventricular </a:t>
            </a:r>
            <a:r>
              <a:rPr lang="en-US" dirty="0"/>
              <a:t>(AV) valves are located in the middle of the heart between the atria and ventricles and only allow blood to flow from the atria into the ventricles</a:t>
            </a:r>
            <a:r>
              <a:rPr lang="en-US" dirty="0" smtClean="0"/>
              <a:t>.</a:t>
            </a:r>
          </a:p>
          <a:p>
            <a:r>
              <a:rPr lang="en-US" b="1" i="1" dirty="0" smtClean="0"/>
              <a:t>Semi-lunar </a:t>
            </a:r>
            <a:r>
              <a:rPr lang="en-US" b="1" i="1" dirty="0"/>
              <a:t>valves</a:t>
            </a:r>
            <a:r>
              <a:rPr lang="en-US" dirty="0"/>
              <a:t>. The </a:t>
            </a:r>
            <a:r>
              <a:rPr lang="en-US" dirty="0" smtClean="0"/>
              <a:t>semi-lunar </a:t>
            </a:r>
            <a:r>
              <a:rPr lang="en-US" dirty="0"/>
              <a:t>valves, so named for the crescent moon shape of their cusps, are located between the ventricles and the arteries that carry blood away from the heart.</a:t>
            </a:r>
          </a:p>
        </p:txBody>
      </p:sp>
    </p:spTree>
    <p:extLst>
      <p:ext uri="{BB962C8B-B14F-4D97-AF65-F5344CB8AC3E}">
        <p14:creationId xmlns:p14="http://schemas.microsoft.com/office/powerpoint/2010/main" val="1443612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660133" cy="1143000"/>
          </a:xfrm>
        </p:spPr>
        <p:txBody>
          <a:bodyPr/>
          <a:lstStyle/>
          <a:p>
            <a:r>
              <a:rPr lang="en-AU" dirty="0" smtClean="0"/>
              <a:t>Blood flow through the heart</a:t>
            </a:r>
            <a:endParaRPr lang="en-AU" dirty="0"/>
          </a:p>
        </p:txBody>
      </p:sp>
      <p:pic>
        <p:nvPicPr>
          <p:cNvPr id="4" name="normal.gif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17700" y="2209800"/>
            <a:ext cx="3589338" cy="3916363"/>
          </a:xfrm>
        </p:spPr>
      </p:pic>
    </p:spTree>
    <p:extLst>
      <p:ext uri="{BB962C8B-B14F-4D97-AF65-F5344CB8AC3E}">
        <p14:creationId xmlns:p14="http://schemas.microsoft.com/office/powerpoint/2010/main" val="809904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122</TotalTime>
  <Words>522</Words>
  <Application>Microsoft Macintosh PowerPoint</Application>
  <PresentationFormat>On-screen Show (4:3)</PresentationFormat>
  <Paragraphs>38</Paragraphs>
  <Slides>14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Plaza</vt:lpstr>
      <vt:lpstr>The human heart</vt:lpstr>
      <vt:lpstr>The heart</vt:lpstr>
      <vt:lpstr>The heart structure</vt:lpstr>
      <vt:lpstr>Heart structure</vt:lpstr>
      <vt:lpstr>Heart chambers</vt:lpstr>
      <vt:lpstr>The human heart</vt:lpstr>
      <vt:lpstr>Valves of the heart</vt:lpstr>
      <vt:lpstr>Valves of the heart</vt:lpstr>
      <vt:lpstr>Blood flow through the heart</vt:lpstr>
      <vt:lpstr>Blood flow</vt:lpstr>
      <vt:lpstr>Blood flow</vt:lpstr>
      <vt:lpstr>Pulmonary and systemic circulation</vt:lpstr>
      <vt:lpstr>Blood flow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human heart</dc:title>
  <dc:creator>Donna Brigden</dc:creator>
  <cp:lastModifiedBy>Donna Brigden</cp:lastModifiedBy>
  <cp:revision>11</cp:revision>
  <dcterms:created xsi:type="dcterms:W3CDTF">2017-03-13T13:10:12Z</dcterms:created>
  <dcterms:modified xsi:type="dcterms:W3CDTF">2019-03-30T14:30:17Z</dcterms:modified>
</cp:coreProperties>
</file>