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376" r:id="rId2"/>
    <p:sldId id="411" r:id="rId3"/>
    <p:sldId id="421" r:id="rId4"/>
    <p:sldId id="397" r:id="rId5"/>
    <p:sldId id="403" r:id="rId6"/>
    <p:sldId id="419" r:id="rId7"/>
    <p:sldId id="406" r:id="rId8"/>
    <p:sldId id="407" r:id="rId9"/>
    <p:sldId id="408" r:id="rId10"/>
    <p:sldId id="404" r:id="rId11"/>
    <p:sldId id="410" r:id="rId12"/>
    <p:sldId id="422" r:id="rId13"/>
    <p:sldId id="414" r:id="rId14"/>
    <p:sldId id="415" r:id="rId15"/>
    <p:sldId id="420" r:id="rId16"/>
    <p:sldId id="423" r:id="rId1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66FF"/>
    <a:srgbClr val="663300"/>
    <a:srgbClr val="CC9900"/>
    <a:srgbClr val="FF99FF"/>
    <a:srgbClr val="00FFFF"/>
    <a:srgbClr val="FF00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4"/>
    <p:restoredTop sz="92476"/>
  </p:normalViewPr>
  <p:slideViewPr>
    <p:cSldViewPr>
      <p:cViewPr varScale="1">
        <p:scale>
          <a:sx n="101" d="100"/>
          <a:sy n="101" d="100"/>
        </p:scale>
        <p:origin x="181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74CD924-5EE4-A645-8148-4CE9BF2580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661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fld id="{7E0E4171-332C-1849-81D4-F3416734AA9D}" type="datetimeFigureOut">
              <a:rPr lang="en-US" altLang="en-US"/>
              <a:pPr>
                <a:defRPr/>
              </a:pPr>
              <a:t>6/8/17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F34B3AC-EE3E-A746-8D61-471DA9E01C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36295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MS PGothic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104E2BF0-32E9-FB4E-9B2C-95378E7A6827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5642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537DB-8C49-E849-AA67-8FF879E485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4355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06456-8A50-B947-A1E2-BFFAAEED53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96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8BF1C-A618-8A49-98B7-0313F9F394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43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7B9C7-D644-C749-9AAC-DEB810CF4E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65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C3140C-E35E-7D48-B76E-19A6C7EDD8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98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A79779-6E1F-D949-8D4F-C994D4E896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96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A3EDAD-0B51-5040-8B51-D72BB064CC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992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F353CA-3EA9-FF44-95A7-C3B1BEEC8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82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874CD-EFD0-624D-B13C-A9ED9AB465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34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E29B35-3703-9049-AD22-F42B5EB96A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30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DE30B7-C01C-2C4F-92EE-76E10C81A1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25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F970B2F5-9E8A-654E-8F77-45CD3E6B3AA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MS PGothic" panose="020B0600070205080204" pitchFamily="34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tiff"/><Relationship Id="rId3" Type="http://schemas.openxmlformats.org/officeDocument/2006/relationships/image" Target="../media/image9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DNA, Chromosomes and Genes</a:t>
            </a:r>
          </a:p>
        </p:txBody>
      </p:sp>
      <p:sp>
        <p:nvSpPr>
          <p:cNvPr id="205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36CD615C-E4A6-FC4C-87D0-6A80A8663A06}" type="slidenum">
              <a:rPr lang="en-US" altLang="en-US" sz="2000">
                <a:latin typeface="Calibri" charset="0"/>
              </a:rPr>
              <a:pPr/>
              <a:t>1</a:t>
            </a:fld>
            <a:endParaRPr lang="en-US" altLang="en-US" sz="2000">
              <a:latin typeface="Calibri" charset="0"/>
            </a:endParaRPr>
          </a:p>
        </p:txBody>
      </p:sp>
      <p:pic>
        <p:nvPicPr>
          <p:cNvPr id="205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613025"/>
            <a:ext cx="7215187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Chromosomes</a:t>
            </a:r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21007C09-2C9F-7649-9A10-7A74DD097C1B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/>
              <a:t>10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922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A long strand of DNA, coiled up around histones, is called a </a:t>
            </a:r>
            <a:r>
              <a:rPr lang="en-US" altLang="en-US" b="1">
                <a:solidFill>
                  <a:srgbClr val="FF0000"/>
                </a:solidFill>
                <a:ea typeface="MS PGothic" charset="-128"/>
              </a:rPr>
              <a:t>chromosome</a:t>
            </a:r>
            <a:r>
              <a:rPr lang="en-US" altLang="en-US">
                <a:ea typeface="MS PGothic" charset="-128"/>
              </a:rPr>
              <a:t>.</a:t>
            </a:r>
          </a:p>
        </p:txBody>
      </p:sp>
      <p:pic>
        <p:nvPicPr>
          <p:cNvPr id="922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63" y="2719388"/>
            <a:ext cx="3521075" cy="398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Genes</a:t>
            </a:r>
          </a:p>
        </p:txBody>
      </p:sp>
      <p:pic>
        <p:nvPicPr>
          <p:cNvPr id="10243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9713" y="1598613"/>
            <a:ext cx="8664575" cy="4344987"/>
          </a:xfrm>
        </p:spPr>
      </p:pic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FB175B70-8074-C247-B4D0-D6B1EE76EB50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/>
              <a:t>11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577799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Cells each </a:t>
            </a:r>
            <a:r>
              <a:rPr lang="en-US" dirty="0">
                <a:solidFill>
                  <a:srgbClr val="FF0000"/>
                </a:solidFill>
                <a:latin typeface="American Typewriter"/>
                <a:cs typeface="American Typewriter"/>
              </a:rPr>
              <a:t>contain 46 chromosomes. </a:t>
            </a:r>
            <a:endParaRPr lang="en-US" dirty="0" smtClean="0">
              <a:solidFill>
                <a:srgbClr val="FF0000"/>
              </a:solidFill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American Typewriter"/>
                <a:cs typeface="American Typewriter"/>
              </a:rPr>
              <a:t>E</a:t>
            </a:r>
            <a:r>
              <a:rPr lang="en-US" dirty="0" smtClean="0">
                <a:solidFill>
                  <a:srgbClr val="FF0000"/>
                </a:solidFill>
                <a:latin typeface="American Typewriter"/>
                <a:cs typeface="American Typewriter"/>
              </a:rPr>
              <a:t>xceptions </a:t>
            </a:r>
            <a:r>
              <a:rPr lang="en-US" dirty="0">
                <a:solidFill>
                  <a:srgbClr val="FF0000"/>
                </a:solidFill>
                <a:latin typeface="American Typewriter"/>
                <a:cs typeface="American Typewriter"/>
              </a:rPr>
              <a:t>are the sperm and egg cells, which only contain 23 chromosomes </a:t>
            </a:r>
            <a:r>
              <a:rPr lang="en-US" dirty="0">
                <a:latin typeface="American Typewriter"/>
                <a:cs typeface="American Typewriter"/>
              </a:rPr>
              <a:t>and red blood cells, which have no </a:t>
            </a:r>
            <a:r>
              <a:rPr lang="en-US" dirty="0" smtClean="0">
                <a:latin typeface="American Typewriter"/>
                <a:cs typeface="American Typewriter"/>
              </a:rPr>
              <a:t>nucleus</a:t>
            </a:r>
            <a:r>
              <a:rPr lang="en-US" dirty="0">
                <a:latin typeface="American Typewriter"/>
                <a:cs typeface="American Typewriter"/>
              </a:rPr>
              <a:t> </a:t>
            </a:r>
            <a:r>
              <a:rPr lang="en-US" dirty="0" smtClean="0">
                <a:latin typeface="American Typewriter"/>
                <a:cs typeface="American Typewriter"/>
              </a:rPr>
              <a:t>(meaning NO DNA)</a:t>
            </a:r>
            <a:endParaRPr lang="en-US" dirty="0">
              <a:latin typeface="American Typewriter"/>
              <a:cs typeface="American Typewriter"/>
            </a:endParaRPr>
          </a:p>
          <a:p>
            <a:pPr marL="0" indent="0">
              <a:buNone/>
            </a:pPr>
            <a:r>
              <a:rPr lang="en-US" dirty="0">
                <a:latin typeface="American Typewriter"/>
                <a:cs typeface="American Typewriter"/>
              </a:rPr>
              <a:t>Other organisms have different numbers of chromosome pairs in their cells. </a:t>
            </a:r>
            <a:endParaRPr lang="en-US" dirty="0" smtClean="0">
              <a:latin typeface="American Typewriter"/>
              <a:cs typeface="American Typewriter"/>
            </a:endParaRPr>
          </a:p>
          <a:p>
            <a:pPr marL="0" indent="0">
              <a:buNone/>
            </a:pPr>
            <a:endParaRPr lang="en-US" dirty="0">
              <a:latin typeface="American Typewriter"/>
              <a:cs typeface="American Typewriter"/>
            </a:endParaRPr>
          </a:p>
          <a:p>
            <a:endParaRPr lang="en-US" dirty="0"/>
          </a:p>
        </p:txBody>
      </p:sp>
      <p:pic>
        <p:nvPicPr>
          <p:cNvPr id="4" name="Picture 3" descr="chromosome number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413205"/>
            <a:ext cx="3200401" cy="344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2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Male Karyotype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0E5A498D-F40C-3146-B52B-67528D4F0AD5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/>
              <a:t>13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14340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229" r="-17229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Female Karyotype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72D2CA5C-8770-B649-90E2-514BE0FBC479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/>
              <a:t>14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15364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098" r="-18098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473242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ea typeface="MS PGothic" charset="-128"/>
              </a:rPr>
              <a:t>Karyotype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72D2CA5C-8770-B649-90E2-514BE0FBC479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/>
              <a:t>15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12324"/>
            <a:ext cx="8229600" cy="4525963"/>
          </a:xfrm>
        </p:spPr>
        <p:txBody>
          <a:bodyPr/>
          <a:lstStyle/>
          <a:p>
            <a:r>
              <a:rPr lang="en-US" b="0" i="0" dirty="0" smtClean="0">
                <a:effectLst/>
                <a:latin typeface="arial" charset="0"/>
              </a:rPr>
              <a:t>A </a:t>
            </a:r>
            <a:r>
              <a:rPr lang="en-US" i="0" dirty="0" smtClean="0">
                <a:effectLst/>
                <a:latin typeface="arial" charset="0"/>
              </a:rPr>
              <a:t>karyotype</a:t>
            </a:r>
            <a:r>
              <a:rPr lang="en-US" b="0" i="0" dirty="0" smtClean="0">
                <a:effectLst/>
                <a:latin typeface="arial" charset="0"/>
              </a:rPr>
              <a:t> is the </a:t>
            </a:r>
            <a:r>
              <a:rPr lang="en-US" b="1" i="0" dirty="0" smtClean="0">
                <a:effectLst/>
                <a:latin typeface="arial" charset="0"/>
              </a:rPr>
              <a:t>number and appearance of chromosomes </a:t>
            </a:r>
            <a:r>
              <a:rPr lang="en-US" b="0" i="0" dirty="0" smtClean="0">
                <a:effectLst/>
                <a:latin typeface="arial" charset="0"/>
              </a:rPr>
              <a:t>in the nucleus. </a:t>
            </a:r>
          </a:p>
          <a:p>
            <a:endParaRPr lang="en-US" dirty="0"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541837"/>
            <a:ext cx="2590800" cy="417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9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Genes …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receive </a:t>
            </a:r>
            <a:r>
              <a:rPr lang="en-US" dirty="0" smtClean="0">
                <a:solidFill>
                  <a:srgbClr val="FF0000"/>
                </a:solidFill>
              </a:rPr>
              <a:t>one set of genes from your mum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one from your dad</a:t>
            </a:r>
            <a:r>
              <a:rPr lang="en-US" dirty="0" smtClean="0"/>
              <a:t>. So one of each of you chromosomes are from each parent.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male sex chromosomes are: XY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The female sex chromosomes are: XX</a:t>
            </a:r>
          </a:p>
        </p:txBody>
      </p:sp>
    </p:spTree>
    <p:extLst>
      <p:ext uri="{BB962C8B-B14F-4D97-AF65-F5344CB8AC3E}">
        <p14:creationId xmlns:p14="http://schemas.microsoft.com/office/powerpoint/2010/main" val="175785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Learning Intentions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MS PGothic" charset="-128"/>
              </a:rPr>
              <a:t>Distinguish between DNA, a chromosome and a gene.</a:t>
            </a:r>
          </a:p>
          <a:p>
            <a:r>
              <a:rPr lang="en-US" altLang="en-US" dirty="0" smtClean="0">
                <a:ea typeface="MS PGothic" charset="-128"/>
              </a:rPr>
              <a:t>Describe </a:t>
            </a:r>
            <a:r>
              <a:rPr lang="en-US" altLang="en-US" dirty="0">
                <a:ea typeface="MS PGothic" charset="-128"/>
              </a:rPr>
              <a:t>the structural characteristics of a DNA molecule </a:t>
            </a:r>
            <a:r>
              <a:rPr lang="en-US" altLang="en-US" dirty="0" err="1">
                <a:ea typeface="MS PGothic" charset="-128"/>
              </a:rPr>
              <a:t>eg</a:t>
            </a:r>
            <a:r>
              <a:rPr lang="en-US" altLang="en-US" dirty="0">
                <a:ea typeface="MS PGothic" charset="-128"/>
              </a:rPr>
              <a:t> sugar, phosphate and 4 bases.</a:t>
            </a:r>
          </a:p>
          <a:p>
            <a:r>
              <a:rPr lang="en-US" altLang="en-US" dirty="0" smtClean="0">
                <a:ea typeface="MS PGothic" charset="-128"/>
              </a:rPr>
              <a:t>Define </a:t>
            </a:r>
            <a:r>
              <a:rPr lang="en-US" altLang="en-US" dirty="0">
                <a:ea typeface="MS PGothic" charset="-128"/>
              </a:rPr>
              <a:t>gene and genome.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67D63B63-59F6-3D4E-B4BA-72EF44B7DA67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/>
              <a:t>2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MS PGothic" charset="-128"/>
              </a:rPr>
              <a:t>Genetics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Genetics </a:t>
            </a:r>
            <a:r>
              <a:rPr lang="en-US" dirty="0"/>
              <a:t>is the scientific study of genes and inheritance in living things (organisms). </a:t>
            </a:r>
          </a:p>
        </p:txBody>
      </p:sp>
      <p:sp>
        <p:nvSpPr>
          <p:cNvPr id="30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67D63B63-59F6-3D4E-B4BA-72EF44B7DA67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/>
              <a:t>3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5" name="Picture 4" descr="eye colou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97" y="2828487"/>
            <a:ext cx="7093006" cy="32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0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DNA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25116" y="1296466"/>
            <a:ext cx="8229600" cy="4525962"/>
          </a:xfrm>
        </p:spPr>
        <p:txBody>
          <a:bodyPr/>
          <a:lstStyle/>
          <a:p>
            <a:r>
              <a:rPr lang="en-US" altLang="en-US" dirty="0">
                <a:ea typeface="MS PGothic" charset="-128"/>
              </a:rPr>
              <a:t>DNA is a </a:t>
            </a:r>
            <a:r>
              <a:rPr lang="en-US" altLang="en-US" b="1" dirty="0">
                <a:solidFill>
                  <a:srgbClr val="FF0000"/>
                </a:solidFill>
                <a:ea typeface="MS PGothic" charset="-128"/>
              </a:rPr>
              <a:t>molecule</a:t>
            </a:r>
            <a:r>
              <a:rPr lang="en-US" altLang="en-US" dirty="0">
                <a:ea typeface="MS PGothic" charset="-128"/>
              </a:rPr>
              <a:t> that is found in the </a:t>
            </a:r>
            <a:r>
              <a:rPr lang="en-US" altLang="en-US" b="1" dirty="0">
                <a:solidFill>
                  <a:srgbClr val="FF0000"/>
                </a:solidFill>
                <a:ea typeface="MS PGothic" charset="-128"/>
              </a:rPr>
              <a:t>nucleus </a:t>
            </a:r>
            <a:r>
              <a:rPr lang="en-US" altLang="en-US" dirty="0">
                <a:ea typeface="MS PGothic" charset="-128"/>
              </a:rPr>
              <a:t>of every living cell.</a:t>
            </a:r>
          </a:p>
          <a:p>
            <a:r>
              <a:rPr lang="en-US" altLang="en-US" dirty="0">
                <a:ea typeface="MS PGothic" charset="-128"/>
              </a:rPr>
              <a:t>A small amount of DNA is also found in the mitochondria as well.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9985637E-EE99-0641-A0D0-E1CAE661C543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/>
              <a:t>4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410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16" y="3427957"/>
            <a:ext cx="5465776" cy="2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765" y="3411914"/>
            <a:ext cx="3622355" cy="241051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14600" y="5892581"/>
            <a:ext cx="46730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b="1" smtClean="0">
                <a:solidFill>
                  <a:schemeClr val="tx1"/>
                </a:solidFill>
              </a:rPr>
              <a:t>Deoxyribonucleic</a:t>
            </a:r>
            <a:r>
              <a:rPr lang="de-DE" sz="3600" b="1" dirty="0" smtClean="0">
                <a:solidFill>
                  <a:schemeClr val="tx1"/>
                </a:solidFill>
              </a:rPr>
              <a:t> </a:t>
            </a:r>
            <a:r>
              <a:rPr lang="de-DE" sz="3600" b="1" dirty="0" err="1" smtClean="0">
                <a:solidFill>
                  <a:schemeClr val="tx1"/>
                </a:solidFill>
              </a:rPr>
              <a:t>acid</a:t>
            </a:r>
            <a:r>
              <a:rPr lang="de-DE" sz="3600" b="1" dirty="0" smtClean="0">
                <a:solidFill>
                  <a:schemeClr val="tx1"/>
                </a:solidFill>
              </a:rPr>
              <a:t>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DNA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altLang="en-US" dirty="0">
                <a:ea typeface="MS PGothic" charset="-128"/>
              </a:rPr>
              <a:t>Molecules of DNA are in the form of long strands.</a:t>
            </a:r>
          </a:p>
          <a:p>
            <a:r>
              <a:rPr lang="en-US" altLang="en-US" dirty="0">
                <a:ea typeface="MS PGothic" charset="-128"/>
              </a:rPr>
              <a:t>It is estimated that the length of a DNA molecule in a human cell is 2-3 </a:t>
            </a:r>
            <a:r>
              <a:rPr lang="en-US" altLang="en-US" dirty="0" err="1">
                <a:ea typeface="MS PGothic" charset="-128"/>
              </a:rPr>
              <a:t>metres</a:t>
            </a:r>
            <a:r>
              <a:rPr lang="en-US" altLang="en-US" dirty="0">
                <a:ea typeface="MS PGothic" charset="-128"/>
              </a:rPr>
              <a:t> long – so how do such long molecules fit inside the cell nucleus?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58D83B92-8BF0-D04C-9F15-B593AF3CD6C6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/>
              <a:t>5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512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4724400"/>
            <a:ext cx="252412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DNA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781677"/>
            <a:ext cx="4191000" cy="4525963"/>
          </a:xfrm>
        </p:spPr>
        <p:txBody>
          <a:bodyPr/>
          <a:lstStyle/>
          <a:p>
            <a:r>
              <a:rPr lang="en-US" altLang="en-US" dirty="0" smtClean="0">
                <a:ea typeface="MS PGothic" charset="-128"/>
              </a:rPr>
              <a:t>A strand of DNA is called double helix</a:t>
            </a:r>
          </a:p>
          <a:p>
            <a:r>
              <a:rPr lang="en-US" altLang="en-US" dirty="0" smtClean="0">
                <a:ea typeface="MS PGothic" charset="-128"/>
              </a:rPr>
              <a:t>Double: 2</a:t>
            </a:r>
          </a:p>
          <a:p>
            <a:r>
              <a:rPr lang="en-US" altLang="en-US" dirty="0" smtClean="0">
                <a:ea typeface="MS PGothic" charset="-128"/>
              </a:rPr>
              <a:t>Helix: single wound structure   </a:t>
            </a:r>
            <a:endParaRPr lang="en-US" altLang="en-US" dirty="0">
              <a:ea typeface="MS PGothic" charset="-128"/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58D83B92-8BF0-D04C-9F15-B593AF3CD6C6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/>
              <a:t>6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781677"/>
            <a:ext cx="4241800" cy="445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Clip – DNA movie3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3F2BC9B0-6331-1744-A513-BB21680D44DA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/>
              <a:t>7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8196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186" r="-15186"/>
          <a:stretch>
            <a:fillRect/>
          </a:stretch>
        </p:blipFill>
        <p:spPr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Genes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47897" y="526799"/>
            <a:ext cx="3596104" cy="4525963"/>
          </a:xfrm>
        </p:spPr>
        <p:txBody>
          <a:bodyPr/>
          <a:lstStyle/>
          <a:p>
            <a:r>
              <a:rPr lang="en-US" altLang="en-US" dirty="0">
                <a:ea typeface="MS PGothic" charset="-128"/>
              </a:rPr>
              <a:t>Sections of the DNA molecule in a chromosome make up a </a:t>
            </a:r>
            <a:r>
              <a:rPr lang="en-US" altLang="en-US" b="1" dirty="0" smtClean="0">
                <a:solidFill>
                  <a:srgbClr val="FF0000"/>
                </a:solidFill>
                <a:ea typeface="MS PGothic" charset="-128"/>
              </a:rPr>
              <a:t>gene</a:t>
            </a:r>
            <a:r>
              <a:rPr lang="en-US" altLang="en-US" dirty="0" smtClean="0">
                <a:ea typeface="MS PGothic" charset="-128"/>
              </a:rPr>
              <a:t>.</a:t>
            </a:r>
            <a:endParaRPr lang="en-US" altLang="en-US" dirty="0">
              <a:ea typeface="MS PGothic" charset="-128"/>
            </a:endParaRPr>
          </a:p>
          <a:p>
            <a:r>
              <a:rPr lang="en-US" altLang="en-US" dirty="0">
                <a:ea typeface="MS PGothic" charset="-128"/>
              </a:rPr>
              <a:t>A gene forms the </a:t>
            </a:r>
            <a:r>
              <a:rPr lang="en-US" altLang="en-US" b="1" dirty="0">
                <a:solidFill>
                  <a:srgbClr val="FF0000"/>
                </a:solidFill>
                <a:ea typeface="MS PGothic" charset="-128"/>
              </a:rPr>
              <a:t>genetic code</a:t>
            </a:r>
            <a:r>
              <a:rPr lang="en-US" altLang="en-US" dirty="0">
                <a:ea typeface="MS PGothic" charset="-128"/>
              </a:rPr>
              <a:t>, which is stored information that determines the structure and activities of the cell.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19661D08-62B8-8B4C-BA8C-9E82D25B807A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/>
              <a:t>8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036" y="526799"/>
            <a:ext cx="3038764" cy="22761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115" y="3031958"/>
            <a:ext cx="4962359" cy="3721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Genome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ea typeface="+mn-ea"/>
              </a:rPr>
              <a:t>The </a:t>
            </a:r>
            <a:r>
              <a:rPr lang="en-US" b="1" dirty="0" smtClean="0">
                <a:solidFill>
                  <a:srgbClr val="FF0000"/>
                </a:solidFill>
                <a:ea typeface="+mn-ea"/>
              </a:rPr>
              <a:t>genome</a:t>
            </a:r>
            <a:r>
              <a:rPr lang="en-US" dirty="0" smtClean="0">
                <a:ea typeface="+mn-ea"/>
              </a:rPr>
              <a:t> is the complete set of genetic information of an organism.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dirty="0">
              <a:ea typeface="+mn-ea"/>
            </a:endParaRP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BC4F8206-EB78-A044-8B01-10892B1B650C}" type="slidenum">
              <a:rPr lang="en-US" altLang="en-US" sz="1200">
                <a:solidFill>
                  <a:srgbClr val="898989"/>
                </a:solidFill>
                <a:latin typeface="Calibri" charset="0"/>
              </a:rPr>
              <a:pPr/>
              <a:t>9</a:t>
            </a:fld>
            <a:endParaRPr lang="en-US" altLang="en-US" sz="1200">
              <a:solidFill>
                <a:srgbClr val="898989"/>
              </a:solidFill>
              <a:latin typeface="Calibri" charset="0"/>
            </a:endParaRPr>
          </a:p>
        </p:txBody>
      </p:sp>
      <p:pic>
        <p:nvPicPr>
          <p:cNvPr id="12293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00350"/>
            <a:ext cx="5867400" cy="389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P Backgroun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HP Background</Template>
  <TotalTime>1998</TotalTime>
  <Words>327</Words>
  <Application>Microsoft Macintosh PowerPoint</Application>
  <PresentationFormat>On-screen Show (4:3)</PresentationFormat>
  <Paragraphs>53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American Typewriter</vt:lpstr>
      <vt:lpstr>Arial</vt:lpstr>
      <vt:lpstr>Arial</vt:lpstr>
      <vt:lpstr>Calibri</vt:lpstr>
      <vt:lpstr>MS PGothic</vt:lpstr>
      <vt:lpstr>Times New Roman</vt:lpstr>
      <vt:lpstr>HP Background</vt:lpstr>
      <vt:lpstr>DNA, Chromosomes and Genes</vt:lpstr>
      <vt:lpstr>Learning Intentions</vt:lpstr>
      <vt:lpstr>Genetics</vt:lpstr>
      <vt:lpstr>DNA</vt:lpstr>
      <vt:lpstr>DNA</vt:lpstr>
      <vt:lpstr>DNA</vt:lpstr>
      <vt:lpstr>Clip – DNA movie3</vt:lpstr>
      <vt:lpstr>Genes</vt:lpstr>
      <vt:lpstr>Genome</vt:lpstr>
      <vt:lpstr>Chromosomes</vt:lpstr>
      <vt:lpstr>Genes</vt:lpstr>
      <vt:lpstr>PowerPoint Presentation</vt:lpstr>
      <vt:lpstr>Male Karyotype</vt:lpstr>
      <vt:lpstr>Female Karyotype</vt:lpstr>
      <vt:lpstr>Karyotype</vt:lpstr>
      <vt:lpstr>Receiving Genes …  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GENETICS</dc:title>
  <dc:creator>akraut</dc:creator>
  <cp:lastModifiedBy>Emma Smith</cp:lastModifiedBy>
  <cp:revision>313</cp:revision>
  <dcterms:created xsi:type="dcterms:W3CDTF">2004-11-08T14:56:33Z</dcterms:created>
  <dcterms:modified xsi:type="dcterms:W3CDTF">2017-06-08T01:27:09Z</dcterms:modified>
</cp:coreProperties>
</file>