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</p:sldMasterIdLst>
  <p:sldIdLst>
    <p:sldId id="289" r:id="rId2"/>
    <p:sldId id="302" r:id="rId3"/>
    <p:sldId id="274" r:id="rId4"/>
    <p:sldId id="277" r:id="rId5"/>
    <p:sldId id="305" r:id="rId6"/>
    <p:sldId id="306" r:id="rId7"/>
    <p:sldId id="307" r:id="rId8"/>
    <p:sldId id="312" r:id="rId9"/>
    <p:sldId id="313" r:id="rId10"/>
    <p:sldId id="314" r:id="rId11"/>
    <p:sldId id="315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8"/>
    <p:restoredTop sz="92495"/>
  </p:normalViewPr>
  <p:slideViewPr>
    <p:cSldViewPr>
      <p:cViewPr varScale="1">
        <p:scale>
          <a:sx n="75" d="100"/>
          <a:sy n="75" d="100"/>
        </p:scale>
        <p:origin x="176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1CA6-2A9A-B44E-8FE0-FD604FE89C7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63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2231-AD3B-C14B-82AF-6F351A8795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1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2231-AD3B-C14B-82AF-6F351A87954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34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2231-AD3B-C14B-82AF-6F351A8795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081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2231-AD3B-C14B-82AF-6F351A87954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500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2231-AD3B-C14B-82AF-6F351A8795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167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1036-ED4E-7047-BD1C-87682AC7AB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013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2EB8-3E10-2842-BD8E-102C6997DBF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48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5147-F6CF-984D-A780-BA801E9B99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48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7F63-5C3B-124E-A4C1-9D0B1372E2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10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673F-458C-A248-839A-5426DBEBFF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150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0589-2B39-B046-9276-A5FEF72313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623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342-FE28-A948-AFAA-B62BD827925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03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ABE2-43EA-704E-82A7-C9667565D3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45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D3B0-330E-ED4B-B2C6-33AC7B4680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201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56E56-B39B-ED41-9C04-07BFDF7384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66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B82231-AD3B-C14B-82AF-6F351A8795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00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://www.people.virginia.edu/~dp5m/phys_304/figures/blood_flow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305800" cy="1143000"/>
          </a:xfrm>
        </p:spPr>
        <p:txBody>
          <a:bodyPr/>
          <a:lstStyle/>
          <a:p>
            <a:r>
              <a:rPr lang="en-US" altLang="en-US" b="1" dirty="0">
                <a:latin typeface="Arial Rounded MT Bold" charset="0"/>
                <a:ea typeface="Arial Rounded MT Bold" charset="0"/>
                <a:cs typeface="Arial Rounded MT Bold" charset="0"/>
              </a:rPr>
              <a:t>CARDIAC OUTPUT</a:t>
            </a:r>
          </a:p>
        </p:txBody>
      </p:sp>
      <p:pic>
        <p:nvPicPr>
          <p:cNvPr id="5" name="giphy_p2WWTd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43200" y="1752600"/>
            <a:ext cx="3810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1147763"/>
          </a:xfrm>
        </p:spPr>
        <p:txBody>
          <a:bodyPr>
            <a:normAutofit/>
          </a:bodyPr>
          <a:lstStyle/>
          <a:p>
            <a:r>
              <a:rPr lang="en-US" altLang="en-US" u="sng" dirty="0">
                <a:latin typeface="Comic Strip" charset="0"/>
                <a:ea typeface="Times New Roman" charset="0"/>
                <a:cs typeface="Times New Roman" charset="0"/>
              </a:rPr>
              <a:t>Factors that increase HR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2514600"/>
            <a:ext cx="77009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8000" dirty="0">
                <a:latin typeface="Comic Sans MS" charset="0"/>
                <a:ea typeface="Times New Roman" charset="0"/>
                <a:cs typeface="Times New Roman" charset="0"/>
              </a:rPr>
              <a:t>Can you get </a:t>
            </a:r>
            <a:r>
              <a:rPr lang="en-US" altLang="en-US" sz="8000">
                <a:latin typeface="Comic Sans MS" charset="0"/>
                <a:ea typeface="Times New Roman" charset="0"/>
                <a:cs typeface="Times New Roman" charset="0"/>
              </a:rPr>
              <a:t>5 things?</a:t>
            </a:r>
            <a:r>
              <a:rPr lang="en-US" altLang="en-US" sz="8000" dirty="0">
                <a:latin typeface="Comic Sans MS" charset="0"/>
                <a:ea typeface="Times New Roman" charset="0"/>
                <a:cs typeface="Times New Roman" charset="0"/>
              </a:rPr>
              <a:t>  </a:t>
            </a:r>
            <a:endParaRPr lang="en-US" altLang="en-US" sz="800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1147763"/>
          </a:xfrm>
        </p:spPr>
        <p:txBody>
          <a:bodyPr>
            <a:normAutofit/>
          </a:bodyPr>
          <a:lstStyle/>
          <a:p>
            <a:r>
              <a:rPr lang="en-US" altLang="en-US" u="sng" dirty="0">
                <a:latin typeface="Comic Strip" charset="0"/>
                <a:ea typeface="Times New Roman" charset="0"/>
                <a:cs typeface="Times New Roman" charset="0"/>
              </a:rPr>
              <a:t>Factors that increase HR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828800"/>
            <a:ext cx="7700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Comic Sans MS" charset="0"/>
                <a:ea typeface="Times New Roman" charset="0"/>
                <a:cs typeface="Times New Roman" charset="0"/>
              </a:rPr>
              <a:t>  </a:t>
            </a:r>
            <a:endParaRPr lang="en-US" altLang="en-US" sz="2000" dirty="0">
              <a:latin typeface="Comic Sans M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3963" y="1514476"/>
            <a:ext cx="762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Body temperature: hot = increase  and cold = decrease</a:t>
            </a:r>
          </a:p>
          <a:p>
            <a:pPr marL="342900" indent="-342900">
              <a:buAutoNum type="arabicPeriod"/>
            </a:pPr>
            <a:r>
              <a:rPr lang="en-US" sz="2000" dirty="0"/>
              <a:t>Exercise: the more strain on muscles the more your HR increases</a:t>
            </a:r>
          </a:p>
          <a:p>
            <a:pPr marL="342900" indent="-342900">
              <a:buAutoNum type="arabicPeriod"/>
            </a:pPr>
            <a:r>
              <a:rPr lang="en-US" sz="2000" dirty="0"/>
              <a:t>Eating: after eating your HR increases to aid digestion</a:t>
            </a:r>
          </a:p>
          <a:p>
            <a:pPr marL="342900" indent="-342900">
              <a:buAutoNum type="arabicPeriod"/>
            </a:pPr>
            <a:r>
              <a:rPr lang="en-US" sz="2000" dirty="0"/>
              <a:t>Age: your maximum HR decreases with age (not your resting HR)</a:t>
            </a:r>
          </a:p>
          <a:p>
            <a:pPr marL="342900" indent="-342900">
              <a:buAutoNum type="arabicPeriod"/>
            </a:pPr>
            <a:r>
              <a:rPr lang="en-US" sz="2000" dirty="0"/>
              <a:t>Gender: women have higher HR then men.</a:t>
            </a:r>
          </a:p>
          <a:p>
            <a:pPr marL="342900" indent="-342900">
              <a:buAutoNum type="arabicPeriod"/>
            </a:pPr>
            <a:r>
              <a:rPr lang="en-US" sz="2000" dirty="0"/>
              <a:t>Medications/drugs: many are stimulants and increase HR while others can block hormones and cause a decrease in HR</a:t>
            </a:r>
          </a:p>
          <a:p>
            <a:pPr marL="342900" indent="-342900">
              <a:buAutoNum type="arabicPeriod"/>
            </a:pPr>
            <a:r>
              <a:rPr lang="en-US" sz="2000" dirty="0"/>
              <a:t>Illness: when your sick or injured your HR changes</a:t>
            </a:r>
          </a:p>
          <a:p>
            <a:pPr marL="342900" indent="-342900">
              <a:buAutoNum type="arabicPeriod"/>
            </a:pPr>
            <a:r>
              <a:rPr lang="en-US" sz="2000" dirty="0"/>
              <a:t>Emotional stress: fear and anxiety can stimulate a persons HR due to a change in hormones</a:t>
            </a:r>
          </a:p>
          <a:p>
            <a:pPr marL="342900" indent="-342900">
              <a:buAutoNum type="arabicPeriod"/>
            </a:pPr>
            <a:r>
              <a:rPr lang="en-US" sz="2000" dirty="0"/>
              <a:t>Dehydration: your blood become thicker and your HR increases as it has to work harder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829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7763"/>
          </a:xfrm>
        </p:spPr>
        <p:txBody>
          <a:bodyPr/>
          <a:lstStyle/>
          <a:p>
            <a:r>
              <a:rPr lang="en-US" altLang="en-US" u="sng" dirty="0">
                <a:latin typeface="Comic Strip" charset="0"/>
              </a:rPr>
              <a:t>Cardiac Vocabulary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77963"/>
            <a:ext cx="7315200" cy="4110038"/>
          </a:xfrm>
        </p:spPr>
        <p:txBody>
          <a:bodyPr/>
          <a:lstStyle/>
          <a:p>
            <a:r>
              <a:rPr lang="en-US" altLang="en-US" sz="2800" b="1" dirty="0">
                <a:latin typeface="Comic Sans MS" charset="0"/>
                <a:ea typeface="Times New Roman" charset="0"/>
                <a:cs typeface="Times New Roman" charset="0"/>
              </a:rPr>
              <a:t>Contractility</a:t>
            </a:r>
            <a:r>
              <a:rPr lang="en-US" altLang="en-US" sz="2800" dirty="0">
                <a:latin typeface="Comic Sans MS" charset="0"/>
                <a:ea typeface="Times New Roman" charset="0"/>
                <a:cs typeface="Times New Roman" charset="0"/>
              </a:rPr>
              <a:t>:  the force that the muscle can create at a given length.</a:t>
            </a:r>
          </a:p>
          <a:p>
            <a:endParaRPr lang="en-US" altLang="en-US" dirty="0">
              <a:latin typeface="Comic Sans MS" charset="0"/>
            </a:endParaRPr>
          </a:p>
          <a:p>
            <a:endParaRPr lang="en-US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04900" y="2590800"/>
            <a:ext cx="7543800" cy="411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1" dirty="0">
                <a:latin typeface="Comic Sans MS" charset="0"/>
                <a:ea typeface="Times New Roman" charset="0"/>
                <a:cs typeface="Times New Roman" charset="0"/>
              </a:rPr>
              <a:t>Preload</a:t>
            </a:r>
            <a:r>
              <a:rPr lang="en-US" altLang="en-US" sz="2800" dirty="0">
                <a:latin typeface="Comic Sans MS" charset="0"/>
                <a:ea typeface="Times New Roman" charset="0"/>
                <a:cs typeface="Times New Roman" charset="0"/>
              </a:rPr>
              <a:t>:  Preload is the volume of blood that the ventricle must pump</a:t>
            </a:r>
          </a:p>
          <a:p>
            <a:pPr fontAlgn="auto"/>
            <a:endParaRPr lang="en-US" altLang="en-US" sz="2800" dirty="0">
              <a:latin typeface="Verdana" charset="0"/>
            </a:endParaRPr>
          </a:p>
          <a:p>
            <a:pPr fontAlgn="auto"/>
            <a:endParaRPr lang="en-US" altLang="en-US" sz="2800" dirty="0">
              <a:solidFill>
                <a:schemeClr val="tx2"/>
              </a:solidFill>
              <a:latin typeface="Comic Sans MS" charset="0"/>
            </a:endParaRPr>
          </a:p>
          <a:p>
            <a:pPr fontAlgn="auto"/>
            <a:endParaRPr lang="en-US" alt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76350" y="5172076"/>
            <a:ext cx="7391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</a:pPr>
            <a:r>
              <a:rPr lang="en-US" altLang="en-US" sz="2800" b="1" dirty="0">
                <a:latin typeface="Comic Sans MS" charset="0"/>
                <a:ea typeface="Times New Roman" charset="0"/>
                <a:cs typeface="Times New Roman" charset="0"/>
              </a:rPr>
              <a:t>Afterload</a:t>
            </a:r>
            <a:r>
              <a:rPr lang="en-US" altLang="en-US" sz="2800" dirty="0">
                <a:latin typeface="Comic Sans MS" charset="0"/>
                <a:ea typeface="Times New Roman" charset="0"/>
                <a:cs typeface="Times New Roman" charset="0"/>
              </a:rPr>
              <a:t>:  Afterload is the pressure that the ventricle must contract against</a:t>
            </a:r>
          </a:p>
          <a:p>
            <a:pPr fontAlgn="auto"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Comic Sans MS" charset="0"/>
                <a:ea typeface="Times New Roman" charset="0"/>
                <a:cs typeface="Times New Roman" charset="0"/>
              </a:rPr>
              <a:t> </a:t>
            </a:r>
          </a:p>
          <a:p>
            <a:pPr fontAlgn="auto">
              <a:lnSpc>
                <a:spcPct val="90000"/>
              </a:lnSpc>
            </a:pPr>
            <a:endParaRPr lang="en-US" altLang="en-US" sz="2800" dirty="0">
              <a:latin typeface="Comic Sans MS" charset="0"/>
            </a:endParaRPr>
          </a:p>
          <a:p>
            <a:pPr fontAlgn="auto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562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229600" cy="2239962"/>
          </a:xfrm>
        </p:spPr>
        <p:txBody>
          <a:bodyPr/>
          <a:lstStyle/>
          <a:p>
            <a:r>
              <a:rPr lang="en-US" altLang="en-US" u="sng" dirty="0"/>
              <a:t>Cardiac Output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8229600" cy="3352800"/>
          </a:xfrm>
          <a:noFill/>
          <a:ln/>
        </p:spPr>
        <p:txBody>
          <a:bodyPr/>
          <a:lstStyle/>
          <a:p>
            <a:r>
              <a:rPr lang="en-US" altLang="en-US" sz="3600" dirty="0"/>
              <a:t>Cardiac output is controlled to maintain </a:t>
            </a:r>
            <a:r>
              <a:rPr lang="en-US" altLang="en-US" sz="3600" u="sng" dirty="0"/>
              <a:t>the proper amount of flow to tissues </a:t>
            </a:r>
            <a:r>
              <a:rPr lang="en-US" altLang="en-US" sz="3600" dirty="0"/>
              <a:t>and to </a:t>
            </a:r>
            <a:r>
              <a:rPr lang="en-US" altLang="en-US" sz="3600" u="sng" dirty="0"/>
              <a:t>prevent undue stress </a:t>
            </a:r>
            <a:r>
              <a:rPr lang="en-US" altLang="en-US" sz="3600" dirty="0"/>
              <a:t>on the heart.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04667" cy="1981200"/>
          </a:xfrm>
        </p:spPr>
        <p:txBody>
          <a:bodyPr/>
          <a:lstStyle/>
          <a:p>
            <a:r>
              <a:rPr lang="en-US" altLang="en-US" u="sng" dirty="0"/>
              <a:t>Frank-Starling Law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990600"/>
            <a:ext cx="7704667" cy="33328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What goes into the heart comes out.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Increased</a:t>
            </a:r>
            <a:r>
              <a:rPr lang="en-US" altLang="en-US" dirty="0"/>
              <a:t> heart</a:t>
            </a:r>
            <a:r>
              <a:rPr lang="en-US" altLang="en-US" b="1" dirty="0"/>
              <a:t> volume </a:t>
            </a:r>
            <a:r>
              <a:rPr lang="en-US" altLang="en-US" dirty="0"/>
              <a:t>causes the </a:t>
            </a:r>
            <a:r>
              <a:rPr lang="en-US" altLang="en-US" b="1" dirty="0"/>
              <a:t>muscles to stretch</a:t>
            </a:r>
            <a:r>
              <a:rPr lang="en-US" altLang="en-US" dirty="0"/>
              <a:t> = </a:t>
            </a:r>
            <a:r>
              <a:rPr lang="en-US" altLang="en-US" b="1" dirty="0"/>
              <a:t>stronger contractions</a:t>
            </a:r>
            <a:r>
              <a:rPr lang="en-US" altLang="en-US" dirty="0"/>
              <a:t> and </a:t>
            </a:r>
            <a:r>
              <a:rPr lang="en-US" altLang="en-US" b="1" dirty="0"/>
              <a:t>heart rate</a:t>
            </a:r>
            <a:endParaRPr lang="en-US" altLang="en-US" dirty="0"/>
          </a:p>
        </p:txBody>
      </p:sp>
      <p:pic>
        <p:nvPicPr>
          <p:cNvPr id="2" name="Beating GIF - Find &amp; Share on GIPHY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81200" y="2971800"/>
            <a:ext cx="3657600" cy="2575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1147763"/>
          </a:xfrm>
        </p:spPr>
        <p:txBody>
          <a:bodyPr/>
          <a:lstStyle/>
          <a:p>
            <a:r>
              <a:rPr lang="en-US" altLang="en-US" u="sng" dirty="0">
                <a:latin typeface="Comic Strip" charset="0"/>
              </a:rPr>
              <a:t>Cardiac Output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76400"/>
            <a:ext cx="7391400" cy="41100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Comic Sans MS" charset="0"/>
                <a:ea typeface="Times New Roman" charset="0"/>
                <a:cs typeface="Times New Roman" charset="0"/>
              </a:rPr>
              <a:t>Cardiac Output is the volume of blood pumped each minute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>
              <a:latin typeface="Comic Sans MS" charset="0"/>
            </a:endParaRPr>
          </a:p>
          <a:p>
            <a:pPr algn="ctr">
              <a:lnSpc>
                <a:spcPct val="90000"/>
              </a:lnSpc>
            </a:pPr>
            <a:r>
              <a:rPr lang="en-US" altLang="en-US" sz="4000" dirty="0">
                <a:solidFill>
                  <a:srgbClr val="FF0000"/>
                </a:solidFill>
                <a:latin typeface="Comic Strip" charset="0"/>
                <a:ea typeface="Times New Roman" charset="0"/>
                <a:cs typeface="Times New Roman" charset="0"/>
              </a:rPr>
              <a:t>CO = SV x HR</a:t>
            </a:r>
          </a:p>
          <a:p>
            <a:pPr algn="ctr">
              <a:lnSpc>
                <a:spcPct val="90000"/>
              </a:lnSpc>
            </a:pPr>
            <a:endParaRPr lang="en-US" altLang="en-US" sz="4000" dirty="0">
              <a:latin typeface="Comic Strip" charset="0"/>
            </a:endParaRPr>
          </a:p>
          <a:p>
            <a:pPr algn="ctr">
              <a:lnSpc>
                <a:spcPct val="90000"/>
              </a:lnSpc>
            </a:pPr>
            <a:r>
              <a:rPr lang="en-US" altLang="en-US" sz="2800" dirty="0">
                <a:latin typeface="Comic Sans MS" charset="0"/>
                <a:ea typeface="Times New Roman" charset="0"/>
                <a:cs typeface="Times New Roman" charset="0"/>
              </a:rPr>
              <a:t>Where:</a:t>
            </a:r>
            <a:endParaRPr lang="en-US" altLang="en-US" sz="2800" dirty="0">
              <a:latin typeface="Comic Sans MS" charset="0"/>
            </a:endParaRPr>
          </a:p>
          <a:p>
            <a:pPr algn="ctr">
              <a:lnSpc>
                <a:spcPct val="90000"/>
              </a:lnSpc>
            </a:pPr>
            <a:r>
              <a:rPr lang="en-US" altLang="en-US" sz="2800" b="1" dirty="0">
                <a:latin typeface="Comic Sans MS" charset="0"/>
                <a:ea typeface="Times New Roman" charset="0"/>
                <a:cs typeface="Times New Roman" charset="0"/>
              </a:rPr>
              <a:t>CO</a:t>
            </a:r>
            <a:r>
              <a:rPr lang="en-US" altLang="en-US" sz="2800" dirty="0">
                <a:latin typeface="Comic Sans MS" charset="0"/>
                <a:ea typeface="Times New Roman" charset="0"/>
                <a:cs typeface="Times New Roman" charset="0"/>
              </a:rPr>
              <a:t> is cardiac output (mL/min ) </a:t>
            </a:r>
          </a:p>
          <a:p>
            <a:pPr algn="ctr">
              <a:lnSpc>
                <a:spcPct val="90000"/>
              </a:lnSpc>
            </a:pPr>
            <a:r>
              <a:rPr lang="en-US" altLang="en-US" sz="2800" b="1" dirty="0">
                <a:latin typeface="Comic Sans MS" charset="0"/>
                <a:ea typeface="Times New Roman" charset="0"/>
                <a:cs typeface="Times New Roman" charset="0"/>
              </a:rPr>
              <a:t>SV</a:t>
            </a:r>
            <a:r>
              <a:rPr lang="en-US" altLang="en-US" sz="2800" dirty="0">
                <a:latin typeface="Comic Sans MS" charset="0"/>
                <a:ea typeface="Times New Roman" charset="0"/>
                <a:cs typeface="Times New Roman" charset="0"/>
              </a:rPr>
              <a:t> is stroke volume (mL per beat)</a:t>
            </a:r>
          </a:p>
          <a:p>
            <a:pPr algn="ctr">
              <a:lnSpc>
                <a:spcPct val="90000"/>
              </a:lnSpc>
            </a:pPr>
            <a:r>
              <a:rPr lang="en-US" altLang="en-US" sz="2800" b="1" dirty="0">
                <a:latin typeface="Comic Sans MS" charset="0"/>
                <a:ea typeface="Times New Roman" charset="0"/>
                <a:cs typeface="Times New Roman" charset="0"/>
              </a:rPr>
              <a:t>HR</a:t>
            </a:r>
            <a:r>
              <a:rPr lang="en-US" altLang="en-US" sz="2800" dirty="0">
                <a:latin typeface="Comic Sans MS" charset="0"/>
                <a:ea typeface="Times New Roman" charset="0"/>
                <a:cs typeface="Times New Roman" charset="0"/>
              </a:rPr>
              <a:t> is heart rate (beats per minute)</a:t>
            </a:r>
          </a:p>
        </p:txBody>
      </p:sp>
    </p:spTree>
    <p:extLst>
      <p:ext uri="{BB962C8B-B14F-4D97-AF65-F5344CB8AC3E}">
        <p14:creationId xmlns:p14="http://schemas.microsoft.com/office/powerpoint/2010/main" val="97823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http://user.gru.net/clawrence/vccl/chpt3/HEM1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8"/>
          <a:stretch>
            <a:fillRect/>
          </a:stretch>
        </p:blipFill>
        <p:spPr bwMode="auto">
          <a:xfrm>
            <a:off x="-33338" y="228600"/>
            <a:ext cx="9244012" cy="63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7772400" cy="1147763"/>
          </a:xfrm>
        </p:spPr>
        <p:txBody>
          <a:bodyPr/>
          <a:lstStyle/>
          <a:p>
            <a:r>
              <a:rPr lang="en-US" altLang="en-US" u="sng" dirty="0">
                <a:latin typeface="Comic Strip" charset="0"/>
                <a:ea typeface="Times New Roman" charset="0"/>
                <a:cs typeface="Times New Roman" charset="0"/>
              </a:rPr>
              <a:t>Heart Rate (HR)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47133" y="1736347"/>
            <a:ext cx="9144000" cy="41100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Comic Sans MS" charset="0"/>
              <a:ea typeface="Times New Roman" charset="0"/>
              <a:cs typeface="Times New Roman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latin typeface="Comic Sans MS" charset="0"/>
                <a:ea typeface="Times New Roman" charset="0"/>
                <a:cs typeface="Times New Roman" charset="0"/>
              </a:rPr>
              <a:t>Adult HR is normally 80-100 beats per minute (bpm)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mic Sans MS" charset="0"/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4437" y="3791366"/>
            <a:ext cx="77009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Comic Sans MS" charset="0"/>
                <a:ea typeface="Times New Roman" charset="0"/>
                <a:cs typeface="Times New Roman" charset="0"/>
              </a:rPr>
              <a:t>The volume of blood pumped with each heart beat.  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Comic Sans M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mic Sans MS" charset="0"/>
                <a:ea typeface="Times New Roman" charset="0"/>
                <a:cs typeface="Times New Roman" charset="0"/>
              </a:rPr>
              <a:t>Is determined by </a:t>
            </a:r>
            <a:r>
              <a:rPr lang="en-US" altLang="en-US" sz="2400" i="1" dirty="0">
                <a:latin typeface="Comic Sans MS" charset="0"/>
                <a:ea typeface="Times New Roman" charset="0"/>
                <a:cs typeface="Times New Roman" charset="0"/>
              </a:rPr>
              <a:t>preload</a:t>
            </a:r>
            <a:r>
              <a:rPr lang="en-US" altLang="en-US" sz="2400" dirty="0">
                <a:latin typeface="Comic Sans MS" charset="0"/>
                <a:ea typeface="Times New Roman" charset="0"/>
                <a:cs typeface="Times New Roman" charset="0"/>
              </a:rPr>
              <a:t>, </a:t>
            </a:r>
            <a:r>
              <a:rPr lang="en-US" altLang="en-US" sz="2400" i="1" dirty="0">
                <a:latin typeface="Comic Sans MS" charset="0"/>
                <a:ea typeface="Times New Roman" charset="0"/>
                <a:cs typeface="Times New Roman" charset="0"/>
              </a:rPr>
              <a:t>afterload</a:t>
            </a:r>
            <a:r>
              <a:rPr lang="en-US" altLang="en-US" sz="2400" dirty="0">
                <a:latin typeface="Comic Sans MS" charset="0"/>
                <a:ea typeface="Times New Roman" charset="0"/>
                <a:cs typeface="Times New Roman" charset="0"/>
              </a:rPr>
              <a:t>, and </a:t>
            </a:r>
            <a:r>
              <a:rPr lang="en-US" altLang="en-US" sz="2400" i="1" dirty="0">
                <a:latin typeface="Comic Sans MS" charset="0"/>
                <a:ea typeface="Times New Roman" charset="0"/>
                <a:cs typeface="Times New Roman" charset="0"/>
              </a:rPr>
              <a:t>contractility</a:t>
            </a:r>
            <a:r>
              <a:rPr lang="en-US" altLang="en-US" sz="2400" dirty="0">
                <a:latin typeface="Comic Sans MS" charset="0"/>
                <a:ea typeface="Times New Roman" charset="0"/>
                <a:cs typeface="Times New Roman" charset="0"/>
              </a:rPr>
              <a:t>.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mic Sans MS" charset="0"/>
                <a:ea typeface="Times New Roman" charset="0"/>
                <a:cs typeface="Times New Roman" charset="0"/>
              </a:rPr>
              <a:t>  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273671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3600" u="sng" dirty="0">
                <a:latin typeface="Comic Strip" charset="0"/>
                <a:ea typeface="Times New Roman" charset="0"/>
                <a:cs typeface="Times New Roman" charset="0"/>
              </a:rPr>
              <a:t>Stroke Volume (SV)</a:t>
            </a:r>
            <a:r>
              <a:rPr lang="en-US" altLang="en-US" sz="3600" u="sng" dirty="0">
                <a:latin typeface="Verdana" charset="0"/>
              </a:rPr>
              <a:t> </a:t>
            </a:r>
            <a:br>
              <a:rPr lang="en-US" altLang="en-US" sz="3600" u="sng">
                <a:latin typeface="Verdana" charset="0"/>
              </a:rPr>
            </a:br>
            <a:br>
              <a:rPr lang="en-US" altLang="en-US" sz="3600" dirty="0">
                <a:latin typeface="Verdana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423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people.virginia.edu/~dp5m/phys_304/figures/blood_flow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0"/>
          <a:stretch>
            <a:fillRect/>
          </a:stretch>
        </p:blipFill>
        <p:spPr bwMode="auto">
          <a:xfrm>
            <a:off x="2438400" y="0"/>
            <a:ext cx="49958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73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763"/>
            <a:ext cx="7704667" cy="1981200"/>
          </a:xfrm>
        </p:spPr>
        <p:txBody>
          <a:bodyPr/>
          <a:lstStyle/>
          <a:p>
            <a:r>
              <a:rPr lang="en-US" altLang="en-US" u="sng" dirty="0">
                <a:latin typeface="Comic Strip" charset="0"/>
              </a:rPr>
              <a:t>Cardiac Reserve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20763"/>
            <a:ext cx="7467600" cy="4110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omic Sans MS" charset="0"/>
                <a:ea typeface="Times New Roman" charset="0"/>
                <a:cs typeface="Times New Roman" charset="0"/>
              </a:rPr>
              <a:t>Cardiac reserve is the difference between resting and maximal CO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Angry Birds GIF - Find &amp; Share on GIPHY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7800" y="2438400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5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{5D27CC47-36A3-7E44-8988-59B5D9480029}tf10001060</Template>
  <TotalTime>784</TotalTime>
  <Words>254</Words>
  <Application>Microsoft Macintosh PowerPoint</Application>
  <PresentationFormat>On-screen Show (4:3)</PresentationFormat>
  <Paragraphs>45</Paragraphs>
  <Slides>11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Rounded MT Bold</vt:lpstr>
      <vt:lpstr>Comic Sans MS</vt:lpstr>
      <vt:lpstr>Comic Strip</vt:lpstr>
      <vt:lpstr>Tahoma</vt:lpstr>
      <vt:lpstr>Times New Roman</vt:lpstr>
      <vt:lpstr>Trebuchet MS</vt:lpstr>
      <vt:lpstr>Verdana</vt:lpstr>
      <vt:lpstr>Wingdings 3</vt:lpstr>
      <vt:lpstr>Facet</vt:lpstr>
      <vt:lpstr>CARDIAC OUTPUT</vt:lpstr>
      <vt:lpstr>Cardiac Vocabulary</vt:lpstr>
      <vt:lpstr>Cardiac Output</vt:lpstr>
      <vt:lpstr>Frank-Starling Law</vt:lpstr>
      <vt:lpstr>Cardiac Output</vt:lpstr>
      <vt:lpstr>PowerPoint Presentation</vt:lpstr>
      <vt:lpstr>Heart Rate (HR)</vt:lpstr>
      <vt:lpstr>PowerPoint Presentation</vt:lpstr>
      <vt:lpstr>Cardiac Reserve</vt:lpstr>
      <vt:lpstr>Factors that increase HR</vt:lpstr>
      <vt:lpstr>Factors that increase HR</vt:lpstr>
    </vt:vector>
  </TitlesOfParts>
  <Company>Louisiana Tech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of Circulation</dc:title>
  <dc:creator>Steven A. Jones</dc:creator>
  <cp:lastModifiedBy>Emma Smith</cp:lastModifiedBy>
  <cp:revision>24</cp:revision>
  <dcterms:created xsi:type="dcterms:W3CDTF">2004-09-24T18:03:43Z</dcterms:created>
  <dcterms:modified xsi:type="dcterms:W3CDTF">2019-09-09T05:16:37Z</dcterms:modified>
</cp:coreProperties>
</file>