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0"/>
  </p:notesMasterIdLst>
  <p:sldIdLst>
    <p:sldId id="256" r:id="rId2"/>
    <p:sldId id="299" r:id="rId3"/>
    <p:sldId id="279" r:id="rId4"/>
    <p:sldId id="257" r:id="rId5"/>
    <p:sldId id="278" r:id="rId6"/>
    <p:sldId id="301" r:id="rId7"/>
    <p:sldId id="302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95A1-FC4B-4943-A3E4-B9AE05938C94}" type="datetimeFigureOut">
              <a:rPr lang="en-AU" smtClean="0"/>
              <a:t>1/03/2024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355-FF94-49DF-AE23-D71E2B6744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iuXfbwND9s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AU" sz="4400" dirty="0"/>
              <a:t>Reflex arc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GTHBY Human Biology</a:t>
            </a:r>
            <a:endParaRPr lang="en-AU" dirty="0"/>
          </a:p>
          <a:p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51448-F248-4B56-B58D-A718F387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35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FB17-A07B-45A5-89B8-13FD47D0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28AB-5275-4435-B7ED-3015F6E6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40" y="2312276"/>
            <a:ext cx="10209402" cy="3651504"/>
          </a:xfrm>
        </p:spPr>
        <p:txBody>
          <a:bodyPr>
            <a:normAutofit fontScale="85000" lnSpcReduction="20000"/>
          </a:bodyPr>
          <a:lstStyle/>
          <a:p>
            <a:r>
              <a:rPr lang="en-AU" sz="2400" dirty="0"/>
              <a:t>1.List and draw three types of neurons.</a:t>
            </a:r>
          </a:p>
          <a:p>
            <a:r>
              <a:rPr lang="en-AU" sz="2400" dirty="0"/>
              <a:t>2.Which part of the CNS controls voluntary/conscious actions, such 	as reaction time.</a:t>
            </a:r>
          </a:p>
          <a:p>
            <a:r>
              <a:rPr lang="en-AU" sz="2400" dirty="0"/>
              <a:t>3.Why is the skin described as a general receptor rather than a 	specific receptor? </a:t>
            </a:r>
          </a:p>
          <a:p>
            <a:r>
              <a:rPr lang="en-AU" sz="2400" dirty="0"/>
              <a:t>4. Which part of the brain works with sensory information from the 	skin?</a:t>
            </a:r>
          </a:p>
          <a:p>
            <a:r>
              <a:rPr lang="en-AU" sz="2400" dirty="0"/>
              <a:t>5. Why are some parts of the skin more sensitive than others?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341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F22E02-2D56-1C5C-53EB-9E5B19F0FE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949" y="814501"/>
            <a:ext cx="8309811" cy="60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444F8-F9D2-7309-3F85-CB11BF17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429" y="-231548"/>
            <a:ext cx="8770571" cy="1345269"/>
          </a:xfrm>
        </p:spPr>
        <p:txBody>
          <a:bodyPr/>
          <a:lstStyle/>
          <a:p>
            <a:r>
              <a:rPr lang="en-AU" dirty="0"/>
              <a:t>Primary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8F172-B8BA-1AA0-9EC3-787A63B1E82E}"/>
              </a:ext>
            </a:extLst>
          </p:cNvPr>
          <p:cNvSpPr txBox="1"/>
          <p:nvPr/>
        </p:nvSpPr>
        <p:spPr>
          <a:xfrm>
            <a:off x="3882189" y="2566737"/>
            <a:ext cx="3377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Sensory (afferent) neurons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66463-BC5A-5262-7EA5-15219D77D797}"/>
              </a:ext>
            </a:extLst>
          </p:cNvPr>
          <p:cNvSpPr txBox="1"/>
          <p:nvPr/>
        </p:nvSpPr>
        <p:spPr>
          <a:xfrm>
            <a:off x="4058653" y="5181600"/>
            <a:ext cx="2999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Motor (efferent) neurons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8BC9E-5B84-895D-E540-FE0935254548}"/>
              </a:ext>
            </a:extLst>
          </p:cNvPr>
          <p:cNvSpPr txBox="1"/>
          <p:nvPr/>
        </p:nvSpPr>
        <p:spPr>
          <a:xfrm>
            <a:off x="7472595" y="3198167"/>
            <a:ext cx="258580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sz="2400" b="1" dirty="0"/>
              <a:t>Interneurons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A790C9-B78D-4E6F-AA0B-CF5ED997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5" y="304800"/>
            <a:ext cx="1596664" cy="36538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B84713-51B7-47D9-B9C6-6CFCD478E2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4496" b="22604"/>
          <a:stretch/>
        </p:blipFill>
        <p:spPr>
          <a:xfrm>
            <a:off x="1689856" y="814501"/>
            <a:ext cx="2192333" cy="18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 of the reflex arc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Draw a reflex arc showing all the nerves involved.</a:t>
            </a:r>
          </a:p>
          <a:p>
            <a:r>
              <a:rPr lang="en-AU" sz="2400" dirty="0"/>
              <a:t>Explain why the CNS component of the reflex arc is the spinal cord not the brain.</a:t>
            </a:r>
          </a:p>
          <a:p>
            <a:r>
              <a:rPr lang="en-AU" sz="2400" dirty="0"/>
              <a:t>Describe two reflexes in adults.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843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A403-CF36-CFA0-C1DE-8670AE53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GCSE Biology - Nervous System and Reflex Arc  #58">
            <a:hlinkClick r:id="" action="ppaction://media"/>
            <a:extLst>
              <a:ext uri="{FF2B5EF4-FFF2-40B4-BE49-F238E27FC236}">
                <a16:creationId xmlns:a16="http://schemas.microsoft.com/office/drawing/2014/main" id="{7ABC1803-5E63-EB47-0A2E-60213559F53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8730" y="91559"/>
            <a:ext cx="11814539" cy="66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2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AB8F98-27E9-490A-9FFC-6FB07CEAB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762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BB673AF-CE4B-46CB-AF61-47A2F6B5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92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244C92-C225-4ED6-9477-FE38CFE2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3B79606-5986-49BA-9D40-A0FD94094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7618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534AD34-A74F-4FCD-8E77-6A38F9263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6083" y="0"/>
            <a:ext cx="9841377" cy="6858000"/>
          </a:xfrm>
          <a:custGeom>
            <a:avLst/>
            <a:gdLst>
              <a:gd name="connsiteX0" fmla="*/ 1623023 w 9841377"/>
              <a:gd name="connsiteY0" fmla="*/ 0 h 6858000"/>
              <a:gd name="connsiteX1" fmla="*/ 4289416 w 9841377"/>
              <a:gd name="connsiteY1" fmla="*/ 0 h 6858000"/>
              <a:gd name="connsiteX2" fmla="*/ 4359035 w 9841377"/>
              <a:gd name="connsiteY2" fmla="*/ 0 h 6858000"/>
              <a:gd name="connsiteX3" fmla="*/ 5482342 w 9841377"/>
              <a:gd name="connsiteY3" fmla="*/ 0 h 6858000"/>
              <a:gd name="connsiteX4" fmla="*/ 5551962 w 9841377"/>
              <a:gd name="connsiteY4" fmla="*/ 0 h 6858000"/>
              <a:gd name="connsiteX5" fmla="*/ 8218354 w 9841377"/>
              <a:gd name="connsiteY5" fmla="*/ 0 h 6858000"/>
              <a:gd name="connsiteX6" fmla="*/ 8240478 w 9841377"/>
              <a:gd name="connsiteY6" fmla="*/ 14997 h 6858000"/>
              <a:gd name="connsiteX7" fmla="*/ 9841377 w 9841377"/>
              <a:gd name="connsiteY7" fmla="*/ 3621656 h 6858000"/>
              <a:gd name="connsiteX8" fmla="*/ 7967027 w 9841377"/>
              <a:gd name="connsiteY8" fmla="*/ 6374814 h 6858000"/>
              <a:gd name="connsiteX9" fmla="*/ 7450379 w 9841377"/>
              <a:gd name="connsiteY9" fmla="*/ 6780599 h 6858000"/>
              <a:gd name="connsiteX10" fmla="*/ 7338623 w 9841377"/>
              <a:gd name="connsiteY10" fmla="*/ 6858000 h 6858000"/>
              <a:gd name="connsiteX11" fmla="*/ 5551962 w 9841377"/>
              <a:gd name="connsiteY11" fmla="*/ 6858000 h 6858000"/>
              <a:gd name="connsiteX12" fmla="*/ 5482342 w 9841377"/>
              <a:gd name="connsiteY12" fmla="*/ 6858000 h 6858000"/>
              <a:gd name="connsiteX13" fmla="*/ 4359035 w 9841377"/>
              <a:gd name="connsiteY13" fmla="*/ 6858000 h 6858000"/>
              <a:gd name="connsiteX14" fmla="*/ 4289416 w 9841377"/>
              <a:gd name="connsiteY14" fmla="*/ 6858000 h 6858000"/>
              <a:gd name="connsiteX15" fmla="*/ 2502754 w 9841377"/>
              <a:gd name="connsiteY15" fmla="*/ 6858000 h 6858000"/>
              <a:gd name="connsiteX16" fmla="*/ 2390998 w 9841377"/>
              <a:gd name="connsiteY16" fmla="*/ 6780599 h 6858000"/>
              <a:gd name="connsiteX17" fmla="*/ 1874350 w 9841377"/>
              <a:gd name="connsiteY17" fmla="*/ 6374814 h 6858000"/>
              <a:gd name="connsiteX18" fmla="*/ 0 w 9841377"/>
              <a:gd name="connsiteY18" fmla="*/ 3621656 h 6858000"/>
              <a:gd name="connsiteX19" fmla="*/ 1600899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1623023" y="0"/>
                </a:moveTo>
                <a:lnTo>
                  <a:pt x="4289416" y="0"/>
                </a:lnTo>
                <a:lnTo>
                  <a:pt x="4359035" y="0"/>
                </a:lnTo>
                <a:lnTo>
                  <a:pt x="5482342" y="0"/>
                </a:lnTo>
                <a:lnTo>
                  <a:pt x="5551962" y="0"/>
                </a:lnTo>
                <a:lnTo>
                  <a:pt x="8218354" y="0"/>
                </a:lnTo>
                <a:lnTo>
                  <a:pt x="8240478" y="14997"/>
                </a:lnTo>
                <a:cubicBezTo>
                  <a:pt x="9267641" y="754641"/>
                  <a:pt x="9841377" y="2093192"/>
                  <a:pt x="9841377" y="3621656"/>
                </a:cubicBezTo>
                <a:cubicBezTo>
                  <a:pt x="9841377" y="4969131"/>
                  <a:pt x="8912652" y="5602839"/>
                  <a:pt x="7967027" y="6374814"/>
                </a:cubicBezTo>
                <a:cubicBezTo>
                  <a:pt x="7794824" y="6515397"/>
                  <a:pt x="7624197" y="6653108"/>
                  <a:pt x="7450379" y="6780599"/>
                </a:cubicBezTo>
                <a:lnTo>
                  <a:pt x="7338623" y="6858000"/>
                </a:lnTo>
                <a:lnTo>
                  <a:pt x="5551962" y="6858000"/>
                </a:lnTo>
                <a:lnTo>
                  <a:pt x="5482342" y="6858000"/>
                </a:lnTo>
                <a:lnTo>
                  <a:pt x="4359035" y="6858000"/>
                </a:lnTo>
                <a:lnTo>
                  <a:pt x="428941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Diagram of a spinal cord&#10;&#10;Description automatically generated">
            <a:extLst>
              <a:ext uri="{FF2B5EF4-FFF2-40B4-BE49-F238E27FC236}">
                <a16:creationId xmlns:a16="http://schemas.microsoft.com/office/drawing/2014/main" id="{FAE0D8CE-F821-A196-C1B6-11EFF387D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333" y="1180532"/>
            <a:ext cx="5964070" cy="43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Draw a reflex arc showing all the nerves involved.</a:t>
            </a:r>
          </a:p>
          <a:p>
            <a:r>
              <a:rPr lang="en-AU" sz="2400" dirty="0"/>
              <a:t>Explain why the CNS component of the reflex arc is the spinal cord not the brain.</a:t>
            </a:r>
          </a:p>
          <a:p>
            <a:r>
              <a:rPr lang="en-AU" sz="2400" dirty="0"/>
              <a:t>Describe two reflexes in adults.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2733690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173</Words>
  <Application>Microsoft Office PowerPoint</Application>
  <PresentationFormat>Widescreen</PresentationFormat>
  <Paragraphs>22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Meiryo</vt:lpstr>
      <vt:lpstr>Calibri</vt:lpstr>
      <vt:lpstr>Corbel</vt:lpstr>
      <vt:lpstr>SketchLinesVTI</vt:lpstr>
      <vt:lpstr>Reflex arc</vt:lpstr>
      <vt:lpstr>Review</vt:lpstr>
      <vt:lpstr>Primary Functions</vt:lpstr>
      <vt:lpstr>Learning Intentions</vt:lpstr>
      <vt:lpstr>Success Criteria</vt:lpstr>
      <vt:lpstr>PowerPoint Presentation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25</cp:revision>
  <dcterms:created xsi:type="dcterms:W3CDTF">2023-02-01T11:31:06Z</dcterms:created>
  <dcterms:modified xsi:type="dcterms:W3CDTF">2024-03-01T06:48:43Z</dcterms:modified>
</cp:coreProperties>
</file>