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7"/>
  </p:notesMasterIdLst>
  <p:sldIdLst>
    <p:sldId id="256" r:id="rId2"/>
    <p:sldId id="259" r:id="rId3"/>
    <p:sldId id="297" r:id="rId4"/>
    <p:sldId id="257" r:id="rId5"/>
    <p:sldId id="27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AU" dirty="0"/>
              <a:t>Joints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GTHBY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Graphic 5" descr="Skeleton with solid fill">
            <a:extLst>
              <a:ext uri="{FF2B5EF4-FFF2-40B4-BE49-F238E27FC236}">
                <a16:creationId xmlns:a16="http://schemas.microsoft.com/office/drawing/2014/main" id="{2FE9EEFD-D3A7-A622-C5B9-CF13B1B6A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3E04-0678-4BCE-8DF6-78965348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Pivot Joint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1F9-B9BA-4054-8363-0459D588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928" y="2228387"/>
            <a:ext cx="5282269" cy="4103504"/>
          </a:xfrm>
        </p:spPr>
        <p:txBody>
          <a:bodyPr>
            <a:normAutofit/>
          </a:bodyPr>
          <a:lstStyle/>
          <a:p>
            <a:r>
              <a:rPr lang="en-AU" sz="2400" b="0" i="0" dirty="0">
                <a:solidFill>
                  <a:srgbClr val="040C28"/>
                </a:solidFill>
                <a:effectLst/>
              </a:rPr>
              <a:t>a freely moveable joint that allows only rotary movement around a single axis</a:t>
            </a:r>
            <a:r>
              <a:rPr lang="en-AU" sz="2400" b="0" i="0" dirty="0">
                <a:solidFill>
                  <a:srgbClr val="202124"/>
                </a:solidFill>
                <a:effectLst/>
              </a:rPr>
              <a:t>. The moving bone rotates within a ring that is formed from a second bone and adjoining ligament.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815F0-20D5-417A-870D-06360B722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" b="7061"/>
          <a:stretch/>
        </p:blipFill>
        <p:spPr>
          <a:xfrm>
            <a:off x="7597823" y="167780"/>
            <a:ext cx="4273530" cy="3363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3692F-0B11-4685-832B-8AF492FDB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2"/>
          <a:stretch/>
        </p:blipFill>
        <p:spPr>
          <a:xfrm>
            <a:off x="7164197" y="3531765"/>
            <a:ext cx="5680278" cy="25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7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4B1D-AA19-43CB-88A3-D962AE85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Gliding joint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3729-E0EA-431B-A9B7-EF5FF8A0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6" y="2312276"/>
            <a:ext cx="10947632" cy="3651504"/>
          </a:xfrm>
        </p:spPr>
        <p:txBody>
          <a:bodyPr>
            <a:normAutofit/>
          </a:bodyPr>
          <a:lstStyle/>
          <a:p>
            <a:r>
              <a:rPr lang="en-AU" sz="2400" b="0" i="0" dirty="0">
                <a:solidFill>
                  <a:srgbClr val="040C28"/>
                </a:solidFill>
                <a:effectLst/>
              </a:rPr>
              <a:t>the articulating surfaces of the involved bones are flat or only slightly curved and glide past one another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BF943-0C52-467D-868D-8860756B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436" y="3415405"/>
            <a:ext cx="6000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344E-B3F1-47C2-B07D-A156A26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 and Socket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CB3F-5FA2-423C-A881-31AC194B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8" y="2312276"/>
            <a:ext cx="10991460" cy="410350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The most mobile type of 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synovial joint, the end of one 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bone is spherical, forming the ball, while the end of the other bone within the joint contains a rounded depression, forming the socket. The ball slides, rolls, and spins within the socket to allow movement of the joint in multiple directions.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B9A49-D0D6-F8AD-2181-86D8DCBF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013" y="68910"/>
            <a:ext cx="6066443" cy="36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2FC8-F3F9-81C5-10FE-78B6F17E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Synovial Joint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D6F60-330C-FD32-B152-22562D522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1787489"/>
            <a:ext cx="7181580" cy="50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0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4320-DF2E-2D3F-0A3E-C446419C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30025-7878-ADF4-59B4-3F52555B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D89B9-051E-524E-4C4C-AAA0FEBB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95" y="88414"/>
            <a:ext cx="8176260" cy="66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2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List the functions of joints.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Classify joints by movement/shape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Label an anatomical diagram of a synovial joint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Give examples of each type of joint and locate them in the body.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2052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15290" cy="4103504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1. How do bones grow?</a:t>
            </a:r>
          </a:p>
          <a:p>
            <a:r>
              <a:rPr lang="en-US" sz="2400" dirty="0"/>
              <a:t>2. Give an example of a long bone, a short bone, a flat bone, an irregular bone and a sesamoid bone.</a:t>
            </a:r>
          </a:p>
          <a:p>
            <a:r>
              <a:rPr lang="en-US" sz="2400" dirty="0"/>
              <a:t>3. Give an example of a specialist receptor and a general receptor.</a:t>
            </a:r>
          </a:p>
          <a:p>
            <a:r>
              <a:rPr lang="en-US" sz="2400" dirty="0"/>
              <a:t>4. Which divisions of the nervous system are involved in ‘rest and digest’ functions, such as slowing heart rate?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09DB-3B7E-484A-8B5F-21EE814F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8D2408-74C4-47C9-BE67-039364E54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749"/>
            <a:ext cx="7617306" cy="5850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18BA2-5621-4CDF-9C11-829DDE54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20" y="197888"/>
            <a:ext cx="6127550" cy="347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2CBE5-641F-4800-9E73-5B1700427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082" y="3382980"/>
            <a:ext cx="5288904" cy="34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of joints in terms of support and movement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joints and the range of movement they permit, including immovable, cartilaginous, hinge, pivot, gliding and ball and socket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structure of synovial joints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of different joints in the human body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List the functions of joints.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Classify joints by movement/shape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Label an anatomical diagram of a synovial joint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Give examples of each type of joint and locate them in the body.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84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B64C-69C4-4F7A-B14D-E1649B6A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 of joints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D952-8AC2-4468-9E7B-FFBB49B9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Joints connect bones. They </a:t>
            </a:r>
            <a:r>
              <a:rPr lang="en-AU" b="0" i="0" dirty="0">
                <a:solidFill>
                  <a:srgbClr val="040C28"/>
                </a:solidFill>
                <a:effectLst/>
                <a:latin typeface="Google Sans"/>
              </a:rPr>
              <a:t>provide stability to the skeleton, and allow movement</a:t>
            </a: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r>
              <a:rPr lang="en-AU" dirty="0">
                <a:solidFill>
                  <a:srgbClr val="202124"/>
                </a:solidFill>
                <a:latin typeface="arial" panose="020B0604020202020204" pitchFamily="34" charset="0"/>
              </a:rPr>
              <a:t>J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oints permit a free range of movements such as </a:t>
            </a:r>
            <a:r>
              <a:rPr lang="en-AU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flexion, extension, abduction, adduction and circumduction</a:t>
            </a:r>
          </a:p>
          <a:p>
            <a:endParaRPr lang="en-AU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C2C0-5646-464B-B8E9-FDAAF2AED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" t="13170" r="6096" b="5178"/>
          <a:stretch/>
        </p:blipFill>
        <p:spPr>
          <a:xfrm>
            <a:off x="1690255" y="3700563"/>
            <a:ext cx="8581505" cy="28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5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D3B-1798-4B36-A031-7718747E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Immovable joint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A18B-117B-4898-8AA2-4BFF8FE24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299" y="2245165"/>
            <a:ext cx="9759633" cy="3651504"/>
          </a:xfrm>
        </p:spPr>
        <p:txBody>
          <a:bodyPr/>
          <a:lstStyle/>
          <a:p>
            <a:r>
              <a:rPr lang="en-AU" sz="2400" dirty="0"/>
              <a:t>tough fibres join bones so they are unable to move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4867-BD15-4EBB-87FF-671D4E942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67"/>
          <a:stretch/>
        </p:blipFill>
        <p:spPr>
          <a:xfrm>
            <a:off x="1920239" y="3213902"/>
            <a:ext cx="8770571" cy="24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6EE7-E0C3-4544-8647-63E0524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Cartilaginous joint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3CCA-9863-48EF-8FCD-194123C6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04" y="2312276"/>
            <a:ext cx="5318620" cy="3903966"/>
          </a:xfrm>
        </p:spPr>
        <p:txBody>
          <a:bodyPr>
            <a:normAutofit/>
          </a:bodyPr>
          <a:lstStyle/>
          <a:p>
            <a:r>
              <a:rPr lang="en-AU" sz="2400" dirty="0"/>
              <a:t>bones are connected entirely by fibrous or hyaline cartilage. </a:t>
            </a:r>
            <a:r>
              <a:rPr lang="en-AU" sz="2400" b="0" i="0" dirty="0">
                <a:solidFill>
                  <a:srgbClr val="202124"/>
                </a:solidFill>
                <a:effectLst/>
              </a:rPr>
              <a:t>These joints generally allow more movement than fibrous joints but less movement than synovial joints.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D34EB-8F80-439D-9FA8-1444D542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344" y="442220"/>
            <a:ext cx="5253148" cy="55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D31-574F-4A96-8AF9-C82E7402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Hinge Joint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F643-7C8C-498E-B237-B9A75E7E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877" y="2228387"/>
            <a:ext cx="9832317" cy="3651504"/>
          </a:xfrm>
        </p:spPr>
        <p:txBody>
          <a:bodyPr>
            <a:normAutofit/>
          </a:bodyPr>
          <a:lstStyle/>
          <a:p>
            <a:r>
              <a:rPr lang="en-AU" sz="2400" b="0" i="0" dirty="0">
                <a:solidFill>
                  <a:srgbClr val="040C28"/>
                </a:solidFill>
                <a:effectLst/>
                <a:latin typeface="Google Sans"/>
              </a:rPr>
              <a:t>a type of synovial joint that allows motion primarily in one plane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CD212-23C7-4394-B4EB-E2FB5DC7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64" y="2818045"/>
            <a:ext cx="6000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577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408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Meiryo</vt:lpstr>
      <vt:lpstr>Arial</vt:lpstr>
      <vt:lpstr>Arial</vt:lpstr>
      <vt:lpstr>Calibri</vt:lpstr>
      <vt:lpstr>Corbel</vt:lpstr>
      <vt:lpstr>Google Sans</vt:lpstr>
      <vt:lpstr>Merriweather</vt:lpstr>
      <vt:lpstr>Symbol</vt:lpstr>
      <vt:lpstr>SketchLinesVTI</vt:lpstr>
      <vt:lpstr>Joints</vt:lpstr>
      <vt:lpstr>Review</vt:lpstr>
      <vt:lpstr>PowerPoint Presentation</vt:lpstr>
      <vt:lpstr>Learning Intentions</vt:lpstr>
      <vt:lpstr>Success Criteria</vt:lpstr>
      <vt:lpstr>Function of joints</vt:lpstr>
      <vt:lpstr>Immovable joint</vt:lpstr>
      <vt:lpstr>Cartilaginous joint</vt:lpstr>
      <vt:lpstr>Hinge Joint</vt:lpstr>
      <vt:lpstr>Pivot Joint</vt:lpstr>
      <vt:lpstr>Gliding joint</vt:lpstr>
      <vt:lpstr>Ball and Socket</vt:lpstr>
      <vt:lpstr>The Synovial Joint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</cp:lastModifiedBy>
  <cp:revision>30</cp:revision>
  <dcterms:created xsi:type="dcterms:W3CDTF">2023-02-01T11:31:06Z</dcterms:created>
  <dcterms:modified xsi:type="dcterms:W3CDTF">2023-03-12T11:40:01Z</dcterms:modified>
</cp:coreProperties>
</file>