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5"/>
  </p:notesMasterIdLst>
  <p:sldIdLst>
    <p:sldId id="256" r:id="rId2"/>
    <p:sldId id="259" r:id="rId3"/>
    <p:sldId id="257" r:id="rId4"/>
    <p:sldId id="278" r:id="rId5"/>
    <p:sldId id="285" r:id="rId6"/>
    <p:sldId id="284" r:id="rId7"/>
    <p:sldId id="286" r:id="rId8"/>
    <p:sldId id="280" r:id="rId9"/>
    <p:sldId id="281" r:id="rId10"/>
    <p:sldId id="282" r:id="rId11"/>
    <p:sldId id="288" r:id="rId12"/>
    <p:sldId id="283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95A1-FC4B-4943-A3E4-B9AE05938C94}" type="datetimeFigureOut">
              <a:rPr lang="en-AU" smtClean="0"/>
              <a:t>21/05/2023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E355-FF94-49DF-AE23-D71E2B6744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96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Hormones, metabolism and feedback loops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GTHBY Human Biology</a:t>
            </a:r>
            <a:endParaRPr lang="en-AU" dirty="0"/>
          </a:p>
          <a:p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78CE8-94D7-6E76-FF8D-1178BA611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94" t="16489" r="10349"/>
          <a:stretch/>
        </p:blipFill>
        <p:spPr>
          <a:xfrm>
            <a:off x="180975" y="1357313"/>
            <a:ext cx="4321139" cy="38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FEF5-DD2C-5D7E-0F1D-35EE70F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BMR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25C77-2308-18A8-63A3-26349F38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90" y="2312275"/>
            <a:ext cx="10764252" cy="428102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Surface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Sex (Male BMR tends to be about 5% higher)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Age (Decreases about 2% each decade)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Physical activity (increases if you exercise regularly)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Hormones (Thyroid, cortisol, sex hormones and growth hormones all increase BMR)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Environment (Colder temp increases BMR)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77557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6F11-6A51-223E-E2AB-A1DC3D30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D762-A680-83A8-FFF8-D62BFB93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CE645-3438-9F01-2A3D-2BBE4187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0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F320-5494-BEEA-59AB-A9D31AA8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Jigsaw research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2FC2-4139-7EBE-EE29-53FC4B5A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  <a:p>
            <a:r>
              <a:rPr lang="en-US" dirty="0"/>
              <a:t>Effect(s)</a:t>
            </a:r>
          </a:p>
          <a:p>
            <a:r>
              <a:rPr lang="en-US" dirty="0"/>
              <a:t>Receptor(s)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26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Draw a diagram to represent a feedback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Give an example of a receptor, modulator, effector, response and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Define metabolism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Describe the effects of cortisol, growth hormone and adrenaline.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0423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F9DC-B428-D948-9D18-59CDA769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502A-71B1-1C0B-E3C6-592B35CB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715290" cy="410350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Name three organs of the endocrine system.</a:t>
            </a:r>
          </a:p>
          <a:p>
            <a:pPr marL="457200" indent="-457200">
              <a:buAutoNum type="arabicPeriod"/>
            </a:pPr>
            <a:r>
              <a:rPr lang="en-US" sz="2400" dirty="0"/>
              <a:t>Name three hormones</a:t>
            </a:r>
          </a:p>
          <a:p>
            <a:pPr marL="457200" indent="-457200">
              <a:buAutoNum type="arabicPeriod"/>
            </a:pPr>
            <a:r>
              <a:rPr lang="en-US" sz="2400" dirty="0"/>
              <a:t>Organs can belong to more than one system – give an example of an organ that is part of the endocrine system but is also part of another system.</a:t>
            </a:r>
          </a:p>
        </p:txBody>
      </p:sp>
    </p:spTree>
    <p:extLst>
      <p:ext uri="{BB962C8B-B14F-4D97-AF65-F5344CB8AC3E}">
        <p14:creationId xmlns:p14="http://schemas.microsoft.com/office/powerpoint/2010/main" val="105856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 of negative feedback: receptor, modulator, effector, response and feedback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metabolic effects and negative feedback loops for cortisol, growth hormone and adrenaline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Draw a diagram to represent a feedback loop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Give an example of a receptor, modulator, effector, response and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Define metabolism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Describe the effects of cortisol, growth hormone and adrenaline.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8843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86AB59-3EA1-F623-FBC8-DC921354B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930"/>
          <a:stretch/>
        </p:blipFill>
        <p:spPr>
          <a:xfrm>
            <a:off x="3427444" y="531500"/>
            <a:ext cx="478872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5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9B03-AA98-7A50-8BD0-8E329F1D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Loops</a:t>
            </a:r>
            <a:endParaRPr lang="en-AU" dirty="0"/>
          </a:p>
        </p:txBody>
      </p:sp>
      <p:pic>
        <p:nvPicPr>
          <p:cNvPr id="1026" name="Picture 2" descr="Stimulus Response">
            <a:extLst>
              <a:ext uri="{FF2B5EF4-FFF2-40B4-BE49-F238E27FC236}">
                <a16:creationId xmlns:a16="http://schemas.microsoft.com/office/drawing/2014/main" id="{24A37F8B-4BE6-975F-FB76-6D9F73AB22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90" y="1787489"/>
            <a:ext cx="11516798" cy="46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6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46A8-214D-A9B1-4D21-3C02F152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E555-06AB-5172-870B-95B6633E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1D7CD-86C8-7FB7-3A02-853109446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151" y="0"/>
            <a:ext cx="5949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7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34A3A-2E2C-01F9-3532-185A9FA5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Metabolism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D407-19B2-54AC-AAC5-8BDFA51E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2312987"/>
            <a:ext cx="6215535" cy="424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Metabolism is </a:t>
            </a:r>
            <a:r>
              <a:rPr lang="en-AU" sz="2800" b="1" dirty="0"/>
              <a:t>the process by which your body converts what you eat and drink into energy</a:t>
            </a:r>
            <a:r>
              <a:rPr lang="en-AU" sz="2800" dirty="0"/>
              <a:t>. </a:t>
            </a:r>
          </a:p>
          <a:p>
            <a:endParaRPr lang="en-A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1915E-7EA2-C84E-F8EA-9693F6B07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7199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334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7B3A1-1F07-9BED-0022-ADCF0ABEF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90" b="16595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3378B-0195-8CD0-A939-14AC1F92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475" y="1357313"/>
            <a:ext cx="5368525" cy="814387"/>
          </a:xfrm>
        </p:spPr>
        <p:txBody>
          <a:bodyPr anchor="b">
            <a:normAutofit/>
          </a:bodyPr>
          <a:lstStyle/>
          <a:p>
            <a:r>
              <a:rPr lang="en-US" dirty="0"/>
              <a:t>Basal Metabolic Rate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D74B-AA33-767F-AAEF-CB5D56FD5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32" y="2367642"/>
            <a:ext cx="6333630" cy="5600699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AU" sz="2400" dirty="0">
                <a:latin typeface="+mj-lt"/>
              </a:rPr>
              <a:t>BMR is the minimum amount of energy required by the body to maintain life at complete mental and physical rest.</a:t>
            </a:r>
          </a:p>
          <a:p>
            <a:pPr>
              <a:lnSpc>
                <a:spcPct val="130000"/>
              </a:lnSpc>
            </a:pPr>
            <a:endParaRPr lang="en-AU" dirty="0">
              <a:latin typeface="+mj-lt"/>
            </a:endParaRPr>
          </a:p>
          <a:p>
            <a:pPr marL="0" indent="0">
              <a:lnSpc>
                <a:spcPct val="130000"/>
              </a:lnSpc>
              <a:buNone/>
            </a:pP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981227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267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Meiryo</vt:lpstr>
      <vt:lpstr>Arial</vt:lpstr>
      <vt:lpstr>Calibri</vt:lpstr>
      <vt:lpstr>Corbel</vt:lpstr>
      <vt:lpstr>Symbol</vt:lpstr>
      <vt:lpstr>SketchLinesVTI</vt:lpstr>
      <vt:lpstr>Hormones, metabolism and feedback loops</vt:lpstr>
      <vt:lpstr>Review</vt:lpstr>
      <vt:lpstr>Learning Intentions</vt:lpstr>
      <vt:lpstr>Success Criteria</vt:lpstr>
      <vt:lpstr>PowerPoint Presentation</vt:lpstr>
      <vt:lpstr>Feedback Loops</vt:lpstr>
      <vt:lpstr>PowerPoint Presentation</vt:lpstr>
      <vt:lpstr>Metabolism</vt:lpstr>
      <vt:lpstr>Basal Metabolic Rate</vt:lpstr>
      <vt:lpstr>Factors affecting BMR</vt:lpstr>
      <vt:lpstr>PowerPoint Presentation</vt:lpstr>
      <vt:lpstr>Jigsaw research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</cp:lastModifiedBy>
  <cp:revision>34</cp:revision>
  <dcterms:created xsi:type="dcterms:W3CDTF">2023-02-01T11:31:06Z</dcterms:created>
  <dcterms:modified xsi:type="dcterms:W3CDTF">2023-05-21T12:18:48Z</dcterms:modified>
</cp:coreProperties>
</file>