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4"/>
  </p:notesMasterIdLst>
  <p:sldIdLst>
    <p:sldId id="256" r:id="rId2"/>
    <p:sldId id="287" r:id="rId3"/>
    <p:sldId id="257" r:id="rId4"/>
    <p:sldId id="278" r:id="rId5"/>
    <p:sldId id="279" r:id="rId6"/>
    <p:sldId id="280" r:id="rId7"/>
    <p:sldId id="281" r:id="rId8"/>
    <p:sldId id="282"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54"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1495A1-FC4B-4943-A3E4-B9AE05938C94}" type="datetimeFigureOut">
              <a:rPr lang="en-AU" smtClean="0"/>
              <a:t>30/05/2024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CE355-FF94-49DF-AE23-D71E2B6744E9}" type="slidenum">
              <a:rPr lang="en-AU" smtClean="0"/>
              <a:t>‹#›</a:t>
            </a:fld>
            <a:endParaRPr lang="en-AU"/>
          </a:p>
        </p:txBody>
      </p:sp>
    </p:spTree>
    <p:extLst>
      <p:ext uri="{BB962C8B-B14F-4D97-AF65-F5344CB8AC3E}">
        <p14:creationId xmlns:p14="http://schemas.microsoft.com/office/powerpoint/2010/main" val="3381964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5/30/2024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5/30/2024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5/30/2024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5/30/2024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5/30/2024</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5/30/2024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5/30/2024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5/30/2024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5/30/2024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5/30/2024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5/30/2024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5/30/2024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9e3eOKX3tYw?feature=oembe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606567-6082-2073-1422-432E57F74CB8}"/>
              </a:ext>
            </a:extLst>
          </p:cNvPr>
          <p:cNvPicPr>
            <a:picLocks noChangeAspect="1"/>
          </p:cNvPicPr>
          <p:nvPr/>
        </p:nvPicPr>
        <p:blipFill rotWithShape="1">
          <a:blip r:embed="rId2"/>
          <a:srcRect t="17142" b="7858"/>
          <a:stretch/>
        </p:blipFill>
        <p:spPr>
          <a:xfrm>
            <a:off x="20" y="10"/>
            <a:ext cx="12191980" cy="6857990"/>
          </a:xfrm>
          <a:prstGeom prst="rect">
            <a:avLst/>
          </a:prstGeom>
        </p:spPr>
      </p:pic>
      <p:sp>
        <p:nvSpPr>
          <p:cNvPr id="1044" name="Rectangle 1043">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5999" y="1346268"/>
            <a:ext cx="5618431" cy="3285207"/>
          </a:xfrm>
        </p:spPr>
        <p:txBody>
          <a:bodyPr>
            <a:normAutofit/>
          </a:bodyPr>
          <a:lstStyle/>
          <a:p>
            <a:r>
              <a:rPr lang="en-AU">
                <a:solidFill>
                  <a:schemeClr val="bg1"/>
                </a:solidFill>
              </a:rPr>
              <a:t>Myths About Disease</a:t>
            </a: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126080" y="4631475"/>
            <a:ext cx="5588349" cy="1150200"/>
          </a:xfrm>
        </p:spPr>
        <p:txBody>
          <a:bodyPr>
            <a:normAutofit/>
          </a:bodyPr>
          <a:lstStyle/>
          <a:p>
            <a:r>
              <a:rPr lang="en-US">
                <a:solidFill>
                  <a:schemeClr val="bg1"/>
                </a:solidFill>
              </a:rPr>
              <a:t>GTHBY Human Biology</a:t>
            </a:r>
            <a:endParaRPr lang="en-AU">
              <a:solidFill>
                <a:schemeClr val="bg1"/>
              </a:solidFill>
            </a:endParaRPr>
          </a:p>
          <a:p>
            <a:endParaRPr lang="en-AU">
              <a:solidFill>
                <a:schemeClr val="bg1"/>
              </a:solidFill>
            </a:endParaRPr>
          </a:p>
        </p:txBody>
      </p:sp>
    </p:spTree>
    <p:extLst>
      <p:ext uri="{BB962C8B-B14F-4D97-AF65-F5344CB8AC3E}">
        <p14:creationId xmlns:p14="http://schemas.microsoft.com/office/powerpoint/2010/main" val="617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D5FBB81-B61B-416A-8F5D-A8DDF62530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40C0D7D4-D83D-4C58-87D1-955F0A91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6051" cy="6858000"/>
          </a:xfrm>
          <a:custGeom>
            <a:avLst/>
            <a:gdLst>
              <a:gd name="connsiteX0" fmla="*/ 0 w 7476051"/>
              <a:gd name="connsiteY0" fmla="*/ 0 h 6858000"/>
              <a:gd name="connsiteX1" fmla="*/ 5853028 w 7476051"/>
              <a:gd name="connsiteY1" fmla="*/ 0 h 6858000"/>
              <a:gd name="connsiteX2" fmla="*/ 5875152 w 7476051"/>
              <a:gd name="connsiteY2" fmla="*/ 14997 h 6858000"/>
              <a:gd name="connsiteX3" fmla="*/ 7476051 w 7476051"/>
              <a:gd name="connsiteY3" fmla="*/ 3621656 h 6858000"/>
              <a:gd name="connsiteX4" fmla="*/ 5601702 w 7476051"/>
              <a:gd name="connsiteY4" fmla="*/ 6374814 h 6858000"/>
              <a:gd name="connsiteX5" fmla="*/ 5085053 w 7476051"/>
              <a:gd name="connsiteY5" fmla="*/ 6780599 h 6858000"/>
              <a:gd name="connsiteX6" fmla="*/ 4973297 w 7476051"/>
              <a:gd name="connsiteY6" fmla="*/ 6858000 h 6858000"/>
              <a:gd name="connsiteX7" fmla="*/ 0 w 747605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6051" h="6858000">
                <a:moveTo>
                  <a:pt x="0" y="0"/>
                </a:moveTo>
                <a:lnTo>
                  <a:pt x="5853028" y="0"/>
                </a:lnTo>
                <a:lnTo>
                  <a:pt x="5875152" y="14997"/>
                </a:lnTo>
                <a:cubicBezTo>
                  <a:pt x="6902315" y="754641"/>
                  <a:pt x="7476051" y="2093192"/>
                  <a:pt x="7476051" y="3621656"/>
                </a:cubicBezTo>
                <a:cubicBezTo>
                  <a:pt x="7476051" y="4969131"/>
                  <a:pt x="6547326" y="5602839"/>
                  <a:pt x="5601702" y="6374814"/>
                </a:cubicBezTo>
                <a:cubicBezTo>
                  <a:pt x="5429499" y="6515397"/>
                  <a:pt x="5258871" y="6653108"/>
                  <a:pt x="5085053" y="6780599"/>
                </a:cubicBezTo>
                <a:lnTo>
                  <a:pt x="4973297"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5F9A324-404E-4C5D-AFF0-C5D0D841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8204" y="-1"/>
            <a:ext cx="2535264" cy="6858001"/>
          </a:xfrm>
          <a:custGeom>
            <a:avLst/>
            <a:gdLst>
              <a:gd name="connsiteX0" fmla="*/ 1218585 w 2535264"/>
              <a:gd name="connsiteY0" fmla="*/ 0 h 6858001"/>
              <a:gd name="connsiteX1" fmla="*/ 1236561 w 2535264"/>
              <a:gd name="connsiteY1" fmla="*/ 0 h 6858001"/>
              <a:gd name="connsiteX2" fmla="*/ 1264452 w 2535264"/>
              <a:gd name="connsiteY2" fmla="*/ 24550 h 6858001"/>
              <a:gd name="connsiteX3" fmla="*/ 2528121 w 2535264"/>
              <a:gd name="connsiteY3" fmla="*/ 3710502 h 6858001"/>
              <a:gd name="connsiteX4" fmla="*/ 492890 w 2535264"/>
              <a:gd name="connsiteY4" fmla="*/ 6507511 h 6858001"/>
              <a:gd name="connsiteX5" fmla="*/ 221418 w 2535264"/>
              <a:gd name="connsiteY5" fmla="*/ 6713387 h 6858001"/>
              <a:gd name="connsiteX6" fmla="*/ 20100 w 2535264"/>
              <a:gd name="connsiteY6" fmla="*/ 6858001 h 6858001"/>
              <a:gd name="connsiteX7" fmla="*/ 0 w 2535264"/>
              <a:gd name="connsiteY7" fmla="*/ 6858001 h 6858001"/>
              <a:gd name="connsiteX8" fmla="*/ 202488 w 2535264"/>
              <a:gd name="connsiteY8" fmla="*/ 6712547 h 6858001"/>
              <a:gd name="connsiteX9" fmla="*/ 473961 w 2535264"/>
              <a:gd name="connsiteY9" fmla="*/ 6506670 h 6858001"/>
              <a:gd name="connsiteX10" fmla="*/ 2509192 w 2535264"/>
              <a:gd name="connsiteY10" fmla="*/ 3709662 h 6858001"/>
              <a:gd name="connsiteX11" fmla="*/ 1245521 w 2535264"/>
              <a:gd name="connsiteY11" fmla="*/ 23708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5264" h="6858001">
                <a:moveTo>
                  <a:pt x="1218585" y="0"/>
                </a:moveTo>
                <a:lnTo>
                  <a:pt x="1236561" y="0"/>
                </a:lnTo>
                <a:lnTo>
                  <a:pt x="1264452" y="24550"/>
                </a:lnTo>
                <a:cubicBezTo>
                  <a:pt x="2149109" y="863108"/>
                  <a:pt x="2598329" y="2210814"/>
                  <a:pt x="2528121" y="3710502"/>
                </a:cubicBezTo>
                <a:cubicBezTo>
                  <a:pt x="2462100" y="5120751"/>
                  <a:pt x="1489450" y="5742158"/>
                  <a:pt x="492890" y="6507511"/>
                </a:cubicBezTo>
                <a:cubicBezTo>
                  <a:pt x="402151" y="6577199"/>
                  <a:pt x="311847" y="6646154"/>
                  <a:pt x="221418" y="6713387"/>
                </a:cubicBezTo>
                <a:lnTo>
                  <a:pt x="20100" y="6858001"/>
                </a:lnTo>
                <a:lnTo>
                  <a:pt x="0" y="6858001"/>
                </a:lnTo>
                <a:lnTo>
                  <a:pt x="202488" y="6712547"/>
                </a:lnTo>
                <a:cubicBezTo>
                  <a:pt x="292917" y="6645314"/>
                  <a:pt x="383222" y="6576359"/>
                  <a:pt x="473961" y="6506670"/>
                </a:cubicBezTo>
                <a:cubicBezTo>
                  <a:pt x="1470520" y="5741317"/>
                  <a:pt x="2443170" y="5119911"/>
                  <a:pt x="2509192" y="3709662"/>
                </a:cubicBezTo>
                <a:cubicBezTo>
                  <a:pt x="2579400" y="2209973"/>
                  <a:pt x="2130178" y="862268"/>
                  <a:pt x="1245521" y="23708"/>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C4CE3C4-3600-4353-9FE1-B32D06BEF0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2865B8C-B812-5E53-0F8A-5F6C5D12325C}"/>
              </a:ext>
            </a:extLst>
          </p:cNvPr>
          <p:cNvSpPr>
            <a:spLocks noGrp="1"/>
          </p:cNvSpPr>
          <p:nvPr>
            <p:ph type="title"/>
          </p:nvPr>
        </p:nvSpPr>
        <p:spPr>
          <a:xfrm>
            <a:off x="633487" y="299242"/>
            <a:ext cx="5352806" cy="1189039"/>
          </a:xfrm>
        </p:spPr>
        <p:txBody>
          <a:bodyPr anchor="b">
            <a:normAutofit/>
          </a:bodyPr>
          <a:lstStyle/>
          <a:p>
            <a:r>
              <a:rPr lang="en-AU" dirty="0"/>
              <a:t>The seeds of disease</a:t>
            </a:r>
          </a:p>
        </p:txBody>
      </p:sp>
      <p:sp>
        <p:nvSpPr>
          <p:cNvPr id="3" name="Content Placeholder 2">
            <a:extLst>
              <a:ext uri="{FF2B5EF4-FFF2-40B4-BE49-F238E27FC236}">
                <a16:creationId xmlns:a16="http://schemas.microsoft.com/office/drawing/2014/main" id="{8817B9BC-F75B-11E5-C97A-09A9D233A57B}"/>
              </a:ext>
            </a:extLst>
          </p:cNvPr>
          <p:cNvSpPr>
            <a:spLocks noGrp="1"/>
          </p:cNvSpPr>
          <p:nvPr>
            <p:ph idx="1"/>
          </p:nvPr>
        </p:nvSpPr>
        <p:spPr>
          <a:xfrm>
            <a:off x="633487" y="1488281"/>
            <a:ext cx="5655996" cy="4475957"/>
          </a:xfrm>
        </p:spPr>
        <p:txBody>
          <a:bodyPr>
            <a:normAutofit/>
          </a:bodyPr>
          <a:lstStyle/>
          <a:p>
            <a:r>
              <a:rPr lang="en-AU" sz="2800" dirty="0"/>
              <a:t>In 1546, Italian physician Girolamo </a:t>
            </a:r>
            <a:r>
              <a:rPr lang="en-AU" sz="2800" dirty="0" err="1"/>
              <a:t>Fracastoro</a:t>
            </a:r>
            <a:r>
              <a:rPr lang="en-AU" sz="2800" dirty="0"/>
              <a:t> described imperceptible seed-like particles, which could multiply rapidly and were unique to each disease.</a:t>
            </a:r>
          </a:p>
        </p:txBody>
      </p:sp>
      <p:pic>
        <p:nvPicPr>
          <p:cNvPr id="4" name="Picture 3">
            <a:extLst>
              <a:ext uri="{FF2B5EF4-FFF2-40B4-BE49-F238E27FC236}">
                <a16:creationId xmlns:a16="http://schemas.microsoft.com/office/drawing/2014/main" id="{5B586552-0B35-87CB-F71A-FF4CA153BBEF}"/>
              </a:ext>
            </a:extLst>
          </p:cNvPr>
          <p:cNvPicPr>
            <a:picLocks noChangeAspect="1"/>
          </p:cNvPicPr>
          <p:nvPr/>
        </p:nvPicPr>
        <p:blipFill>
          <a:blip r:embed="rId2"/>
          <a:stretch>
            <a:fillRect/>
          </a:stretch>
        </p:blipFill>
        <p:spPr>
          <a:xfrm>
            <a:off x="8237967" y="1374925"/>
            <a:ext cx="2988679" cy="4108149"/>
          </a:xfrm>
          <a:prstGeom prst="rect">
            <a:avLst/>
          </a:prstGeom>
        </p:spPr>
      </p:pic>
    </p:spTree>
    <p:extLst>
      <p:ext uri="{BB962C8B-B14F-4D97-AF65-F5344CB8AC3E}">
        <p14:creationId xmlns:p14="http://schemas.microsoft.com/office/powerpoint/2010/main" val="1058976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5C9B1E8-CCDC-4AE0-C16B-C260F0B4D0F1}"/>
              </a:ext>
            </a:extLst>
          </p:cNvPr>
          <p:cNvSpPr>
            <a:spLocks noGrp="1"/>
          </p:cNvSpPr>
          <p:nvPr>
            <p:ph type="title"/>
          </p:nvPr>
        </p:nvSpPr>
        <p:spPr>
          <a:xfrm>
            <a:off x="155830" y="183884"/>
            <a:ext cx="7499250" cy="766419"/>
          </a:xfrm>
        </p:spPr>
        <p:txBody>
          <a:bodyPr anchor="b">
            <a:normAutofit fontScale="90000"/>
          </a:bodyPr>
          <a:lstStyle/>
          <a:p>
            <a:r>
              <a:rPr lang="en-AU" dirty="0"/>
              <a:t>Contagium </a:t>
            </a:r>
            <a:r>
              <a:rPr lang="en-AU" dirty="0" err="1"/>
              <a:t>Vivum</a:t>
            </a:r>
            <a:endParaRPr lang="en-AU" dirty="0"/>
          </a:p>
        </p:txBody>
      </p:sp>
      <p:sp>
        <p:nvSpPr>
          <p:cNvPr id="12" name="Freeform: Shape 11">
            <a:extLst>
              <a:ext uri="{FF2B5EF4-FFF2-40B4-BE49-F238E27FC236}">
                <a16:creationId xmlns:a16="http://schemas.microsoft.com/office/drawing/2014/main" id="{338E15C2-FFE3-4AD9-B8E8-4B895DB2E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45FD7F6-BF7B-4588-AE38-90035891A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A287970-7F13-4D1F-AF7F-E0B649F25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D76AE15A-9071-DA33-BEB3-28B9F4EC9984}"/>
              </a:ext>
            </a:extLst>
          </p:cNvPr>
          <p:cNvPicPr>
            <a:picLocks noChangeAspect="1"/>
          </p:cNvPicPr>
          <p:nvPr/>
        </p:nvPicPr>
        <p:blipFill rotWithShape="1">
          <a:blip r:embed="rId2"/>
          <a:srcRect l="1811" r="9284"/>
          <a:stretch/>
        </p:blipFill>
        <p:spPr>
          <a:xfrm>
            <a:off x="9109901" y="-9271"/>
            <a:ext cx="3093269" cy="2530405"/>
          </a:xfrm>
          <a:custGeom>
            <a:avLst/>
            <a:gdLst/>
            <a:ahLst/>
            <a:cxnLst/>
            <a:rect l="l" t="t" r="r" b="b"/>
            <a:pathLst>
              <a:path w="3093269" h="2530405">
                <a:moveTo>
                  <a:pt x="60381" y="0"/>
                </a:moveTo>
                <a:lnTo>
                  <a:pt x="3093269" y="0"/>
                </a:lnTo>
                <a:lnTo>
                  <a:pt x="3093269" y="1760938"/>
                </a:lnTo>
                <a:lnTo>
                  <a:pt x="3091357" y="1764934"/>
                </a:lnTo>
                <a:cubicBezTo>
                  <a:pt x="3032651" y="1871844"/>
                  <a:pt x="2962668" y="1970741"/>
                  <a:pt x="2881807" y="2060870"/>
                </a:cubicBezTo>
                <a:cubicBezTo>
                  <a:pt x="2718935" y="2242410"/>
                  <a:pt x="2557541" y="2288971"/>
                  <a:pt x="2236713" y="2369092"/>
                </a:cubicBezTo>
                <a:cubicBezTo>
                  <a:pt x="2159321" y="2388405"/>
                  <a:pt x="2079268" y="2408405"/>
                  <a:pt x="1993879" y="2432762"/>
                </a:cubicBezTo>
                <a:cubicBezTo>
                  <a:pt x="1341447" y="2618793"/>
                  <a:pt x="889107" y="2542063"/>
                  <a:pt x="481384" y="2176267"/>
                </a:cubicBezTo>
                <a:cubicBezTo>
                  <a:pt x="213794" y="1936193"/>
                  <a:pt x="150722" y="1611509"/>
                  <a:pt x="84978" y="1143609"/>
                </a:cubicBezTo>
                <a:cubicBezTo>
                  <a:pt x="77638" y="1091332"/>
                  <a:pt x="70023" y="1039358"/>
                  <a:pt x="62604" y="989101"/>
                </a:cubicBezTo>
                <a:cubicBezTo>
                  <a:pt x="22537" y="716545"/>
                  <a:pt x="-15270" y="459119"/>
                  <a:pt x="6250" y="235762"/>
                </a:cubicBezTo>
                <a:cubicBezTo>
                  <a:pt x="11393" y="182380"/>
                  <a:pt x="19838" y="131912"/>
                  <a:pt x="31866" y="83728"/>
                </a:cubicBezTo>
                <a:close/>
              </a:path>
            </a:pathLst>
          </a:custGeom>
        </p:spPr>
      </p:pic>
      <p:sp>
        <p:nvSpPr>
          <p:cNvPr id="18" name="Freeform: Shape 17">
            <a:extLst>
              <a:ext uri="{FF2B5EF4-FFF2-40B4-BE49-F238E27FC236}">
                <a16:creationId xmlns:a16="http://schemas.microsoft.com/office/drawing/2014/main" id="{F03296FF-275D-4B43-B5B2-F04190E05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2CF453-4871-4F22-8746-957F757DA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3705B420-CA19-4291-B5C3-B6AA91968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Content Placeholder 2">
            <a:extLst>
              <a:ext uri="{FF2B5EF4-FFF2-40B4-BE49-F238E27FC236}">
                <a16:creationId xmlns:a16="http://schemas.microsoft.com/office/drawing/2014/main" id="{FE645499-5CF8-6401-EE34-A1AE6ECAB178}"/>
              </a:ext>
            </a:extLst>
          </p:cNvPr>
          <p:cNvSpPr>
            <a:spLocks noGrp="1"/>
          </p:cNvSpPr>
          <p:nvPr>
            <p:ph idx="1"/>
          </p:nvPr>
        </p:nvSpPr>
        <p:spPr>
          <a:xfrm>
            <a:off x="199541" y="1059305"/>
            <a:ext cx="6408271" cy="5367621"/>
          </a:xfrm>
        </p:spPr>
        <p:txBody>
          <a:bodyPr>
            <a:normAutofit/>
          </a:bodyPr>
          <a:lstStyle/>
          <a:p>
            <a:r>
              <a:rPr lang="en-AU" sz="2400" dirty="0"/>
              <a:t>In the 1760s, Carlo </a:t>
            </a:r>
            <a:r>
              <a:rPr lang="en-AU" sz="2400" dirty="0" err="1"/>
              <a:t>fransesco</a:t>
            </a:r>
            <a:r>
              <a:rPr lang="en-AU" sz="2400" dirty="0"/>
              <a:t> </a:t>
            </a:r>
            <a:r>
              <a:rPr lang="en-AU" sz="2400" dirty="0" err="1"/>
              <a:t>Cogrossi</a:t>
            </a:r>
            <a:r>
              <a:rPr lang="en-AU" sz="2400" dirty="0"/>
              <a:t> proposed the theory of contagium </a:t>
            </a:r>
            <a:r>
              <a:rPr lang="en-AU" sz="2400" dirty="0" err="1"/>
              <a:t>vivum</a:t>
            </a:r>
            <a:r>
              <a:rPr lang="en-AU" sz="2400" dirty="0"/>
              <a:t>, or living contagion, the idea that diseases were caused by living organisms. This would later be called Germ Theory, although it did not catch on because of the popularity of the miasma theory.</a:t>
            </a:r>
          </a:p>
        </p:txBody>
      </p:sp>
      <p:pic>
        <p:nvPicPr>
          <p:cNvPr id="5" name="Picture 4">
            <a:extLst>
              <a:ext uri="{FF2B5EF4-FFF2-40B4-BE49-F238E27FC236}">
                <a16:creationId xmlns:a16="http://schemas.microsoft.com/office/drawing/2014/main" id="{D0ADAB22-A89D-A405-7831-8DBE74AE27BB}"/>
              </a:ext>
            </a:extLst>
          </p:cNvPr>
          <p:cNvPicPr>
            <a:picLocks noChangeAspect="1"/>
          </p:cNvPicPr>
          <p:nvPr/>
        </p:nvPicPr>
        <p:blipFill rotWithShape="1">
          <a:blip r:embed="rId3"/>
          <a:srcRect t="7598" r="-2" b="-2"/>
          <a:stretch/>
        </p:blipFill>
        <p:spPr>
          <a:xfrm>
            <a:off x="6807197" y="3656544"/>
            <a:ext cx="5185262" cy="3201454"/>
          </a:xfrm>
          <a:custGeom>
            <a:avLst/>
            <a:gdLst/>
            <a:ahLst/>
            <a:cxnLst/>
            <a:rect l="l" t="t" r="r" b="b"/>
            <a:pathLst>
              <a:path w="5185262" h="3201454">
                <a:moveTo>
                  <a:pt x="2395657" y="533"/>
                </a:moveTo>
                <a:cubicBezTo>
                  <a:pt x="2853132" y="-10568"/>
                  <a:pt x="3320085" y="151875"/>
                  <a:pt x="3853824" y="495130"/>
                </a:cubicBezTo>
                <a:cubicBezTo>
                  <a:pt x="3965587" y="567021"/>
                  <a:pt x="4071620" y="630367"/>
                  <a:pt x="4174137" y="691568"/>
                </a:cubicBezTo>
                <a:cubicBezTo>
                  <a:pt x="4599096" y="945381"/>
                  <a:pt x="4810106" y="1082014"/>
                  <a:pt x="4963571" y="1412493"/>
                </a:cubicBezTo>
                <a:cubicBezTo>
                  <a:pt x="5115952" y="1740640"/>
                  <a:pt x="5190392" y="2100122"/>
                  <a:pt x="5184988" y="2480884"/>
                </a:cubicBezTo>
                <a:cubicBezTo>
                  <a:pt x="5182321" y="2667133"/>
                  <a:pt x="5160907" y="2854257"/>
                  <a:pt x="5121020" y="3040915"/>
                </a:cubicBezTo>
                <a:lnTo>
                  <a:pt x="5078712" y="3201454"/>
                </a:lnTo>
                <a:lnTo>
                  <a:pt x="5755" y="3201454"/>
                </a:lnTo>
                <a:lnTo>
                  <a:pt x="0" y="3006621"/>
                </a:lnTo>
                <a:cubicBezTo>
                  <a:pt x="4041" y="2932436"/>
                  <a:pt x="14231" y="2856537"/>
                  <a:pt x="30450" y="2777898"/>
                </a:cubicBezTo>
                <a:cubicBezTo>
                  <a:pt x="98304" y="2448859"/>
                  <a:pt x="266355" y="2096783"/>
                  <a:pt x="444335" y="1724033"/>
                </a:cubicBezTo>
                <a:cubicBezTo>
                  <a:pt x="477196" y="1655314"/>
                  <a:pt x="511097" y="1584223"/>
                  <a:pt x="544740" y="1512578"/>
                </a:cubicBezTo>
                <a:cubicBezTo>
                  <a:pt x="845919" y="871350"/>
                  <a:pt x="1079952" y="433962"/>
                  <a:pt x="1570060" y="206371"/>
                </a:cubicBezTo>
                <a:cubicBezTo>
                  <a:pt x="1850099" y="76329"/>
                  <a:pt x="2121172" y="7193"/>
                  <a:pt x="2395657" y="533"/>
                </a:cubicBezTo>
                <a:close/>
              </a:path>
            </a:pathLst>
          </a:custGeom>
        </p:spPr>
      </p:pic>
    </p:spTree>
    <p:extLst>
      <p:ext uri="{BB962C8B-B14F-4D97-AF65-F5344CB8AC3E}">
        <p14:creationId xmlns:p14="http://schemas.microsoft.com/office/powerpoint/2010/main" val="242633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882A-23DD-0B84-59B8-1F7D6B852E09}"/>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71D9C15A-8E1D-3D8B-B583-A9BBBE90884F}"/>
              </a:ext>
            </a:extLst>
          </p:cNvPr>
          <p:cNvSpPr>
            <a:spLocks noGrp="1"/>
          </p:cNvSpPr>
          <p:nvPr>
            <p:ph idx="1"/>
          </p:nvPr>
        </p:nvSpPr>
        <p:spPr/>
        <p:txBody>
          <a:bodyPr>
            <a:normAutofit/>
          </a:bodyPr>
          <a:lstStyle/>
          <a:p>
            <a:r>
              <a:rPr lang="en-AU" sz="2400" dirty="0"/>
              <a:t>Describe beliefs about infectious diseases throughout history</a:t>
            </a:r>
          </a:p>
          <a:p>
            <a:r>
              <a:rPr lang="en-AU" sz="2400" dirty="0"/>
              <a:t>Explain how our understanding of infectious disease has evolved with developments in technology, including microscopes.</a:t>
            </a:r>
          </a:p>
          <a:p>
            <a:pPr marL="342900" indent="-342900">
              <a:buFont typeface="Arial" panose="020B0604020202020204" pitchFamily="34" charset="0"/>
              <a:buChar char="•"/>
            </a:pPr>
            <a:endParaRPr lang="en-AU" sz="2400" dirty="0"/>
          </a:p>
          <a:p>
            <a:endParaRPr lang="en-AU" sz="2400" dirty="0"/>
          </a:p>
        </p:txBody>
      </p:sp>
    </p:spTree>
    <p:extLst>
      <p:ext uri="{BB962C8B-B14F-4D97-AF65-F5344CB8AC3E}">
        <p14:creationId xmlns:p14="http://schemas.microsoft.com/office/powerpoint/2010/main" val="412150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D1C8-3EA5-B2EE-72D2-C5CC88B192D1}"/>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6A529D8F-588A-D75B-0AB6-6A470C2CC2B1}"/>
              </a:ext>
            </a:extLst>
          </p:cNvPr>
          <p:cNvSpPr>
            <a:spLocks noGrp="1"/>
          </p:cNvSpPr>
          <p:nvPr>
            <p:ph idx="1"/>
          </p:nvPr>
        </p:nvSpPr>
        <p:spPr/>
        <p:txBody>
          <a:bodyPr>
            <a:normAutofit fontScale="92500" lnSpcReduction="10000"/>
          </a:bodyPr>
          <a:lstStyle/>
          <a:p>
            <a:pPr marL="342900" indent="-342900">
              <a:buFont typeface="+mj-lt"/>
              <a:buAutoNum type="arabicPeriod"/>
            </a:pPr>
            <a:r>
              <a:rPr lang="en-AU" sz="2400" dirty="0"/>
              <a:t>What Greek words does </a:t>
            </a:r>
            <a:r>
              <a:rPr lang="en-AU" sz="2400" b="1" dirty="0"/>
              <a:t>Microscopium</a:t>
            </a:r>
            <a:r>
              <a:rPr lang="en-AU" sz="2400" dirty="0"/>
              <a:t> come from?</a:t>
            </a:r>
          </a:p>
          <a:p>
            <a:pPr marL="342900" indent="-342900">
              <a:buFont typeface="+mj-lt"/>
              <a:buAutoNum type="arabicPeriod"/>
            </a:pPr>
            <a:r>
              <a:rPr lang="en-AU" sz="2400" dirty="0"/>
              <a:t>When did microscopes first have enough magnification and clarity to observe bacteria, white blood cells or nuclei of cells?</a:t>
            </a:r>
          </a:p>
          <a:p>
            <a:pPr marL="342900" indent="-342900">
              <a:buFont typeface="+mj-lt"/>
              <a:buAutoNum type="arabicPeriod"/>
            </a:pPr>
            <a:r>
              <a:rPr lang="en-AU" sz="2400" dirty="0"/>
              <a:t>When were electron microscopes first used to view viruses?</a:t>
            </a:r>
          </a:p>
          <a:p>
            <a:pPr marL="342900" indent="-342900">
              <a:buFont typeface="+mj-lt"/>
              <a:buAutoNum type="arabicPeriod"/>
            </a:pPr>
            <a:r>
              <a:rPr lang="en-AU" sz="2400" dirty="0"/>
              <a:t>Who first used the term “cell” to describe cells?</a:t>
            </a:r>
          </a:p>
          <a:p>
            <a:pPr marL="342900" indent="-342900">
              <a:buFont typeface="+mj-lt"/>
              <a:buAutoNum type="arabicPeriod"/>
            </a:pPr>
            <a:endParaRPr lang="en-AU" dirty="0"/>
          </a:p>
        </p:txBody>
      </p:sp>
    </p:spTree>
    <p:extLst>
      <p:ext uri="{BB962C8B-B14F-4D97-AF65-F5344CB8AC3E}">
        <p14:creationId xmlns:p14="http://schemas.microsoft.com/office/powerpoint/2010/main" val="2216499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p:txBody>
          <a:bodyPr>
            <a:normAutofit/>
          </a:bodyPr>
          <a:lstStyle/>
          <a:p>
            <a:pPr lvl="0">
              <a:lnSpc>
                <a:spcPct val="107000"/>
              </a:lnSpc>
              <a:spcAft>
                <a:spcPts val="800"/>
              </a:spcAft>
            </a:pPr>
            <a:r>
              <a:rPr lang="en-AU" sz="2800" dirty="0">
                <a:effectLst/>
                <a:latin typeface="Calibri" panose="020F0502020204030204" pitchFamily="34" charset="0"/>
                <a:ea typeface="Calibri" panose="020F0502020204030204" pitchFamily="34" charset="0"/>
              </a:rPr>
              <a:t>Use of microscopes to dispel myths and misconceptions of disease </a:t>
            </a:r>
            <a:endParaRPr lang="en-A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882A-23DD-0B84-59B8-1F7D6B852E09}"/>
              </a:ext>
            </a:extLst>
          </p:cNvPr>
          <p:cNvSpPr>
            <a:spLocks noGrp="1"/>
          </p:cNvSpPr>
          <p:nvPr>
            <p:ph type="title"/>
          </p:nvPr>
        </p:nvSpPr>
        <p:spPr/>
        <p:txBody>
          <a:bodyPr/>
          <a:lstStyle/>
          <a:p>
            <a:r>
              <a:rPr lang="en-US" dirty="0"/>
              <a:t>Success Criteria</a:t>
            </a:r>
            <a:endParaRPr lang="en-AU" dirty="0"/>
          </a:p>
        </p:txBody>
      </p:sp>
      <p:sp>
        <p:nvSpPr>
          <p:cNvPr id="3" name="Content Placeholder 2">
            <a:extLst>
              <a:ext uri="{FF2B5EF4-FFF2-40B4-BE49-F238E27FC236}">
                <a16:creationId xmlns:a16="http://schemas.microsoft.com/office/drawing/2014/main" id="{71D9C15A-8E1D-3D8B-B583-A9BBBE90884F}"/>
              </a:ext>
            </a:extLst>
          </p:cNvPr>
          <p:cNvSpPr>
            <a:spLocks noGrp="1"/>
          </p:cNvSpPr>
          <p:nvPr>
            <p:ph idx="1"/>
          </p:nvPr>
        </p:nvSpPr>
        <p:spPr/>
        <p:txBody>
          <a:bodyPr>
            <a:normAutofit/>
          </a:bodyPr>
          <a:lstStyle/>
          <a:p>
            <a:r>
              <a:rPr lang="en-AU" sz="2400" dirty="0"/>
              <a:t>Describe beliefs about infectious diseases throughout history</a:t>
            </a:r>
          </a:p>
          <a:p>
            <a:r>
              <a:rPr lang="en-AU" sz="2400" dirty="0"/>
              <a:t>Explain how our understanding of infectious disease has evolved with developments in technology, including microscopes.</a:t>
            </a:r>
          </a:p>
          <a:p>
            <a:pPr marL="342900" indent="-342900">
              <a:buFont typeface="Arial" panose="020B0604020202020204" pitchFamily="34" charset="0"/>
              <a:buChar char="•"/>
            </a:pPr>
            <a:endParaRPr lang="en-AU" sz="2400" dirty="0"/>
          </a:p>
          <a:p>
            <a:endParaRPr lang="en-AU" sz="2400" dirty="0"/>
          </a:p>
        </p:txBody>
      </p:sp>
    </p:spTree>
    <p:extLst>
      <p:ext uri="{BB962C8B-B14F-4D97-AF65-F5344CB8AC3E}">
        <p14:creationId xmlns:p14="http://schemas.microsoft.com/office/powerpoint/2010/main" val="108843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1F6D-F555-7EFE-D66B-A70E20122359}"/>
              </a:ext>
            </a:extLst>
          </p:cNvPr>
          <p:cNvSpPr>
            <a:spLocks noGrp="1"/>
          </p:cNvSpPr>
          <p:nvPr>
            <p:ph type="title"/>
          </p:nvPr>
        </p:nvSpPr>
        <p:spPr/>
        <p:txBody>
          <a:bodyPr/>
          <a:lstStyle/>
          <a:p>
            <a:endParaRPr lang="en-AU" dirty="0"/>
          </a:p>
        </p:txBody>
      </p:sp>
      <p:pic>
        <p:nvPicPr>
          <p:cNvPr id="4" name="Online Media 3" title="Evolution of Theories of Disease | Humoral | Miasma     #miasma">
            <a:hlinkClick r:id="" action="ppaction://media"/>
            <a:extLst>
              <a:ext uri="{FF2B5EF4-FFF2-40B4-BE49-F238E27FC236}">
                <a16:creationId xmlns:a16="http://schemas.microsoft.com/office/drawing/2014/main" id="{F5AD0E8E-C773-0879-AE95-AD30A64CD96B}"/>
              </a:ext>
            </a:extLst>
          </p:cNvPr>
          <p:cNvPicPr>
            <a:picLocks noGrp="1" noRot="1" noChangeAspect="1"/>
          </p:cNvPicPr>
          <p:nvPr>
            <p:ph idx="1"/>
            <a:videoFile r:link="rId1"/>
          </p:nvPr>
        </p:nvPicPr>
        <p:blipFill>
          <a:blip r:embed="rId3"/>
          <a:stretch>
            <a:fillRect/>
          </a:stretch>
        </p:blipFill>
        <p:spPr>
          <a:xfrm>
            <a:off x="264934" y="134612"/>
            <a:ext cx="11662131" cy="6588775"/>
          </a:xfrm>
          <a:prstGeom prst="rect">
            <a:avLst/>
          </a:prstGeom>
        </p:spPr>
      </p:pic>
    </p:spTree>
    <p:extLst>
      <p:ext uri="{BB962C8B-B14F-4D97-AF65-F5344CB8AC3E}">
        <p14:creationId xmlns:p14="http://schemas.microsoft.com/office/powerpoint/2010/main" val="35078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4"/>
                                        </p:tgtEl>
                                      </p:cBhvr>
                                    </p:cmd>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md type="call" cmd="stop">
                                      <p:cBhvr>
                                        <p:cTn id="15" dur="1">
                                          <p:stCondLst>
                                            <p:cond delay="0"/>
                                          </p:stCondLst>
                                        </p:cTn>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52AA3-AC51-7DFD-1944-5F030E45FE1C}"/>
              </a:ext>
            </a:extLst>
          </p:cNvPr>
          <p:cNvSpPr>
            <a:spLocks noGrp="1"/>
          </p:cNvSpPr>
          <p:nvPr>
            <p:ph type="title"/>
          </p:nvPr>
        </p:nvSpPr>
        <p:spPr/>
        <p:txBody>
          <a:bodyPr/>
          <a:lstStyle/>
          <a:p>
            <a:r>
              <a:rPr lang="en-AU" dirty="0"/>
              <a:t>Guided Notes: Myths about Disease</a:t>
            </a:r>
          </a:p>
        </p:txBody>
      </p:sp>
      <p:sp>
        <p:nvSpPr>
          <p:cNvPr id="3" name="Content Placeholder 2">
            <a:extLst>
              <a:ext uri="{FF2B5EF4-FFF2-40B4-BE49-F238E27FC236}">
                <a16:creationId xmlns:a16="http://schemas.microsoft.com/office/drawing/2014/main" id="{E8E53E2C-05F9-1829-0DF6-A6E2418258E8}"/>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52394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7E17ACB-79F8-E697-DFDD-F2B6E3BEA61F}"/>
              </a:ext>
            </a:extLst>
          </p:cNvPr>
          <p:cNvSpPr>
            <a:spLocks noGrp="1"/>
          </p:cNvSpPr>
          <p:nvPr>
            <p:ph type="title"/>
          </p:nvPr>
        </p:nvSpPr>
        <p:spPr>
          <a:xfrm>
            <a:off x="6136140" y="323768"/>
            <a:ext cx="4527964" cy="913664"/>
          </a:xfrm>
        </p:spPr>
        <p:txBody>
          <a:bodyPr anchor="b">
            <a:normAutofit/>
          </a:bodyPr>
          <a:lstStyle/>
          <a:p>
            <a:r>
              <a:rPr lang="en-AU" dirty="0"/>
              <a:t>Miasma Theory</a:t>
            </a:r>
          </a:p>
        </p:txBody>
      </p:sp>
      <p:sp>
        <p:nvSpPr>
          <p:cNvPr id="11" name="Freeform: Shape 10">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a:extLst>
              <a:ext uri="{FF2B5EF4-FFF2-40B4-BE49-F238E27FC236}">
                <a16:creationId xmlns:a16="http://schemas.microsoft.com/office/drawing/2014/main" id="{D93E6905-3CB0-5C48-CF04-7E9F0E83796F}"/>
              </a:ext>
            </a:extLst>
          </p:cNvPr>
          <p:cNvPicPr>
            <a:picLocks noChangeAspect="1"/>
          </p:cNvPicPr>
          <p:nvPr/>
        </p:nvPicPr>
        <p:blipFill rotWithShape="1">
          <a:blip r:embed="rId2"/>
          <a:srcRect l="13711" r="8498" b="-2"/>
          <a:stretch/>
        </p:blipFill>
        <p:spPr>
          <a:xfrm>
            <a:off x="1033670" y="1288109"/>
            <a:ext cx="4349282" cy="4221274"/>
          </a:xfrm>
          <a:custGeom>
            <a:avLst/>
            <a:gdLst/>
            <a:ahLst/>
            <a:cxnLst/>
            <a:rect l="l" t="t" r="r" b="b"/>
            <a:pathLst>
              <a:path w="4292584" h="4094066">
                <a:moveTo>
                  <a:pt x="2456537" y="0"/>
                </a:moveTo>
                <a:cubicBezTo>
                  <a:pt x="2738780" y="0"/>
                  <a:pt x="2998545" y="55066"/>
                  <a:pt x="3228742" y="163517"/>
                </a:cubicBezTo>
                <a:cubicBezTo>
                  <a:pt x="3444477" y="265234"/>
                  <a:pt x="3633959" y="413698"/>
                  <a:pt x="3791935" y="604700"/>
                </a:cubicBezTo>
                <a:cubicBezTo>
                  <a:pt x="4114802" y="995211"/>
                  <a:pt x="4292584" y="1550174"/>
                  <a:pt x="4292584" y="2167403"/>
                </a:cubicBezTo>
                <a:cubicBezTo>
                  <a:pt x="4292584" y="2413659"/>
                  <a:pt x="4223774" y="2611299"/>
                  <a:pt x="4069573" y="2808283"/>
                </a:cubicBezTo>
                <a:cubicBezTo>
                  <a:pt x="3908278" y="3014339"/>
                  <a:pt x="3665922" y="3204126"/>
                  <a:pt x="3409289" y="3405037"/>
                </a:cubicBezTo>
                <a:cubicBezTo>
                  <a:pt x="3361941" y="3442060"/>
                  <a:pt x="3313027" y="3480392"/>
                  <a:pt x="3264115" y="3519190"/>
                </a:cubicBezTo>
                <a:cubicBezTo>
                  <a:pt x="2826289" y="3866416"/>
                  <a:pt x="2506740" y="4094066"/>
                  <a:pt x="2071218" y="4094066"/>
                </a:cubicBezTo>
                <a:cubicBezTo>
                  <a:pt x="1407617" y="4094066"/>
                  <a:pt x="937645" y="3814621"/>
                  <a:pt x="499819" y="3159623"/>
                </a:cubicBezTo>
                <a:cubicBezTo>
                  <a:pt x="442524" y="3073891"/>
                  <a:pt x="386517" y="2995921"/>
                  <a:pt x="332353" y="2920566"/>
                </a:cubicBezTo>
                <a:cubicBezTo>
                  <a:pt x="107867" y="2608119"/>
                  <a:pt x="0" y="2445632"/>
                  <a:pt x="0" y="2167403"/>
                </a:cubicBezTo>
                <a:cubicBezTo>
                  <a:pt x="0" y="1891138"/>
                  <a:pt x="67612" y="1618236"/>
                  <a:pt x="200812" y="1356275"/>
                </a:cubicBezTo>
                <a:cubicBezTo>
                  <a:pt x="331156" y="1100015"/>
                  <a:pt x="517505" y="865448"/>
                  <a:pt x="754611" y="659299"/>
                </a:cubicBezTo>
                <a:cubicBezTo>
                  <a:pt x="987664" y="456610"/>
                  <a:pt x="1264470" y="289449"/>
                  <a:pt x="1555279" y="175950"/>
                </a:cubicBezTo>
                <a:cubicBezTo>
                  <a:pt x="1853918" y="59181"/>
                  <a:pt x="2157254" y="0"/>
                  <a:pt x="2456537" y="0"/>
                </a:cubicBezTo>
                <a:close/>
              </a:path>
            </a:pathLst>
          </a:custGeom>
        </p:spPr>
      </p:pic>
      <p:sp>
        <p:nvSpPr>
          <p:cNvPr id="3" name="Content Placeholder 2">
            <a:extLst>
              <a:ext uri="{FF2B5EF4-FFF2-40B4-BE49-F238E27FC236}">
                <a16:creationId xmlns:a16="http://schemas.microsoft.com/office/drawing/2014/main" id="{BD901426-DA4B-2CAA-50DD-F667EAAF4A16}"/>
              </a:ext>
            </a:extLst>
          </p:cNvPr>
          <p:cNvSpPr>
            <a:spLocks noGrp="1"/>
          </p:cNvSpPr>
          <p:nvPr>
            <p:ph idx="1"/>
          </p:nvPr>
        </p:nvSpPr>
        <p:spPr>
          <a:xfrm>
            <a:off x="6049085" y="1074738"/>
            <a:ext cx="5555360" cy="5489124"/>
          </a:xfrm>
        </p:spPr>
        <p:txBody>
          <a:bodyPr>
            <a:normAutofit/>
          </a:bodyPr>
          <a:lstStyle/>
          <a:p>
            <a:r>
              <a:rPr lang="en-AU" sz="2400" dirty="0"/>
              <a:t>Miasma refers to poisonous vapour, or bad air, which is given off by decomposing organic matter.</a:t>
            </a:r>
          </a:p>
          <a:p>
            <a:r>
              <a:rPr lang="en-AU" sz="2400" dirty="0"/>
              <a:t>The miasma theory was popularised in the fourth century BCE by Hippocrates, but had its origins in ancient China and earlier European cultures.</a:t>
            </a:r>
          </a:p>
        </p:txBody>
      </p:sp>
    </p:spTree>
    <p:extLst>
      <p:ext uri="{BB962C8B-B14F-4D97-AF65-F5344CB8AC3E}">
        <p14:creationId xmlns:p14="http://schemas.microsoft.com/office/powerpoint/2010/main" val="412005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F89DE01-4188-EA1C-F34C-F0B744D44E64}"/>
              </a:ext>
            </a:extLst>
          </p:cNvPr>
          <p:cNvSpPr>
            <a:spLocks noGrp="1"/>
          </p:cNvSpPr>
          <p:nvPr>
            <p:ph type="title"/>
          </p:nvPr>
        </p:nvSpPr>
        <p:spPr>
          <a:xfrm>
            <a:off x="377276" y="261258"/>
            <a:ext cx="5611179" cy="881018"/>
          </a:xfrm>
        </p:spPr>
        <p:txBody>
          <a:bodyPr anchor="b">
            <a:normAutofit/>
          </a:bodyPr>
          <a:lstStyle/>
          <a:p>
            <a:r>
              <a:rPr lang="en-AU" dirty="0"/>
              <a:t>Miasma Theory</a:t>
            </a:r>
          </a:p>
        </p:txBody>
      </p:sp>
      <p:sp>
        <p:nvSpPr>
          <p:cNvPr id="3" name="Content Placeholder 2">
            <a:extLst>
              <a:ext uri="{FF2B5EF4-FFF2-40B4-BE49-F238E27FC236}">
                <a16:creationId xmlns:a16="http://schemas.microsoft.com/office/drawing/2014/main" id="{9F9830F9-A8FA-1DA2-742B-B3E0E57A48A7}"/>
              </a:ext>
            </a:extLst>
          </p:cNvPr>
          <p:cNvSpPr>
            <a:spLocks noGrp="1"/>
          </p:cNvSpPr>
          <p:nvPr>
            <p:ph idx="1"/>
          </p:nvPr>
        </p:nvSpPr>
        <p:spPr>
          <a:xfrm>
            <a:off x="377276" y="1142276"/>
            <a:ext cx="5887047" cy="4821962"/>
          </a:xfrm>
        </p:spPr>
        <p:txBody>
          <a:bodyPr>
            <a:normAutofit/>
          </a:bodyPr>
          <a:lstStyle/>
          <a:p>
            <a:r>
              <a:rPr lang="en-AU" sz="2400" dirty="0"/>
              <a:t>This theory suggested that environmental factors, such as contaminated water or poor hygiene were responsible for disease. This led to many interventions and practices with genuine benefits, which made this theory long lasting.</a:t>
            </a:r>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61E76AE4-E716-D095-EA10-0D5C3A8F7A80}"/>
              </a:ext>
            </a:extLst>
          </p:cNvPr>
          <p:cNvPicPr>
            <a:picLocks noChangeAspect="1"/>
          </p:cNvPicPr>
          <p:nvPr/>
        </p:nvPicPr>
        <p:blipFill rotWithShape="1">
          <a:blip r:embed="rId2"/>
          <a:srcRect t="322" r="-2" b="-2"/>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609791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6CDBDD2-8D1C-892C-928A-E6FDF83450AF}"/>
              </a:ext>
            </a:extLst>
          </p:cNvPr>
          <p:cNvSpPr>
            <a:spLocks noGrp="1"/>
          </p:cNvSpPr>
          <p:nvPr>
            <p:ph type="title"/>
          </p:nvPr>
        </p:nvSpPr>
        <p:spPr>
          <a:xfrm>
            <a:off x="5786008" y="220095"/>
            <a:ext cx="6075066" cy="907144"/>
          </a:xfrm>
        </p:spPr>
        <p:txBody>
          <a:bodyPr anchor="b">
            <a:normAutofit/>
          </a:bodyPr>
          <a:lstStyle/>
          <a:p>
            <a:r>
              <a:rPr lang="en-AU" dirty="0"/>
              <a:t>Impact of microscopes</a:t>
            </a:r>
          </a:p>
        </p:txBody>
      </p:sp>
      <p:grpSp>
        <p:nvGrpSpPr>
          <p:cNvPr id="11" name="Group 10">
            <a:extLst>
              <a:ext uri="{FF2B5EF4-FFF2-40B4-BE49-F238E27FC236}">
                <a16:creationId xmlns:a16="http://schemas.microsoft.com/office/drawing/2014/main" id="{57E5BCCD-DB23-4AD8-B850-9154AAE91E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566001" cy="6858000"/>
            <a:chOff x="6505773" y="0"/>
            <a:chExt cx="5566001" cy="6858000"/>
          </a:xfrm>
        </p:grpSpPr>
        <p:sp>
          <p:nvSpPr>
            <p:cNvPr id="12" name="Freeform: Shape 11">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865823"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50577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719069"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pic>
        <p:nvPicPr>
          <p:cNvPr id="4" name="Picture 3">
            <a:extLst>
              <a:ext uri="{FF2B5EF4-FFF2-40B4-BE49-F238E27FC236}">
                <a16:creationId xmlns:a16="http://schemas.microsoft.com/office/drawing/2014/main" id="{2EEB4A18-F23E-3194-D48F-A22CD9AD9582}"/>
              </a:ext>
            </a:extLst>
          </p:cNvPr>
          <p:cNvPicPr>
            <a:picLocks noChangeAspect="1"/>
          </p:cNvPicPr>
          <p:nvPr/>
        </p:nvPicPr>
        <p:blipFill>
          <a:blip r:embed="rId2"/>
          <a:stretch>
            <a:fillRect/>
          </a:stretch>
        </p:blipFill>
        <p:spPr>
          <a:xfrm>
            <a:off x="-82136" y="2082801"/>
            <a:ext cx="4757471" cy="2541450"/>
          </a:xfrm>
          <a:prstGeom prst="rect">
            <a:avLst/>
          </a:prstGeom>
        </p:spPr>
      </p:pic>
      <p:sp>
        <p:nvSpPr>
          <p:cNvPr id="3" name="Content Placeholder 2">
            <a:extLst>
              <a:ext uri="{FF2B5EF4-FFF2-40B4-BE49-F238E27FC236}">
                <a16:creationId xmlns:a16="http://schemas.microsoft.com/office/drawing/2014/main" id="{35EF7BD1-1343-86F5-87FF-0ED115FC56EA}"/>
              </a:ext>
            </a:extLst>
          </p:cNvPr>
          <p:cNvSpPr>
            <a:spLocks noGrp="1"/>
          </p:cNvSpPr>
          <p:nvPr>
            <p:ph idx="1"/>
          </p:nvPr>
        </p:nvSpPr>
        <p:spPr>
          <a:xfrm>
            <a:off x="5572712" y="1127239"/>
            <a:ext cx="6288362" cy="5510666"/>
          </a:xfrm>
        </p:spPr>
        <p:txBody>
          <a:bodyPr>
            <a:normAutofit/>
          </a:bodyPr>
          <a:lstStyle/>
          <a:p>
            <a:pPr>
              <a:lnSpc>
                <a:spcPct val="130000"/>
              </a:lnSpc>
            </a:pPr>
            <a:r>
              <a:rPr lang="en-AU" sz="2400" dirty="0"/>
              <a:t>When Hippocrates was first promoting miasma theory, even reading stones were not widely available.</a:t>
            </a:r>
          </a:p>
          <a:p>
            <a:pPr>
              <a:lnSpc>
                <a:spcPct val="130000"/>
              </a:lnSpc>
            </a:pPr>
            <a:r>
              <a:rPr lang="en-AU" sz="2400" dirty="0"/>
              <a:t>The first microscope that allowed scientists to observe bacteria was not developed until the late 1600s, by </a:t>
            </a:r>
            <a:r>
              <a:rPr lang="en-AU" sz="2400" dirty="0" err="1"/>
              <a:t>Antonie</a:t>
            </a:r>
            <a:r>
              <a:rPr lang="en-AU" sz="2400" dirty="0"/>
              <a:t> van Leeuwenhoek.</a:t>
            </a:r>
          </a:p>
          <a:p>
            <a:pPr>
              <a:lnSpc>
                <a:spcPct val="130000"/>
              </a:lnSpc>
            </a:pPr>
            <a:r>
              <a:rPr lang="en-AU" sz="2400" dirty="0" err="1"/>
              <a:t>Miscroscopes</a:t>
            </a:r>
            <a:r>
              <a:rPr lang="en-AU" sz="2400" dirty="0"/>
              <a:t> to detect viruses were not developed until the 1900s.</a:t>
            </a:r>
          </a:p>
        </p:txBody>
      </p:sp>
    </p:spTree>
    <p:extLst>
      <p:ext uri="{BB962C8B-B14F-4D97-AF65-F5344CB8AC3E}">
        <p14:creationId xmlns:p14="http://schemas.microsoft.com/office/powerpoint/2010/main" val="716730575"/>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TotalTime>
  <Words>345</Words>
  <Application>Microsoft Office PowerPoint</Application>
  <PresentationFormat>Widescreen</PresentationFormat>
  <Paragraphs>29</Paragraphs>
  <Slides>12</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Meiryo</vt:lpstr>
      <vt:lpstr>Arial</vt:lpstr>
      <vt:lpstr>Calibri</vt:lpstr>
      <vt:lpstr>Corbel</vt:lpstr>
      <vt:lpstr>SketchLinesVTI</vt:lpstr>
      <vt:lpstr>Myths About Disease</vt:lpstr>
      <vt:lpstr>Review</vt:lpstr>
      <vt:lpstr>Learning Intentions</vt:lpstr>
      <vt:lpstr>Success Criteria</vt:lpstr>
      <vt:lpstr>PowerPoint Presentation</vt:lpstr>
      <vt:lpstr>Guided Notes: Myths about Disease</vt:lpstr>
      <vt:lpstr>Miasma Theory</vt:lpstr>
      <vt:lpstr>Miasma Theory</vt:lpstr>
      <vt:lpstr>Impact of microscopes</vt:lpstr>
      <vt:lpstr>The seeds of disease</vt:lpstr>
      <vt:lpstr>Contagium Vivum</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JOHNSON Kristy [Narrogin Senior High School]</cp:lastModifiedBy>
  <cp:revision>37</cp:revision>
  <dcterms:created xsi:type="dcterms:W3CDTF">2023-02-01T11:31:06Z</dcterms:created>
  <dcterms:modified xsi:type="dcterms:W3CDTF">2024-05-30T05:40:56Z</dcterms:modified>
</cp:coreProperties>
</file>