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zQ8NJg98lo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KrDdmsaxlg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GTHBY%202023%20CO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1GT2bKgci8?feature=oembed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AU" sz="4600" dirty="0"/>
              <a:t>Antibiotics Antiseptics Disinfectants and Antivirals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GTHBY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Image result for pathogens">
            <a:extLst>
              <a:ext uri="{FF2B5EF4-FFF2-40B4-BE49-F238E27FC236}">
                <a16:creationId xmlns:a16="http://schemas.microsoft.com/office/drawing/2014/main" id="{A4E97409-42A1-0565-B6A1-3974CB403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2" r="32904" b="1"/>
          <a:stretch/>
        </p:blipFill>
        <p:spPr bwMode="auto"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1E87-BEB8-4C5F-B779-09383697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Disinfectant vs Antiseptic">
            <a:hlinkClick r:id="" action="ppaction://media"/>
            <a:extLst>
              <a:ext uri="{FF2B5EF4-FFF2-40B4-BE49-F238E27FC236}">
                <a16:creationId xmlns:a16="http://schemas.microsoft.com/office/drawing/2014/main" id="{836B0FEF-F882-4587-A284-D6689B134F4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331" y="105497"/>
            <a:ext cx="11786524" cy="66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E2567-D37E-47BD-BCB0-74B691E4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What are antivirals?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B8D0-A841-4627-89D7-1F8CE8D9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r>
              <a:rPr lang="en-AU" sz="2400" b="0" i="0" dirty="0">
                <a:effectLst/>
                <a:latin typeface="+mj-lt"/>
              </a:rPr>
              <a:t>Antivirals are medications </a:t>
            </a:r>
            <a:r>
              <a:rPr lang="en-AU" sz="2400" b="1" i="0" dirty="0">
                <a:effectLst/>
                <a:latin typeface="+mj-lt"/>
              </a:rPr>
              <a:t>that help your body fight off certain viruses that can cause disease</a:t>
            </a:r>
            <a:r>
              <a:rPr lang="en-AU" sz="2400" b="0" i="0" dirty="0">
                <a:effectLst/>
                <a:latin typeface="+mj-lt"/>
              </a:rPr>
              <a:t>. Antiviral drugs are also preventive.</a:t>
            </a:r>
            <a:endParaRPr lang="en-AU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7E980-8366-4A20-9AD3-D33F3368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47" y="218802"/>
            <a:ext cx="28575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C310F3-0E1B-4A29-A38A-362D5021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044" y="1819002"/>
            <a:ext cx="2686703" cy="2686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E43B2-5ACA-42D1-8DEB-648624CF4C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885"/>
          <a:stretch/>
        </p:blipFill>
        <p:spPr>
          <a:xfrm>
            <a:off x="8608908" y="4505705"/>
            <a:ext cx="2702840" cy="20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7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FB2A-D42C-4AE9-A303-5B8A9815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How Antiviral Drugs Work: The Virus Lifecycle">
            <a:hlinkClick r:id="" action="ppaction://media"/>
            <a:extLst>
              <a:ext uri="{FF2B5EF4-FFF2-40B4-BE49-F238E27FC236}">
                <a16:creationId xmlns:a16="http://schemas.microsoft.com/office/drawing/2014/main" id="{D203B33B-9784-4C29-B802-47BCF822FAE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4590" y="101636"/>
            <a:ext cx="11778865" cy="66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ssorted pills and capsules">
            <a:extLst>
              <a:ext uri="{FF2B5EF4-FFF2-40B4-BE49-F238E27FC236}">
                <a16:creationId xmlns:a16="http://schemas.microsoft.com/office/drawing/2014/main" id="{ECFBCB76-409D-FD84-D509-4F1418ADD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343" r="-1" b="1036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2C149-70F6-4320-867C-5C6BF163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62" y="142679"/>
            <a:ext cx="9797835" cy="704959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True or false?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ABB0-0859-43FF-905F-D5C3FB6FD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4" y="847639"/>
            <a:ext cx="11698014" cy="572132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You should always finish a course of antibiotics, even if you are feeling better.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There are different medicines for different types of infections.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It is okay to take someone else’s prescription if you have the same illness.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Antibiotics stop you from developing natural immunity.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Antibiotics work for viral infections, like colds and flu.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It is okay to clean surfaces with hand sanitiser.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It is okay to clean your hands with surface cleaner.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You can treat a Covid-19 infection with Clorox and UV.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We need to keep developing new antibiotics because bacteria develop resistance to them (they become less effective).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Superbugs are impossible to kill once they get into your body.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AU" sz="700" dirty="0"/>
          </a:p>
        </p:txBody>
      </p:sp>
    </p:spTree>
    <p:extLst>
      <p:ext uri="{BB962C8B-B14F-4D97-AF65-F5344CB8AC3E}">
        <p14:creationId xmlns:p14="http://schemas.microsoft.com/office/powerpoint/2010/main" val="41905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B42F-7F27-4011-863A-96C682EF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BE9A-FFF1-4281-B647-72D1B6D1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a definition for antibiotic, antiseptic, disinfectant and antiviral.</a:t>
            </a:r>
          </a:p>
          <a:p>
            <a:r>
              <a:rPr lang="en-AU" dirty="0"/>
              <a:t>Give an example of an application for each.</a:t>
            </a:r>
          </a:p>
          <a:p>
            <a:r>
              <a:rPr lang="en-AU" dirty="0"/>
              <a:t>Give an example of a compound or medication for each.</a:t>
            </a:r>
          </a:p>
        </p:txBody>
      </p:sp>
    </p:spTree>
    <p:extLst>
      <p:ext uri="{BB962C8B-B14F-4D97-AF65-F5344CB8AC3E}">
        <p14:creationId xmlns:p14="http://schemas.microsoft.com/office/powerpoint/2010/main" val="348446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9DC-B428-D948-9D18-59CDA7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02A-71B1-1C0B-E3C6-592B35CB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15290" cy="4103504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 action="ppaction://hlinkfile"/>
              </a:rPr>
              <a:t>..\GTHBY 2023 CO.docx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5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intervention to reduce the rate and severity of infection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Antiseptics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Antibiotics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Antivirals</a:t>
            </a: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B42F-7F27-4011-863A-96C682EF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BE9A-FFF1-4281-B647-72D1B6D1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a definition for antibiotic, antiseptic, disinfectant and antiviral.</a:t>
            </a:r>
          </a:p>
          <a:p>
            <a:r>
              <a:rPr lang="en-AU" dirty="0"/>
              <a:t>Give an example of an application for each.</a:t>
            </a:r>
          </a:p>
          <a:p>
            <a:r>
              <a:rPr lang="en-AU" dirty="0"/>
              <a:t>Give an example of a compound or medication for each.</a:t>
            </a:r>
          </a:p>
        </p:txBody>
      </p:sp>
    </p:spTree>
    <p:extLst>
      <p:ext uri="{BB962C8B-B14F-4D97-AF65-F5344CB8AC3E}">
        <p14:creationId xmlns:p14="http://schemas.microsoft.com/office/powerpoint/2010/main" val="8534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2C149-70F6-4320-867C-5C6BF163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52" y="131761"/>
            <a:ext cx="5918882" cy="762001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ABB0-0859-43FF-905F-D5C3FB6FD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00" y="812799"/>
            <a:ext cx="7024899" cy="591343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1900" dirty="0"/>
              <a:t>You should always finish a course of antibiotics, even if you are feeling better.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1900" dirty="0"/>
              <a:t>There are different medicines for different types of infections.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1900" dirty="0"/>
              <a:t>It is okay to take someone else’s prescription if you have the same illness.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1900" dirty="0"/>
              <a:t>Antibiotics stop you from developing natural immunity.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1900" dirty="0"/>
              <a:t>Antibiotics work for viral infections, like colds and flu.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1900" dirty="0"/>
              <a:t>It is okay to clean surfaces with hand sanitiser.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1900" dirty="0"/>
              <a:t>It is okay to clean your hands with surface cleaner.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1900" dirty="0"/>
              <a:t>You can treat a Covid-19 infection with Clorox and UV.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1900" dirty="0"/>
              <a:t>We need to keep developing new antibiotics because bacteria develop resistance to them (they become less effective).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1900" dirty="0"/>
              <a:t>Superbugs are impossible to kill once they get into your body.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AU" sz="1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ssorted pills and capsules">
            <a:extLst>
              <a:ext uri="{FF2B5EF4-FFF2-40B4-BE49-F238E27FC236}">
                <a16:creationId xmlns:a16="http://schemas.microsoft.com/office/drawing/2014/main" id="{ECFBCB76-409D-FD84-D509-4F1418ADD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7" r="35752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9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203-FB38-48A0-A69C-5327EE6A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solidFill>
                  <a:srgbClr val="4D5156"/>
                </a:solidFill>
              </a:rPr>
              <a:t>What is an antibiotic? 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4EFE-3A36-49A2-8988-7E77A151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0" i="0" dirty="0">
                <a:solidFill>
                  <a:srgbClr val="4D5156"/>
                </a:solidFill>
                <a:effectLst/>
                <a:latin typeface="+mj-lt"/>
              </a:rPr>
              <a:t>Antibiotics are </a:t>
            </a:r>
            <a:r>
              <a:rPr lang="en-AU" sz="2400" b="0" i="0" dirty="0">
                <a:solidFill>
                  <a:srgbClr val="040C28"/>
                </a:solidFill>
                <a:effectLst/>
                <a:latin typeface="+mj-lt"/>
              </a:rPr>
              <a:t>medicines that fight infections caused by bacteria in humans and animals by either killing the bacteria or making it difficult for the bacteria to grow and multiply</a:t>
            </a:r>
            <a:r>
              <a:rPr lang="en-AU" sz="2400" b="0" i="0" dirty="0">
                <a:solidFill>
                  <a:srgbClr val="4D5156"/>
                </a:solidFill>
                <a:effectLst/>
                <a:latin typeface="+mj-lt"/>
              </a:rPr>
              <a:t>.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419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23E9-EFF7-46C0-944B-10AD0BB9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How antibiotics work">
            <a:hlinkClick r:id="" action="ppaction://media"/>
            <a:extLst>
              <a:ext uri="{FF2B5EF4-FFF2-40B4-BE49-F238E27FC236}">
                <a16:creationId xmlns:a16="http://schemas.microsoft.com/office/drawing/2014/main" id="{7702DCD9-439C-4320-ABA1-604FB16A60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9164" y="116406"/>
            <a:ext cx="11726581" cy="66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6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B837-BA87-4A32-B1C1-C458DE1F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an antiseptic?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7594-C4A8-47ED-82EF-A18832A9E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b="0" i="0" dirty="0">
                <a:solidFill>
                  <a:srgbClr val="4D5156"/>
                </a:solidFill>
                <a:effectLst/>
                <a:latin typeface="+mj-lt"/>
              </a:rPr>
              <a:t>Antiseptics, or skin disinfectants, are </a:t>
            </a:r>
            <a:r>
              <a:rPr lang="en-AU" sz="2400" b="1" i="0" dirty="0">
                <a:solidFill>
                  <a:srgbClr val="5F6368"/>
                </a:solidFill>
                <a:effectLst/>
                <a:latin typeface="+mj-lt"/>
              </a:rPr>
              <a:t>chemicals for cleaning the skin and wounds</a:t>
            </a:r>
            <a:r>
              <a:rPr lang="en-AU" sz="2400" b="0" i="0" dirty="0">
                <a:solidFill>
                  <a:srgbClr val="4D5156"/>
                </a:solidFill>
                <a:effectLst/>
                <a:latin typeface="+mj-lt"/>
              </a:rPr>
              <a:t>. They can kill or prevent the growth of microorganisms but </a:t>
            </a:r>
            <a:r>
              <a:rPr lang="en-AU" sz="2400" b="1" i="0" dirty="0">
                <a:solidFill>
                  <a:srgbClr val="4D5156"/>
                </a:solidFill>
                <a:effectLst/>
                <a:latin typeface="+mj-lt"/>
              </a:rPr>
              <a:t>do not harm living tissues</a:t>
            </a:r>
            <a:r>
              <a:rPr lang="en-AU" sz="2400" b="0" i="0" dirty="0">
                <a:solidFill>
                  <a:srgbClr val="4D5156"/>
                </a:solidFill>
                <a:effectLst/>
                <a:latin typeface="+mj-lt"/>
              </a:rPr>
              <a:t>.</a:t>
            </a:r>
          </a:p>
          <a:p>
            <a:r>
              <a:rPr lang="en-AU" sz="2400" dirty="0" err="1">
                <a:solidFill>
                  <a:srgbClr val="040C28"/>
                </a:solidFill>
                <a:latin typeface="Google Sans"/>
              </a:rPr>
              <a:t>e</a:t>
            </a:r>
            <a:r>
              <a:rPr lang="en-AU" sz="2400" b="0" i="0" dirty="0" err="1">
                <a:solidFill>
                  <a:srgbClr val="040C28"/>
                </a:solidFill>
                <a:effectLst/>
                <a:latin typeface="Google Sans"/>
              </a:rPr>
              <a:t>g</a:t>
            </a:r>
            <a:r>
              <a:rPr lang="en-AU" sz="2400" b="0" i="0" dirty="0">
                <a:solidFill>
                  <a:srgbClr val="040C28"/>
                </a:solidFill>
                <a:effectLst/>
                <a:latin typeface="Google Sans"/>
              </a:rPr>
              <a:t> chlorhexidine, povidone-iodine, chloroxylenol, isopropyl alcohol, hexachlorophene, benzalkonium chloride, and hydrogen peroxide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077A2-B2DA-404D-A71D-7CB59FC53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7" t="35437" r="16589" b="32910"/>
          <a:stretch/>
        </p:blipFill>
        <p:spPr>
          <a:xfrm>
            <a:off x="725214" y="536392"/>
            <a:ext cx="11106652" cy="3651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F5820-5C91-4783-A425-628D8AE2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04" y="240682"/>
            <a:ext cx="5370786" cy="4242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F6B11-4364-41CD-9F14-20B7CC771B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85" t="10756" r="32022" b="10837"/>
          <a:stretch/>
        </p:blipFill>
        <p:spPr>
          <a:xfrm>
            <a:off x="249621" y="0"/>
            <a:ext cx="2525110" cy="4848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4CFEB-D1CB-45DB-A404-FDF5BAE691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14" r="18207" b="12026"/>
          <a:stretch/>
        </p:blipFill>
        <p:spPr>
          <a:xfrm>
            <a:off x="1104900" y="111568"/>
            <a:ext cx="3109223" cy="4315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D5D2B8-DC09-4524-BF02-8E7F279A33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715" r="24666"/>
          <a:stretch/>
        </p:blipFill>
        <p:spPr>
          <a:xfrm>
            <a:off x="9215815" y="507817"/>
            <a:ext cx="2949992" cy="571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BD1A9E-1DCE-4B9E-852B-318E739C3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043" y="599962"/>
            <a:ext cx="3185587" cy="5832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538304-FDA0-4AFC-8C4A-8B74AC8F3B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331" r="17916"/>
          <a:stretch/>
        </p:blipFill>
        <p:spPr>
          <a:xfrm>
            <a:off x="915270" y="714375"/>
            <a:ext cx="3244117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1F27BD-F51E-411C-9344-17CEAC38C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15834" y="0"/>
            <a:ext cx="6076015" cy="6858000"/>
          </a:xfrm>
          <a:custGeom>
            <a:avLst/>
            <a:gdLst>
              <a:gd name="connsiteX0" fmla="*/ 4886429 w 6076015"/>
              <a:gd name="connsiteY0" fmla="*/ 0 h 6858000"/>
              <a:gd name="connsiteX1" fmla="*/ 0 w 6076015"/>
              <a:gd name="connsiteY1" fmla="*/ 0 h 6858000"/>
              <a:gd name="connsiteX2" fmla="*/ 0 w 6076015"/>
              <a:gd name="connsiteY2" fmla="*/ 6858000 h 6858000"/>
              <a:gd name="connsiteX3" fmla="*/ 4822874 w 6076015"/>
              <a:gd name="connsiteY3" fmla="*/ 6858000 h 6858000"/>
              <a:gd name="connsiteX4" fmla="*/ 4901813 w 6076015"/>
              <a:gd name="connsiteY4" fmla="*/ 6776023 h 6858000"/>
              <a:gd name="connsiteX5" fmla="*/ 6076015 w 6076015"/>
              <a:gd name="connsiteY5" fmla="*/ 4056238 h 6858000"/>
              <a:gd name="connsiteX6" fmla="*/ 5011843 w 6076015"/>
              <a:gd name="connsiteY6" fmla="*/ 1631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6015" h="6858000">
                <a:moveTo>
                  <a:pt x="4886429" y="0"/>
                </a:moveTo>
                <a:lnTo>
                  <a:pt x="0" y="0"/>
                </a:lnTo>
                <a:lnTo>
                  <a:pt x="0" y="6858000"/>
                </a:lnTo>
                <a:lnTo>
                  <a:pt x="4822874" y="6858000"/>
                </a:lnTo>
                <a:lnTo>
                  <a:pt x="4901813" y="6776023"/>
                </a:lnTo>
                <a:cubicBezTo>
                  <a:pt x="5557294" y="6070738"/>
                  <a:pt x="6076015" y="5313164"/>
                  <a:pt x="6076015" y="4056238"/>
                </a:cubicBezTo>
                <a:cubicBezTo>
                  <a:pt x="6076015" y="2511674"/>
                  <a:pt x="5699932" y="1123038"/>
                  <a:pt x="5011843" y="16317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41A5130-ACCA-4228-ACBF-A8E15AF04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9592" y="0"/>
            <a:ext cx="1255863" cy="6858000"/>
          </a:xfrm>
          <a:custGeom>
            <a:avLst/>
            <a:gdLst>
              <a:gd name="connsiteX0" fmla="*/ 336988 w 1255863"/>
              <a:gd name="connsiteY0" fmla="*/ 0 h 6858000"/>
              <a:gd name="connsiteX1" fmla="*/ 319322 w 1255863"/>
              <a:gd name="connsiteY1" fmla="*/ 0 h 6858000"/>
              <a:gd name="connsiteX2" fmla="*/ 446066 w 1255863"/>
              <a:gd name="connsiteY2" fmla="*/ 215025 h 6858000"/>
              <a:gd name="connsiteX3" fmla="*/ 1230686 w 1255863"/>
              <a:gd name="connsiteY3" fmla="*/ 4126866 h 6858000"/>
              <a:gd name="connsiteX4" fmla="*/ 293291 w 1255863"/>
              <a:gd name="connsiteY4" fmla="*/ 6535527 h 6858000"/>
              <a:gd name="connsiteX5" fmla="*/ 0 w 1255863"/>
              <a:gd name="connsiteY5" fmla="*/ 6858000 h 6858000"/>
              <a:gd name="connsiteX6" fmla="*/ 19225 w 1255863"/>
              <a:gd name="connsiteY6" fmla="*/ 6858000 h 6858000"/>
              <a:gd name="connsiteX7" fmla="*/ 311570 w 1255863"/>
              <a:gd name="connsiteY7" fmla="*/ 6536566 h 6858000"/>
              <a:gd name="connsiteX8" fmla="*/ 1248965 w 1255863"/>
              <a:gd name="connsiteY8" fmla="*/ 4127905 h 6858000"/>
              <a:gd name="connsiteX9" fmla="*/ 464345 w 1255863"/>
              <a:gd name="connsiteY9" fmla="*/ 2160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5863" h="6858000">
                <a:moveTo>
                  <a:pt x="336988" y="0"/>
                </a:moveTo>
                <a:lnTo>
                  <a:pt x="319322" y="0"/>
                </a:lnTo>
                <a:lnTo>
                  <a:pt x="446066" y="215025"/>
                </a:lnTo>
                <a:cubicBezTo>
                  <a:pt x="1009729" y="1236925"/>
                  <a:pt x="1285771" y="2619851"/>
                  <a:pt x="1230686" y="4126866"/>
                </a:cubicBezTo>
                <a:cubicBezTo>
                  <a:pt x="1190840" y="5216972"/>
                  <a:pt x="809006" y="5925974"/>
                  <a:pt x="293291" y="6535527"/>
                </a:cubicBezTo>
                <a:lnTo>
                  <a:pt x="0" y="6858000"/>
                </a:lnTo>
                <a:lnTo>
                  <a:pt x="19225" y="6858000"/>
                </a:lnTo>
                <a:lnTo>
                  <a:pt x="311570" y="6536566"/>
                </a:lnTo>
                <a:cubicBezTo>
                  <a:pt x="827286" y="5927014"/>
                  <a:pt x="1209119" y="5218011"/>
                  <a:pt x="1248965" y="4127905"/>
                </a:cubicBezTo>
                <a:cubicBezTo>
                  <a:pt x="1304050" y="2620891"/>
                  <a:pt x="1028009" y="1237965"/>
                  <a:pt x="464345" y="2160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BAAF-187A-4A8C-9A2D-AD4AE267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25" y="324424"/>
            <a:ext cx="5629676" cy="832070"/>
          </a:xfrm>
        </p:spPr>
        <p:txBody>
          <a:bodyPr anchor="b">
            <a:normAutofit/>
          </a:bodyPr>
          <a:lstStyle/>
          <a:p>
            <a:r>
              <a:rPr lang="en-AU" dirty="0"/>
              <a:t>What is a disinfectant?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B39E-9D85-4026-93EC-52319837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25" y="1156494"/>
            <a:ext cx="5464086" cy="537708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AU" sz="2400" b="0" i="0" dirty="0">
                <a:effectLst/>
                <a:latin typeface="+mj-lt"/>
              </a:rPr>
              <a:t>A disinfectant is a </a:t>
            </a:r>
            <a:r>
              <a:rPr lang="en-AU" sz="2400" b="1" i="0" dirty="0">
                <a:effectLst/>
                <a:latin typeface="+mj-lt"/>
              </a:rPr>
              <a:t>chemical substance or compound used to inactivate or destroy microorganisms on surfaces</a:t>
            </a:r>
            <a:r>
              <a:rPr lang="en-AU" sz="2400" b="0" i="0" dirty="0">
                <a:effectLst/>
                <a:latin typeface="+mj-lt"/>
              </a:rPr>
              <a:t>. These can not be used on or inside the body, as they </a:t>
            </a:r>
            <a:r>
              <a:rPr lang="en-AU" sz="2400" b="1" i="0" dirty="0">
                <a:effectLst/>
                <a:latin typeface="+mj-lt"/>
              </a:rPr>
              <a:t>cause harm to living tissue</a:t>
            </a:r>
            <a:r>
              <a:rPr lang="en-AU" sz="2400" b="0" i="0" dirty="0">
                <a:effectLst/>
                <a:latin typeface="+mj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AU" sz="2400" dirty="0" err="1">
                <a:latin typeface="+mj-lt"/>
              </a:rPr>
              <a:t>eg</a:t>
            </a:r>
            <a:r>
              <a:rPr lang="en-AU" sz="2400" dirty="0">
                <a:latin typeface="+mj-lt"/>
              </a:rPr>
              <a:t> bleach, formaldehyde, chlorine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F5E9E8-A8DB-43E7-A844-ED53DF57F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1286738" cy="6858000"/>
          </a:xfrm>
          <a:custGeom>
            <a:avLst/>
            <a:gdLst>
              <a:gd name="connsiteX0" fmla="*/ 97701 w 1286738"/>
              <a:gd name="connsiteY0" fmla="*/ 0 h 6858000"/>
              <a:gd name="connsiteX1" fmla="*/ 64021 w 1286738"/>
              <a:gd name="connsiteY1" fmla="*/ 0 h 6858000"/>
              <a:gd name="connsiteX2" fmla="*/ 181323 w 1286738"/>
              <a:gd name="connsiteY2" fmla="*/ 152009 h 6858000"/>
              <a:gd name="connsiteX3" fmla="*/ 1253058 w 1286738"/>
              <a:gd name="connsiteY3" fmla="*/ 4056972 h 6858000"/>
              <a:gd name="connsiteX4" fmla="*/ 70511 w 1286738"/>
              <a:gd name="connsiteY4" fmla="*/ 6785070 h 6858000"/>
              <a:gd name="connsiteX5" fmla="*/ 0 w 1286738"/>
              <a:gd name="connsiteY5" fmla="*/ 6858000 h 6858000"/>
              <a:gd name="connsiteX6" fmla="*/ 33680 w 1286738"/>
              <a:gd name="connsiteY6" fmla="*/ 6858000 h 6858000"/>
              <a:gd name="connsiteX7" fmla="*/ 104191 w 1286738"/>
              <a:gd name="connsiteY7" fmla="*/ 6785070 h 6858000"/>
              <a:gd name="connsiteX8" fmla="*/ 1286738 w 1286738"/>
              <a:gd name="connsiteY8" fmla="*/ 4056972 h 6858000"/>
              <a:gd name="connsiteX9" fmla="*/ 215003 w 1286738"/>
              <a:gd name="connsiteY9" fmla="*/ 1520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6738" h="6858000">
                <a:moveTo>
                  <a:pt x="97701" y="0"/>
                </a:moveTo>
                <a:lnTo>
                  <a:pt x="64021" y="0"/>
                </a:lnTo>
                <a:lnTo>
                  <a:pt x="181323" y="152009"/>
                </a:lnTo>
                <a:cubicBezTo>
                  <a:pt x="874303" y="1114805"/>
                  <a:pt x="1253058" y="2507685"/>
                  <a:pt x="1253058" y="4056972"/>
                </a:cubicBezTo>
                <a:cubicBezTo>
                  <a:pt x="1253058" y="5317740"/>
                  <a:pt x="730650" y="6077629"/>
                  <a:pt x="70511" y="6785070"/>
                </a:cubicBezTo>
                <a:lnTo>
                  <a:pt x="0" y="6858000"/>
                </a:lnTo>
                <a:lnTo>
                  <a:pt x="33680" y="6858000"/>
                </a:lnTo>
                <a:lnTo>
                  <a:pt x="104191" y="6785070"/>
                </a:lnTo>
                <a:cubicBezTo>
                  <a:pt x="764330" y="6077629"/>
                  <a:pt x="1286738" y="5317740"/>
                  <a:pt x="1286738" y="4056972"/>
                </a:cubicBezTo>
                <a:cubicBezTo>
                  <a:pt x="1286738" y="2507685"/>
                  <a:pt x="907983" y="1114805"/>
                  <a:pt x="215003" y="1520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B5877-A4DB-4314-8E97-7761F982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891" y="795129"/>
            <a:ext cx="1024585" cy="246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33086-D1DA-48F5-8F17-424E1768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528" y="795129"/>
            <a:ext cx="1098651" cy="2468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0B177-D6CB-420D-85D9-A0718B03E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51" r="30689"/>
          <a:stretch/>
        </p:blipFill>
        <p:spPr>
          <a:xfrm>
            <a:off x="7634730" y="3547873"/>
            <a:ext cx="998908" cy="2468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0FB00C-35A2-468A-AF9B-2ECC24D922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96" r="27195"/>
          <a:stretch/>
        </p:blipFill>
        <p:spPr>
          <a:xfrm>
            <a:off x="10055838" y="3547873"/>
            <a:ext cx="1126031" cy="2468880"/>
          </a:xfrm>
          <a:prstGeom prst="rect">
            <a:avLst/>
          </a:prstGeom>
        </p:spPr>
      </p:pic>
      <p:sp>
        <p:nvSpPr>
          <p:cNvPr id="8" name="AutoShape 2" descr="Pine O Cleen Disinfectant 1.25L">
            <a:extLst>
              <a:ext uri="{FF2B5EF4-FFF2-40B4-BE49-F238E27FC236}">
                <a16:creationId xmlns:a16="http://schemas.microsoft.com/office/drawing/2014/main" id="{11E42C58-D0E7-45F0-AE51-94FB3006C9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168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515</Words>
  <Application>Microsoft Office PowerPoint</Application>
  <PresentationFormat>Widescreen</PresentationFormat>
  <Paragraphs>49</Paragraphs>
  <Slides>14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Meiryo</vt:lpstr>
      <vt:lpstr>Arial</vt:lpstr>
      <vt:lpstr>Calibri</vt:lpstr>
      <vt:lpstr>Corbel</vt:lpstr>
      <vt:lpstr>Google Sans</vt:lpstr>
      <vt:lpstr>Symbol</vt:lpstr>
      <vt:lpstr>SketchLinesVTI</vt:lpstr>
      <vt:lpstr>Antibiotics Antiseptics Disinfectants and Antivirals</vt:lpstr>
      <vt:lpstr>Topic Overview</vt:lpstr>
      <vt:lpstr>Learning Intentions</vt:lpstr>
      <vt:lpstr>Success criteria</vt:lpstr>
      <vt:lpstr>True or false?</vt:lpstr>
      <vt:lpstr>What is an antibiotic? </vt:lpstr>
      <vt:lpstr>PowerPoint Presentation</vt:lpstr>
      <vt:lpstr>What is an antiseptic?</vt:lpstr>
      <vt:lpstr>What is a disinfectant?</vt:lpstr>
      <vt:lpstr>PowerPoint Presentation</vt:lpstr>
      <vt:lpstr>What are antivirals?</vt:lpstr>
      <vt:lpstr>PowerPoint Presentation</vt:lpstr>
      <vt:lpstr>True or false?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46</cp:revision>
  <dcterms:created xsi:type="dcterms:W3CDTF">2023-02-01T11:31:06Z</dcterms:created>
  <dcterms:modified xsi:type="dcterms:W3CDTF">2023-08-03T01:56:01Z</dcterms:modified>
</cp:coreProperties>
</file>