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3"/>
  </p:notesMasterIdLst>
  <p:sldIdLst>
    <p:sldId id="256" r:id="rId2"/>
    <p:sldId id="257" r:id="rId3"/>
    <p:sldId id="260" r:id="rId4"/>
    <p:sldId id="262" r:id="rId5"/>
    <p:sldId id="264" r:id="rId6"/>
    <p:sldId id="265" r:id="rId7"/>
    <p:sldId id="269" r:id="rId8"/>
    <p:sldId id="266" r:id="rId9"/>
    <p:sldId id="267" r:id="rId10"/>
    <p:sldId id="268"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1495A1-FC4B-4943-A3E4-B9AE05938C94}" type="datetimeFigureOut">
              <a:rPr lang="en-AU" smtClean="0"/>
              <a:t>14/08/2023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CE355-FF94-49DF-AE23-D71E2B6744E9}" type="slidenum">
              <a:rPr lang="en-AU" smtClean="0"/>
              <a:t>‹#›</a:t>
            </a:fld>
            <a:endParaRPr lang="en-AU"/>
          </a:p>
        </p:txBody>
      </p:sp>
    </p:spTree>
    <p:extLst>
      <p:ext uri="{BB962C8B-B14F-4D97-AF65-F5344CB8AC3E}">
        <p14:creationId xmlns:p14="http://schemas.microsoft.com/office/powerpoint/2010/main" val="3381964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8/14/2023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2936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8/14/2023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77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8/14/2023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7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8/14/2023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4066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8/14/2023</a:t>
            </a:fld>
            <a:endParaRPr lang="en-US" dirty="0"/>
          </a:p>
        </p:txBody>
      </p:sp>
    </p:spTree>
    <p:extLst>
      <p:ext uri="{BB962C8B-B14F-4D97-AF65-F5344CB8AC3E}">
        <p14:creationId xmlns:p14="http://schemas.microsoft.com/office/powerpoint/2010/main" val="138820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8/14/2023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576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8/14/2023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725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8/14/2023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5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8/14/2023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059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8/14/2023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3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8/14/2023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725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8/14/2023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00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uc6IV85mf3s?feature=oembed"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888DBE8-157A-2820-5F17-2A7263811548}"/>
              </a:ext>
            </a:extLst>
          </p:cNvPr>
          <p:cNvSpPr>
            <a:spLocks noGrp="1"/>
          </p:cNvSpPr>
          <p:nvPr>
            <p:ph type="ctrTitle"/>
          </p:nvPr>
        </p:nvSpPr>
        <p:spPr>
          <a:xfrm>
            <a:off x="6090045" y="1346200"/>
            <a:ext cx="5624118" cy="3284538"/>
          </a:xfrm>
        </p:spPr>
        <p:txBody>
          <a:bodyPr anchor="b">
            <a:normAutofit/>
          </a:bodyPr>
          <a:lstStyle/>
          <a:p>
            <a:pPr>
              <a:lnSpc>
                <a:spcPct val="110000"/>
              </a:lnSpc>
            </a:pPr>
            <a:r>
              <a:rPr lang="en-AU" sz="4600" dirty="0"/>
              <a:t>Response to infection</a:t>
            </a:r>
          </a:p>
        </p:txBody>
      </p:sp>
      <p:sp>
        <p:nvSpPr>
          <p:cNvPr id="3" name="Subtitle 2">
            <a:extLst>
              <a:ext uri="{FF2B5EF4-FFF2-40B4-BE49-F238E27FC236}">
                <a16:creationId xmlns:a16="http://schemas.microsoft.com/office/drawing/2014/main" id="{AE07AE95-F8FB-D371-4C43-5A92F263451B}"/>
              </a:ext>
            </a:extLst>
          </p:cNvPr>
          <p:cNvSpPr>
            <a:spLocks noGrp="1"/>
          </p:cNvSpPr>
          <p:nvPr>
            <p:ph type="subTitle" idx="1"/>
          </p:nvPr>
        </p:nvSpPr>
        <p:spPr>
          <a:xfrm>
            <a:off x="6096369" y="4630738"/>
            <a:ext cx="5617794" cy="1150937"/>
          </a:xfrm>
        </p:spPr>
        <p:txBody>
          <a:bodyPr anchor="t">
            <a:normAutofit/>
          </a:bodyPr>
          <a:lstStyle/>
          <a:p>
            <a:r>
              <a:rPr lang="en-US" dirty="0"/>
              <a:t>GTHBY Human Biology</a:t>
            </a:r>
            <a:endParaRPr lang="en-AU" dirty="0"/>
          </a:p>
          <a:p>
            <a:endParaRPr lang="en-AU" dirty="0"/>
          </a:p>
        </p:txBody>
      </p:sp>
      <p:sp>
        <p:nvSpPr>
          <p:cNvPr id="1033" name="Freeform: Shape 1032">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35" name="Freeform: Shape 1034">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026" name="Picture 2" descr="Image result for pathogens">
            <a:extLst>
              <a:ext uri="{FF2B5EF4-FFF2-40B4-BE49-F238E27FC236}">
                <a16:creationId xmlns:a16="http://schemas.microsoft.com/office/drawing/2014/main" id="{A4E97409-42A1-0565-B6A1-3974CB4036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642" r="32904" b="1"/>
          <a:stretch/>
        </p:blipFill>
        <p:spPr bwMode="auto">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037" name="Freeform: Shape 1036">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61796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9713BDB-B439-48B8-9E7E-94F6FEF76031}"/>
              </a:ext>
            </a:extLst>
          </p:cNvPr>
          <p:cNvPicPr>
            <a:picLocks noGrp="1" noChangeAspect="1"/>
          </p:cNvPicPr>
          <p:nvPr>
            <p:ph idx="1"/>
          </p:nvPr>
        </p:nvPicPr>
        <p:blipFill>
          <a:blip r:embed="rId2"/>
          <a:stretch>
            <a:fillRect/>
          </a:stretch>
        </p:blipFill>
        <p:spPr>
          <a:xfrm>
            <a:off x="796921" y="643467"/>
            <a:ext cx="10611555" cy="5571066"/>
          </a:xfrm>
          <a:prstGeom prst="rect">
            <a:avLst/>
          </a:prstGeom>
        </p:spPr>
      </p:pic>
    </p:spTree>
    <p:extLst>
      <p:ext uri="{BB962C8B-B14F-4D97-AF65-F5344CB8AC3E}">
        <p14:creationId xmlns:p14="http://schemas.microsoft.com/office/powerpoint/2010/main" val="2475756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2B42F-7F27-4011-863A-96C682EFA86B}"/>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89D8BE9A-FFF1-4281-B647-72D1B6D1D513}"/>
              </a:ext>
            </a:extLst>
          </p:cNvPr>
          <p:cNvSpPr>
            <a:spLocks noGrp="1"/>
          </p:cNvSpPr>
          <p:nvPr>
            <p:ph idx="1"/>
          </p:nvPr>
        </p:nvSpPr>
        <p:spPr/>
        <p:txBody>
          <a:bodyPr/>
          <a:lstStyle/>
          <a:p>
            <a:r>
              <a:rPr lang="en-AU" dirty="0"/>
              <a:t>Define infection.</a:t>
            </a:r>
          </a:p>
          <a:p>
            <a:r>
              <a:rPr lang="en-AU" dirty="0"/>
              <a:t>List the 5 inflammatory responses.</a:t>
            </a:r>
          </a:p>
          <a:p>
            <a:r>
              <a:rPr lang="en-AU" dirty="0"/>
              <a:t>Describe signs and symptoms of infection.</a:t>
            </a:r>
          </a:p>
        </p:txBody>
      </p:sp>
    </p:spTree>
    <p:extLst>
      <p:ext uri="{BB962C8B-B14F-4D97-AF65-F5344CB8AC3E}">
        <p14:creationId xmlns:p14="http://schemas.microsoft.com/office/powerpoint/2010/main" val="821575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F828-671B-4397-BBAD-19A223F404D1}"/>
              </a:ext>
            </a:extLst>
          </p:cNvPr>
          <p:cNvSpPr>
            <a:spLocks noGrp="1"/>
          </p:cNvSpPr>
          <p:nvPr>
            <p:ph type="title"/>
          </p:nvPr>
        </p:nvSpPr>
        <p:spPr/>
        <p:txBody>
          <a:bodyPr/>
          <a:lstStyle/>
          <a:p>
            <a:r>
              <a:rPr lang="en-US" dirty="0"/>
              <a:t>Learning Intentions</a:t>
            </a:r>
            <a:endParaRPr lang="en-AU" dirty="0"/>
          </a:p>
        </p:txBody>
      </p:sp>
      <p:sp>
        <p:nvSpPr>
          <p:cNvPr id="3" name="Content Placeholder 2">
            <a:extLst>
              <a:ext uri="{FF2B5EF4-FFF2-40B4-BE49-F238E27FC236}">
                <a16:creationId xmlns:a16="http://schemas.microsoft.com/office/drawing/2014/main" id="{D4B5797E-7C00-9725-D53D-F1933542260E}"/>
              </a:ext>
            </a:extLst>
          </p:cNvPr>
          <p:cNvSpPr>
            <a:spLocks noGrp="1"/>
          </p:cNvSpPr>
          <p:nvPr>
            <p:ph idx="1"/>
          </p:nvPr>
        </p:nvSpPr>
        <p:spPr/>
        <p:txBody>
          <a:bodyPr>
            <a:normAutofit/>
          </a:bodyPr>
          <a:lstStyle/>
          <a:p>
            <a:pPr marL="342900" indent="-342900">
              <a:lnSpc>
                <a:spcPct val="107000"/>
              </a:lnSpc>
              <a:buFont typeface="Symbol" panose="05050102010706020507" pitchFamily="18" charset="2"/>
              <a:buChar char=""/>
            </a:pPr>
            <a:r>
              <a:rPr lang="en-AU" sz="2400" dirty="0">
                <a:effectLst/>
                <a:latin typeface="Calibri" panose="020F0502020204030204" pitchFamily="34" charset="0"/>
                <a:ea typeface="Calibri" panose="020F0502020204030204" pitchFamily="34" charset="0"/>
                <a:cs typeface="Calibri" panose="020F0502020204030204" pitchFamily="34" charset="0"/>
              </a:rPr>
              <a:t>Responses to infection including the inflammatory response</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1696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2B42F-7F27-4011-863A-96C682EFA86B}"/>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89D8BE9A-FFF1-4281-B647-72D1B6D1D513}"/>
              </a:ext>
            </a:extLst>
          </p:cNvPr>
          <p:cNvSpPr>
            <a:spLocks noGrp="1"/>
          </p:cNvSpPr>
          <p:nvPr>
            <p:ph idx="1"/>
          </p:nvPr>
        </p:nvSpPr>
        <p:spPr/>
        <p:txBody>
          <a:bodyPr>
            <a:normAutofit/>
          </a:bodyPr>
          <a:lstStyle/>
          <a:p>
            <a:r>
              <a:rPr lang="en-AU" sz="2400" dirty="0"/>
              <a:t>Define infection.</a:t>
            </a:r>
          </a:p>
          <a:p>
            <a:r>
              <a:rPr lang="en-AU" sz="2400" dirty="0"/>
              <a:t>Describe signs and symptoms of infection.</a:t>
            </a:r>
          </a:p>
          <a:p>
            <a:r>
              <a:rPr lang="en-AU" sz="2400" dirty="0"/>
              <a:t>List the 5 inflammatory responses.</a:t>
            </a:r>
          </a:p>
          <a:p>
            <a:endParaRPr lang="en-AU" sz="2400" dirty="0"/>
          </a:p>
        </p:txBody>
      </p:sp>
    </p:spTree>
    <p:extLst>
      <p:ext uri="{BB962C8B-B14F-4D97-AF65-F5344CB8AC3E}">
        <p14:creationId xmlns:p14="http://schemas.microsoft.com/office/powerpoint/2010/main" val="85348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C203-FB38-48A0-A69C-5327EE6ABBC3}"/>
              </a:ext>
            </a:extLst>
          </p:cNvPr>
          <p:cNvSpPr>
            <a:spLocks noGrp="1"/>
          </p:cNvSpPr>
          <p:nvPr>
            <p:ph type="title"/>
          </p:nvPr>
        </p:nvSpPr>
        <p:spPr/>
        <p:txBody>
          <a:bodyPr>
            <a:normAutofit/>
          </a:bodyPr>
          <a:lstStyle/>
          <a:p>
            <a:r>
              <a:rPr lang="en-AU" sz="3600" dirty="0">
                <a:solidFill>
                  <a:srgbClr val="4D5156"/>
                </a:solidFill>
              </a:rPr>
              <a:t>What is an infection? </a:t>
            </a:r>
            <a:endParaRPr lang="en-AU" sz="3600" dirty="0"/>
          </a:p>
        </p:txBody>
      </p:sp>
      <p:sp>
        <p:nvSpPr>
          <p:cNvPr id="3" name="Content Placeholder 2">
            <a:extLst>
              <a:ext uri="{FF2B5EF4-FFF2-40B4-BE49-F238E27FC236}">
                <a16:creationId xmlns:a16="http://schemas.microsoft.com/office/drawing/2014/main" id="{9C094EFE-3A36-49A2-8988-7E77A151FCE9}"/>
              </a:ext>
            </a:extLst>
          </p:cNvPr>
          <p:cNvSpPr>
            <a:spLocks noGrp="1"/>
          </p:cNvSpPr>
          <p:nvPr>
            <p:ph idx="1"/>
          </p:nvPr>
        </p:nvSpPr>
        <p:spPr/>
        <p:txBody>
          <a:bodyPr>
            <a:normAutofit/>
          </a:bodyPr>
          <a:lstStyle/>
          <a:p>
            <a:r>
              <a:rPr lang="en-AU" sz="2400" b="0" i="0" dirty="0">
                <a:solidFill>
                  <a:srgbClr val="040C28"/>
                </a:solidFill>
                <a:effectLst/>
                <a:latin typeface="+mj-lt"/>
              </a:rPr>
              <a:t>The invasion and multiplication of microorganisms such as bacteria, viruses, and parasites that are not normally present within the body</a:t>
            </a:r>
            <a:r>
              <a:rPr lang="en-AU" sz="2400" b="0" i="0" dirty="0">
                <a:solidFill>
                  <a:srgbClr val="4D5156"/>
                </a:solidFill>
                <a:effectLst/>
                <a:latin typeface="+mj-lt"/>
              </a:rPr>
              <a:t>. An infection may cause no symptoms and be subclinical, or it may cause symptoms and be clinically apparent.</a:t>
            </a:r>
            <a:endParaRPr lang="en-AU" sz="2400" dirty="0">
              <a:latin typeface="+mj-lt"/>
            </a:endParaRPr>
          </a:p>
        </p:txBody>
      </p:sp>
    </p:spTree>
    <p:extLst>
      <p:ext uri="{BB962C8B-B14F-4D97-AF65-F5344CB8AC3E}">
        <p14:creationId xmlns:p14="http://schemas.microsoft.com/office/powerpoint/2010/main" val="1064192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0EB1F-C150-45B4-B834-3E1859109D57}"/>
              </a:ext>
            </a:extLst>
          </p:cNvPr>
          <p:cNvSpPr>
            <a:spLocks noGrp="1"/>
          </p:cNvSpPr>
          <p:nvPr>
            <p:ph type="title"/>
          </p:nvPr>
        </p:nvSpPr>
        <p:spPr/>
        <p:txBody>
          <a:bodyPr/>
          <a:lstStyle/>
          <a:p>
            <a:r>
              <a:rPr lang="en-AU" dirty="0"/>
              <a:t>Symptoms</a:t>
            </a:r>
          </a:p>
        </p:txBody>
      </p:sp>
      <p:sp>
        <p:nvSpPr>
          <p:cNvPr id="3" name="Content Placeholder 2">
            <a:extLst>
              <a:ext uri="{FF2B5EF4-FFF2-40B4-BE49-F238E27FC236}">
                <a16:creationId xmlns:a16="http://schemas.microsoft.com/office/drawing/2014/main" id="{21C986EF-ACBF-45A3-A2E0-2519898EB16B}"/>
              </a:ext>
            </a:extLst>
          </p:cNvPr>
          <p:cNvSpPr>
            <a:spLocks noGrp="1"/>
          </p:cNvSpPr>
          <p:nvPr>
            <p:ph idx="1"/>
          </p:nvPr>
        </p:nvSpPr>
        <p:spPr>
          <a:xfrm>
            <a:off x="805344" y="2312276"/>
            <a:ext cx="10914076" cy="3971078"/>
          </a:xfrm>
        </p:spPr>
        <p:txBody>
          <a:bodyPr>
            <a:normAutofit fontScale="77500" lnSpcReduction="20000"/>
          </a:bodyPr>
          <a:lstStyle/>
          <a:p>
            <a:pPr algn="l"/>
            <a:r>
              <a:rPr lang="en-AU" sz="2800" b="0" i="0" dirty="0">
                <a:solidFill>
                  <a:srgbClr val="343536"/>
                </a:solidFill>
                <a:effectLst/>
                <a:latin typeface="+mj-lt"/>
              </a:rPr>
              <a:t>Symptoms of bacterial infections vary depending on where in your body is infected. The main symptom is often fever, except skin infections, which usually cause redness or pain on your skin. Common symptoms of bacterial infections include:</a:t>
            </a:r>
          </a:p>
          <a:p>
            <a:pPr algn="l">
              <a:buFont typeface="Arial" panose="020B0604020202020204" pitchFamily="34" charset="0"/>
              <a:buChar char="•"/>
            </a:pPr>
            <a:r>
              <a:rPr lang="en-AU" sz="2800" b="0" i="0" dirty="0">
                <a:solidFill>
                  <a:srgbClr val="343536"/>
                </a:solidFill>
                <a:effectLst/>
                <a:latin typeface="+mj-lt"/>
              </a:rPr>
              <a:t>Fever.</a:t>
            </a:r>
          </a:p>
          <a:p>
            <a:pPr algn="l">
              <a:buFont typeface="Arial" panose="020B0604020202020204" pitchFamily="34" charset="0"/>
              <a:buChar char="•"/>
            </a:pPr>
            <a:r>
              <a:rPr lang="en-AU" sz="2800" b="0" i="0" dirty="0">
                <a:solidFill>
                  <a:srgbClr val="343536"/>
                </a:solidFill>
                <a:effectLst/>
                <a:latin typeface="+mj-lt"/>
              </a:rPr>
              <a:t>Chills.</a:t>
            </a:r>
          </a:p>
          <a:p>
            <a:pPr algn="l">
              <a:buFont typeface="Arial" panose="020B0604020202020204" pitchFamily="34" charset="0"/>
              <a:buChar char="•"/>
            </a:pPr>
            <a:r>
              <a:rPr lang="en-AU" sz="2800" b="0" i="0" dirty="0">
                <a:solidFill>
                  <a:srgbClr val="343536"/>
                </a:solidFill>
                <a:effectLst/>
                <a:latin typeface="+mj-lt"/>
              </a:rPr>
              <a:t>Fatigue (tiredness).</a:t>
            </a:r>
          </a:p>
          <a:p>
            <a:pPr algn="l">
              <a:buFont typeface="Arial" panose="020B0604020202020204" pitchFamily="34" charset="0"/>
              <a:buChar char="•"/>
            </a:pPr>
            <a:r>
              <a:rPr lang="en-AU" sz="2800" b="0" i="0" dirty="0">
                <a:solidFill>
                  <a:srgbClr val="343536"/>
                </a:solidFill>
                <a:effectLst/>
                <a:latin typeface="+mj-lt"/>
              </a:rPr>
              <a:t>Headache.</a:t>
            </a:r>
          </a:p>
          <a:p>
            <a:endParaRPr lang="en-AU" dirty="0"/>
          </a:p>
        </p:txBody>
      </p:sp>
    </p:spTree>
    <p:extLst>
      <p:ext uri="{BB962C8B-B14F-4D97-AF65-F5344CB8AC3E}">
        <p14:creationId xmlns:p14="http://schemas.microsoft.com/office/powerpoint/2010/main" val="3540443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602B-9571-49A3-9601-B7B4E790CEBF}"/>
              </a:ext>
            </a:extLst>
          </p:cNvPr>
          <p:cNvSpPr>
            <a:spLocks noGrp="1"/>
          </p:cNvSpPr>
          <p:nvPr>
            <p:ph type="title"/>
          </p:nvPr>
        </p:nvSpPr>
        <p:spPr/>
        <p:txBody>
          <a:bodyPr/>
          <a:lstStyle/>
          <a:p>
            <a:r>
              <a:rPr lang="en-AU" dirty="0"/>
              <a:t>The Inflammatory Response</a:t>
            </a:r>
          </a:p>
        </p:txBody>
      </p:sp>
      <p:sp>
        <p:nvSpPr>
          <p:cNvPr id="3" name="Content Placeholder 2">
            <a:extLst>
              <a:ext uri="{FF2B5EF4-FFF2-40B4-BE49-F238E27FC236}">
                <a16:creationId xmlns:a16="http://schemas.microsoft.com/office/drawing/2014/main" id="{A8F5CE70-7919-495F-B347-7F7AED08D3A8}"/>
              </a:ext>
            </a:extLst>
          </p:cNvPr>
          <p:cNvSpPr>
            <a:spLocks noGrp="1"/>
          </p:cNvSpPr>
          <p:nvPr>
            <p:ph idx="1"/>
          </p:nvPr>
        </p:nvSpPr>
        <p:spPr/>
        <p:txBody>
          <a:bodyPr>
            <a:normAutofit lnSpcReduction="10000"/>
          </a:bodyPr>
          <a:lstStyle/>
          <a:p>
            <a:r>
              <a:rPr lang="en-AU" sz="2400" b="0" i="0" dirty="0">
                <a:solidFill>
                  <a:srgbClr val="202124"/>
                </a:solidFill>
                <a:effectLst/>
                <a:latin typeface="+mj-lt"/>
              </a:rPr>
              <a:t>The inflammatory response (inflammation) </a:t>
            </a:r>
            <a:r>
              <a:rPr lang="en-AU" sz="2400" b="0" i="0" dirty="0">
                <a:solidFill>
                  <a:srgbClr val="040C28"/>
                </a:solidFill>
                <a:effectLst/>
                <a:latin typeface="+mj-lt"/>
              </a:rPr>
              <a:t>occurs when tissues are injured by bacteria, trauma, toxins, heat, or any other cause</a:t>
            </a:r>
            <a:r>
              <a:rPr lang="en-AU" sz="2400" b="0" i="0" dirty="0">
                <a:solidFill>
                  <a:srgbClr val="202124"/>
                </a:solidFill>
                <a:effectLst/>
                <a:latin typeface="+mj-lt"/>
              </a:rPr>
              <a:t>. The damaged cells release chemicals including histamine, bradykinin, and prostaglandins. These chemicals cause blood vessels to leak fluid into the tissues, causing swelling.</a:t>
            </a:r>
            <a:endParaRPr lang="en-AU" sz="2400" dirty="0">
              <a:latin typeface="+mj-lt"/>
            </a:endParaRPr>
          </a:p>
        </p:txBody>
      </p:sp>
    </p:spTree>
    <p:extLst>
      <p:ext uri="{BB962C8B-B14F-4D97-AF65-F5344CB8AC3E}">
        <p14:creationId xmlns:p14="http://schemas.microsoft.com/office/powerpoint/2010/main" val="2582224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74E9-A8B6-4B4A-9F4F-9999FBE52542}"/>
              </a:ext>
            </a:extLst>
          </p:cNvPr>
          <p:cNvSpPr>
            <a:spLocks noGrp="1"/>
          </p:cNvSpPr>
          <p:nvPr>
            <p:ph type="title"/>
          </p:nvPr>
        </p:nvSpPr>
        <p:spPr/>
        <p:txBody>
          <a:bodyPr/>
          <a:lstStyle/>
          <a:p>
            <a:endParaRPr lang="en-AU"/>
          </a:p>
        </p:txBody>
      </p:sp>
      <p:pic>
        <p:nvPicPr>
          <p:cNvPr id="4" name="Online Media 3" title="Inflammatory Response, Animation">
            <a:hlinkClick r:id="" action="ppaction://media"/>
            <a:extLst>
              <a:ext uri="{FF2B5EF4-FFF2-40B4-BE49-F238E27FC236}">
                <a16:creationId xmlns:a16="http://schemas.microsoft.com/office/drawing/2014/main" id="{95599673-1E08-4DAC-8E3B-6B8A31D6C10B}"/>
              </a:ext>
            </a:extLst>
          </p:cNvPr>
          <p:cNvPicPr>
            <a:picLocks noGrp="1" noRot="1" noChangeAspect="1"/>
          </p:cNvPicPr>
          <p:nvPr>
            <p:ph idx="1"/>
            <a:videoFile r:link="rId1"/>
          </p:nvPr>
        </p:nvPicPr>
        <p:blipFill>
          <a:blip r:embed="rId3"/>
          <a:stretch>
            <a:fillRect/>
          </a:stretch>
        </p:blipFill>
        <p:spPr>
          <a:xfrm>
            <a:off x="244403" y="123012"/>
            <a:ext cx="11703194" cy="6611975"/>
          </a:xfrm>
          <a:prstGeom prst="rect">
            <a:avLst/>
          </a:prstGeom>
        </p:spPr>
      </p:pic>
    </p:spTree>
    <p:extLst>
      <p:ext uri="{BB962C8B-B14F-4D97-AF65-F5344CB8AC3E}">
        <p14:creationId xmlns:p14="http://schemas.microsoft.com/office/powerpoint/2010/main" val="16269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38EE-1C26-4EFE-8F59-FA17F20CD7A5}"/>
              </a:ext>
            </a:extLst>
          </p:cNvPr>
          <p:cNvSpPr>
            <a:spLocks noGrp="1"/>
          </p:cNvSpPr>
          <p:nvPr>
            <p:ph type="title"/>
          </p:nvPr>
        </p:nvSpPr>
        <p:spPr/>
        <p:txBody>
          <a:bodyPr/>
          <a:lstStyle/>
          <a:p>
            <a:r>
              <a:rPr lang="en-AU" dirty="0"/>
              <a:t>Inflammation</a:t>
            </a:r>
          </a:p>
        </p:txBody>
      </p:sp>
      <p:sp>
        <p:nvSpPr>
          <p:cNvPr id="3" name="Content Placeholder 2">
            <a:extLst>
              <a:ext uri="{FF2B5EF4-FFF2-40B4-BE49-F238E27FC236}">
                <a16:creationId xmlns:a16="http://schemas.microsoft.com/office/drawing/2014/main" id="{E81289D6-B26C-42D5-AFCA-FF7462DCEE58}"/>
              </a:ext>
            </a:extLst>
          </p:cNvPr>
          <p:cNvSpPr>
            <a:spLocks noGrp="1"/>
          </p:cNvSpPr>
          <p:nvPr>
            <p:ph idx="1"/>
          </p:nvPr>
        </p:nvSpPr>
        <p:spPr>
          <a:xfrm>
            <a:off x="939567" y="2312275"/>
            <a:ext cx="10838575" cy="4214359"/>
          </a:xfrm>
        </p:spPr>
        <p:txBody>
          <a:bodyPr>
            <a:normAutofit/>
          </a:bodyPr>
          <a:lstStyle/>
          <a:p>
            <a:r>
              <a:rPr lang="en-AU" sz="2400" b="0" i="0" dirty="0">
                <a:solidFill>
                  <a:srgbClr val="4D5156"/>
                </a:solidFill>
                <a:effectLst/>
                <a:latin typeface="+mj-lt"/>
              </a:rPr>
              <a:t>There are five signs of inflammation that include: </a:t>
            </a:r>
          </a:p>
          <a:p>
            <a:pPr marL="342900" indent="-342900">
              <a:buFont typeface="Arial" panose="020B0604020202020204" pitchFamily="34" charset="0"/>
              <a:buChar char="•"/>
            </a:pPr>
            <a:r>
              <a:rPr lang="en-AU" sz="2400" b="0" i="0" dirty="0">
                <a:solidFill>
                  <a:srgbClr val="040C28"/>
                </a:solidFill>
                <a:effectLst/>
                <a:latin typeface="+mj-lt"/>
              </a:rPr>
              <a:t>heat (</a:t>
            </a:r>
            <a:r>
              <a:rPr lang="en-AU" sz="2400" b="0" i="0" dirty="0" err="1">
                <a:solidFill>
                  <a:srgbClr val="040C28"/>
                </a:solidFill>
                <a:effectLst/>
                <a:latin typeface="+mj-lt"/>
              </a:rPr>
              <a:t>calor</a:t>
            </a:r>
            <a:r>
              <a:rPr lang="en-AU" sz="2400" b="0" i="0" dirty="0">
                <a:solidFill>
                  <a:srgbClr val="040C28"/>
                </a:solidFill>
                <a:effectLst/>
                <a:latin typeface="+mj-lt"/>
              </a:rPr>
              <a:t>), </a:t>
            </a:r>
          </a:p>
          <a:p>
            <a:pPr marL="342900" indent="-342900">
              <a:buFont typeface="Arial" panose="020B0604020202020204" pitchFamily="34" charset="0"/>
              <a:buChar char="•"/>
            </a:pPr>
            <a:r>
              <a:rPr lang="en-AU" sz="2400" b="0" i="0" dirty="0">
                <a:solidFill>
                  <a:srgbClr val="040C28"/>
                </a:solidFill>
                <a:effectLst/>
                <a:latin typeface="+mj-lt"/>
              </a:rPr>
              <a:t>redness (</a:t>
            </a:r>
            <a:r>
              <a:rPr lang="en-AU" sz="2400" b="0" i="0" dirty="0" err="1">
                <a:solidFill>
                  <a:srgbClr val="040C28"/>
                </a:solidFill>
                <a:effectLst/>
                <a:latin typeface="+mj-lt"/>
              </a:rPr>
              <a:t>rubor</a:t>
            </a:r>
            <a:r>
              <a:rPr lang="en-AU" sz="2400" b="0" i="0" dirty="0">
                <a:solidFill>
                  <a:srgbClr val="040C28"/>
                </a:solidFill>
                <a:effectLst/>
                <a:latin typeface="+mj-lt"/>
              </a:rPr>
              <a:t>), </a:t>
            </a:r>
          </a:p>
          <a:p>
            <a:pPr marL="342900" indent="-342900">
              <a:buFont typeface="Arial" panose="020B0604020202020204" pitchFamily="34" charset="0"/>
              <a:buChar char="•"/>
            </a:pPr>
            <a:r>
              <a:rPr lang="en-AU" sz="2400" b="0" i="0" dirty="0">
                <a:solidFill>
                  <a:srgbClr val="040C28"/>
                </a:solidFill>
                <a:effectLst/>
                <a:latin typeface="+mj-lt"/>
              </a:rPr>
              <a:t>swelling (</a:t>
            </a:r>
            <a:r>
              <a:rPr lang="en-AU" sz="2400" b="0" i="0" dirty="0" err="1">
                <a:solidFill>
                  <a:srgbClr val="040C28"/>
                </a:solidFill>
                <a:effectLst/>
                <a:latin typeface="+mj-lt"/>
              </a:rPr>
              <a:t>tumor</a:t>
            </a:r>
            <a:r>
              <a:rPr lang="en-AU" sz="2400" b="0" i="0" dirty="0">
                <a:solidFill>
                  <a:srgbClr val="040C28"/>
                </a:solidFill>
                <a:effectLst/>
                <a:latin typeface="+mj-lt"/>
              </a:rPr>
              <a:t>), </a:t>
            </a:r>
          </a:p>
          <a:p>
            <a:pPr marL="342900" indent="-342900">
              <a:buFont typeface="Arial" panose="020B0604020202020204" pitchFamily="34" charset="0"/>
              <a:buChar char="•"/>
            </a:pPr>
            <a:r>
              <a:rPr lang="en-AU" sz="2400" b="0" i="0" dirty="0">
                <a:solidFill>
                  <a:srgbClr val="040C28"/>
                </a:solidFill>
                <a:effectLst/>
                <a:latin typeface="+mj-lt"/>
              </a:rPr>
              <a:t>pain (</a:t>
            </a:r>
            <a:r>
              <a:rPr lang="en-AU" sz="2400" b="0" i="0" dirty="0" err="1">
                <a:solidFill>
                  <a:srgbClr val="040C28"/>
                </a:solidFill>
                <a:effectLst/>
                <a:latin typeface="+mj-lt"/>
              </a:rPr>
              <a:t>dolor</a:t>
            </a:r>
            <a:r>
              <a:rPr lang="en-AU" sz="2400" b="0" i="0" dirty="0">
                <a:solidFill>
                  <a:srgbClr val="040C28"/>
                </a:solidFill>
                <a:effectLst/>
                <a:latin typeface="+mj-lt"/>
              </a:rPr>
              <a:t>), </a:t>
            </a:r>
          </a:p>
          <a:p>
            <a:pPr marL="342900" indent="-342900">
              <a:buFont typeface="Arial" panose="020B0604020202020204" pitchFamily="34" charset="0"/>
              <a:buChar char="•"/>
            </a:pPr>
            <a:r>
              <a:rPr lang="en-AU" sz="2400" b="0" i="0" dirty="0">
                <a:solidFill>
                  <a:srgbClr val="040C28"/>
                </a:solidFill>
                <a:effectLst/>
                <a:latin typeface="+mj-lt"/>
              </a:rPr>
              <a:t>and loss of function (</a:t>
            </a:r>
            <a:r>
              <a:rPr lang="en-AU" sz="2400" b="0" i="0" dirty="0" err="1">
                <a:solidFill>
                  <a:srgbClr val="040C28"/>
                </a:solidFill>
                <a:effectLst/>
                <a:latin typeface="+mj-lt"/>
              </a:rPr>
              <a:t>functio</a:t>
            </a:r>
            <a:r>
              <a:rPr lang="en-AU" sz="2400" b="0" i="0" dirty="0">
                <a:solidFill>
                  <a:srgbClr val="040C28"/>
                </a:solidFill>
                <a:effectLst/>
                <a:latin typeface="+mj-lt"/>
              </a:rPr>
              <a:t> </a:t>
            </a:r>
            <a:r>
              <a:rPr lang="en-AU" sz="2400" b="0" i="0" dirty="0" err="1">
                <a:solidFill>
                  <a:srgbClr val="040C28"/>
                </a:solidFill>
                <a:effectLst/>
                <a:latin typeface="+mj-lt"/>
              </a:rPr>
              <a:t>laesa</a:t>
            </a:r>
            <a:r>
              <a:rPr lang="en-AU" sz="2400" b="0" i="0" dirty="0">
                <a:solidFill>
                  <a:srgbClr val="040C28"/>
                </a:solidFill>
                <a:effectLst/>
                <a:latin typeface="+mj-lt"/>
              </a:rPr>
              <a:t>)</a:t>
            </a:r>
            <a:r>
              <a:rPr lang="en-AU" sz="2400" b="0" i="0" dirty="0">
                <a:solidFill>
                  <a:srgbClr val="4D5156"/>
                </a:solidFill>
                <a:effectLst/>
                <a:latin typeface="+mj-lt"/>
              </a:rPr>
              <a:t>.</a:t>
            </a:r>
            <a:endParaRPr lang="en-AU" sz="2400" dirty="0">
              <a:latin typeface="+mj-lt"/>
            </a:endParaRPr>
          </a:p>
        </p:txBody>
      </p:sp>
      <p:pic>
        <p:nvPicPr>
          <p:cNvPr id="4" name="Picture 3">
            <a:extLst>
              <a:ext uri="{FF2B5EF4-FFF2-40B4-BE49-F238E27FC236}">
                <a16:creationId xmlns:a16="http://schemas.microsoft.com/office/drawing/2014/main" id="{A4CB7C19-110B-4363-98A3-CF6D15CACC62}"/>
              </a:ext>
            </a:extLst>
          </p:cNvPr>
          <p:cNvPicPr>
            <a:picLocks noChangeAspect="1"/>
          </p:cNvPicPr>
          <p:nvPr/>
        </p:nvPicPr>
        <p:blipFill>
          <a:blip r:embed="rId2"/>
          <a:stretch>
            <a:fillRect/>
          </a:stretch>
        </p:blipFill>
        <p:spPr>
          <a:xfrm>
            <a:off x="7363961" y="2954759"/>
            <a:ext cx="4762500" cy="3571875"/>
          </a:xfrm>
          <a:prstGeom prst="rect">
            <a:avLst/>
          </a:prstGeom>
        </p:spPr>
      </p:pic>
    </p:spTree>
    <p:extLst>
      <p:ext uri="{BB962C8B-B14F-4D97-AF65-F5344CB8AC3E}">
        <p14:creationId xmlns:p14="http://schemas.microsoft.com/office/powerpoint/2010/main" val="3233720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1BB4F-45BA-487E-8B8B-BDE7F648CD7A}"/>
              </a:ext>
            </a:extLst>
          </p:cNvPr>
          <p:cNvSpPr>
            <a:spLocks noGrp="1"/>
          </p:cNvSpPr>
          <p:nvPr>
            <p:ph type="title"/>
          </p:nvPr>
        </p:nvSpPr>
        <p:spPr/>
        <p:txBody>
          <a:bodyPr/>
          <a:lstStyle/>
          <a:p>
            <a:r>
              <a:rPr lang="en-AU" dirty="0"/>
              <a:t>Stages of inflammation</a:t>
            </a:r>
          </a:p>
        </p:txBody>
      </p:sp>
      <p:sp>
        <p:nvSpPr>
          <p:cNvPr id="3" name="Content Placeholder 2">
            <a:extLst>
              <a:ext uri="{FF2B5EF4-FFF2-40B4-BE49-F238E27FC236}">
                <a16:creationId xmlns:a16="http://schemas.microsoft.com/office/drawing/2014/main" id="{44B1E748-5560-41A1-91C9-17FF42C490F7}"/>
              </a:ext>
            </a:extLst>
          </p:cNvPr>
          <p:cNvSpPr>
            <a:spLocks noGrp="1"/>
          </p:cNvSpPr>
          <p:nvPr>
            <p:ph idx="1"/>
          </p:nvPr>
        </p:nvSpPr>
        <p:spPr/>
        <p:txBody>
          <a:bodyPr>
            <a:normAutofit/>
          </a:bodyPr>
          <a:lstStyle/>
          <a:p>
            <a:r>
              <a:rPr lang="en-AU" sz="2400" b="0" i="0" dirty="0">
                <a:solidFill>
                  <a:srgbClr val="4D5156"/>
                </a:solidFill>
                <a:effectLst/>
                <a:latin typeface="+mj-lt"/>
              </a:rPr>
              <a:t>Acute inflammation can be discussed in terms of two stages; </a:t>
            </a:r>
          </a:p>
          <a:p>
            <a:r>
              <a:rPr lang="en-AU" sz="2400" b="0" i="0" dirty="0">
                <a:solidFill>
                  <a:srgbClr val="4D5156"/>
                </a:solidFill>
                <a:effectLst/>
                <a:latin typeface="+mj-lt"/>
              </a:rPr>
              <a:t>(1) </a:t>
            </a:r>
            <a:r>
              <a:rPr lang="en-AU" sz="2400" b="0" i="0" dirty="0">
                <a:solidFill>
                  <a:srgbClr val="040C28"/>
                </a:solidFill>
                <a:effectLst/>
                <a:latin typeface="+mj-lt"/>
              </a:rPr>
              <a:t>the vascular phase, followed by </a:t>
            </a:r>
          </a:p>
          <a:p>
            <a:r>
              <a:rPr lang="en-AU" sz="2400" b="0" i="0" dirty="0">
                <a:solidFill>
                  <a:srgbClr val="040C28"/>
                </a:solidFill>
                <a:effectLst/>
                <a:latin typeface="+mj-lt"/>
              </a:rPr>
              <a:t>(2) the cellular phase</a:t>
            </a:r>
            <a:r>
              <a:rPr lang="en-AU" sz="2400" b="0" i="0" dirty="0">
                <a:solidFill>
                  <a:srgbClr val="4D5156"/>
                </a:solidFill>
                <a:effectLst/>
                <a:latin typeface="+mj-lt"/>
              </a:rPr>
              <a:t>.</a:t>
            </a:r>
            <a:endParaRPr lang="en-AU" sz="2400" dirty="0">
              <a:latin typeface="+mj-lt"/>
            </a:endParaRPr>
          </a:p>
        </p:txBody>
      </p:sp>
    </p:spTree>
    <p:extLst>
      <p:ext uri="{BB962C8B-B14F-4D97-AF65-F5344CB8AC3E}">
        <p14:creationId xmlns:p14="http://schemas.microsoft.com/office/powerpoint/2010/main" val="2371796160"/>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TotalTime>
  <Words>272</Words>
  <Application>Microsoft Office PowerPoint</Application>
  <PresentationFormat>Widescreen</PresentationFormat>
  <Paragraphs>33</Paragraphs>
  <Slides>11</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Meiryo</vt:lpstr>
      <vt:lpstr>Arial</vt:lpstr>
      <vt:lpstr>Calibri</vt:lpstr>
      <vt:lpstr>Corbel</vt:lpstr>
      <vt:lpstr>Symbol</vt:lpstr>
      <vt:lpstr>SketchLinesVTI</vt:lpstr>
      <vt:lpstr>Response to infection</vt:lpstr>
      <vt:lpstr>Learning Intentions</vt:lpstr>
      <vt:lpstr>Success criteria</vt:lpstr>
      <vt:lpstr>What is an infection? </vt:lpstr>
      <vt:lpstr>Symptoms</vt:lpstr>
      <vt:lpstr>The Inflammatory Response</vt:lpstr>
      <vt:lpstr>PowerPoint Presentation</vt:lpstr>
      <vt:lpstr>Inflammation</vt:lpstr>
      <vt:lpstr>Stages of inflammation</vt:lpstr>
      <vt:lpstr>PowerPoint Presentation</vt:lpstr>
      <vt:lpstr>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Kristy</dc:creator>
  <cp:lastModifiedBy>JOHNSON Kristy [Narrogin Senior High School]</cp:lastModifiedBy>
  <cp:revision>48</cp:revision>
  <dcterms:created xsi:type="dcterms:W3CDTF">2023-02-01T11:31:06Z</dcterms:created>
  <dcterms:modified xsi:type="dcterms:W3CDTF">2023-08-14T00:42:59Z</dcterms:modified>
</cp:coreProperties>
</file>