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8"/>
  </p:notesMasterIdLst>
  <p:sldIdLst>
    <p:sldId id="256" r:id="rId2"/>
    <p:sldId id="270" r:id="rId3"/>
    <p:sldId id="257" r:id="rId4"/>
    <p:sldId id="260" r:id="rId5"/>
    <p:sldId id="273" r:id="rId6"/>
    <p:sldId id="272" r:id="rId7"/>
    <p:sldId id="274" r:id="rId8"/>
    <p:sldId id="276" r:id="rId9"/>
    <p:sldId id="278" r:id="rId10"/>
    <p:sldId id="277" r:id="rId11"/>
    <p:sldId id="279" r:id="rId12"/>
    <p:sldId id="281" r:id="rId13"/>
    <p:sldId id="280" r:id="rId14"/>
    <p:sldId id="283" r:id="rId15"/>
    <p:sldId id="28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495A1-FC4B-4943-A3E4-B9AE05938C94}" type="datetimeFigureOut">
              <a:rPr lang="en-AU" smtClean="0"/>
              <a:t>15/08/2023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E355-FF94-49DF-AE23-D71E2B6744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96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8/15/2023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8/15/2023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_mXDvZQ6dU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CRwuxDpthY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zunOgYHeyg?feature=oembe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AU" sz="4600" dirty="0"/>
              <a:t>Immunity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GTHBY Human Biology</a:t>
            </a:r>
            <a:endParaRPr lang="en-AU" dirty="0"/>
          </a:p>
          <a:p>
            <a:endParaRPr lang="en-AU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Image result for pathogens">
            <a:extLst>
              <a:ext uri="{FF2B5EF4-FFF2-40B4-BE49-F238E27FC236}">
                <a16:creationId xmlns:a16="http://schemas.microsoft.com/office/drawing/2014/main" id="{A4E97409-42A1-0565-B6A1-3974CB4036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2" r="32904" b="1"/>
          <a:stretch/>
        </p:blipFill>
        <p:spPr bwMode="auto"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3A65-0299-412A-BFA0-894BF5FB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Online Media 3" title="Neutrophil Phagocytosis - White Blood Cell Eats Staphylococcus Aureus Bacteria">
            <a:hlinkClick r:id="" action="ppaction://media"/>
            <a:extLst>
              <a:ext uri="{FF2B5EF4-FFF2-40B4-BE49-F238E27FC236}">
                <a16:creationId xmlns:a16="http://schemas.microsoft.com/office/drawing/2014/main" id="{7658A9CC-A5C6-44BC-841E-C3197979165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57447" y="250431"/>
            <a:ext cx="8477105" cy="63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6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9344-73DD-438E-9B92-5BB19C03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Antibodies and Antigens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64392-12D4-45EE-9055-494BBC92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AU" sz="2400" b="0" i="0" dirty="0">
                <a:solidFill>
                  <a:srgbClr val="231F20"/>
                </a:solidFill>
                <a:effectLst/>
                <a:latin typeface="+mj-lt"/>
              </a:rPr>
              <a:t>Once the body produces an antibody, it keeps a copy so that if the same antigen appears again, the body can deal with it more quickly</a:t>
            </a:r>
            <a:r>
              <a:rPr lang="en-AU" b="0" i="0" dirty="0">
                <a:solidFill>
                  <a:srgbClr val="231F20"/>
                </a:solidFill>
                <a:effectLst/>
                <a:latin typeface="Proxima Nova"/>
              </a:rPr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248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DC62-187A-4499-8C42-890B6D8D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Antigens &amp; Antibodies">
            <a:hlinkClick r:id="" action="ppaction://media"/>
            <a:extLst>
              <a:ext uri="{FF2B5EF4-FFF2-40B4-BE49-F238E27FC236}">
                <a16:creationId xmlns:a16="http://schemas.microsoft.com/office/drawing/2014/main" id="{7B5B337C-E5CA-4167-A32A-B0A5EF967DD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31813" y="112713"/>
            <a:ext cx="11281646" cy="637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8F14-CADF-4BCE-8998-AF76F0CC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immunity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BDE3-41D3-4EC0-949D-54789EEDA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547510" cy="3651504"/>
          </a:xfrm>
        </p:spPr>
        <p:txBody>
          <a:bodyPr>
            <a:normAutofit/>
          </a:bodyPr>
          <a:lstStyle/>
          <a:p>
            <a:pPr algn="l"/>
            <a:r>
              <a:rPr lang="en-AU" sz="2400" b="0" i="0" dirty="0">
                <a:solidFill>
                  <a:srgbClr val="231F20"/>
                </a:solidFill>
                <a:effectLst/>
                <a:latin typeface="+mj-lt"/>
              </a:rPr>
              <a:t>There are three types of immunity in humans: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rgbClr val="231F20"/>
                </a:solidFill>
                <a:latin typeface="+mj-lt"/>
              </a:rPr>
              <a:t>I</a:t>
            </a:r>
            <a:r>
              <a:rPr lang="en-AU" sz="2400" b="0" i="0" dirty="0">
                <a:solidFill>
                  <a:srgbClr val="231F20"/>
                </a:solidFill>
                <a:effectLst/>
                <a:latin typeface="+mj-lt"/>
              </a:rPr>
              <a:t>nnate </a:t>
            </a:r>
            <a:r>
              <a:rPr lang="en-AU" sz="2400" b="0" i="0" dirty="0" err="1">
                <a:solidFill>
                  <a:srgbClr val="231F20"/>
                </a:solidFill>
                <a:effectLst/>
                <a:latin typeface="+mj-lt"/>
              </a:rPr>
              <a:t>eg</a:t>
            </a:r>
            <a:r>
              <a:rPr lang="en-AU" sz="2400" b="0" i="0" dirty="0">
                <a:solidFill>
                  <a:srgbClr val="231F20"/>
                </a:solidFill>
                <a:effectLst/>
                <a:latin typeface="+mj-lt"/>
              </a:rPr>
              <a:t> we are born with white blood cells which will attack any foreign antigens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231F20"/>
                </a:solidFill>
                <a:effectLst/>
                <a:latin typeface="+mj-lt"/>
              </a:rPr>
              <a:t>Acquired </a:t>
            </a:r>
            <a:r>
              <a:rPr lang="en-AU" sz="2400" b="0" i="0" dirty="0" err="1">
                <a:solidFill>
                  <a:srgbClr val="231F20"/>
                </a:solidFill>
                <a:effectLst/>
                <a:latin typeface="+mj-lt"/>
              </a:rPr>
              <a:t>eg</a:t>
            </a:r>
            <a:r>
              <a:rPr lang="en-AU" sz="2400" b="0" i="0" dirty="0">
                <a:solidFill>
                  <a:srgbClr val="231F20"/>
                </a:solidFill>
                <a:effectLst/>
                <a:latin typeface="+mj-lt"/>
              </a:rPr>
              <a:t> after being exposed to the disease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231F20"/>
                </a:solidFill>
                <a:effectLst/>
                <a:latin typeface="+mj-lt"/>
              </a:rPr>
              <a:t>Passive </a:t>
            </a:r>
            <a:r>
              <a:rPr lang="en-AU" sz="2400" b="0" i="0" dirty="0" err="1">
                <a:solidFill>
                  <a:srgbClr val="231F20"/>
                </a:solidFill>
                <a:effectLst/>
                <a:latin typeface="+mj-lt"/>
              </a:rPr>
              <a:t>eg</a:t>
            </a:r>
            <a:r>
              <a:rPr lang="en-AU" sz="2400" b="0" i="0" dirty="0">
                <a:solidFill>
                  <a:srgbClr val="231F20"/>
                </a:solidFill>
                <a:effectLst/>
                <a:latin typeface="+mj-lt"/>
              </a:rPr>
              <a:t> newborn gets antibodies from its mother’s placenta and milk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34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1A97-80E3-4210-ACC9-88951FB9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Immune System: Innate and Adaptive Immunity Explained">
            <a:hlinkClick r:id="" action="ppaction://media"/>
            <a:extLst>
              <a:ext uri="{FF2B5EF4-FFF2-40B4-BE49-F238E27FC236}">
                <a16:creationId xmlns:a16="http://schemas.microsoft.com/office/drawing/2014/main" id="{00EFE613-6AC2-48A4-BB1E-1AD254DE6DD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7645" y="121512"/>
            <a:ext cx="11686500" cy="66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6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DAEC-FFF1-44DE-92F4-BFC40190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Artificial immunity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E7AD-C0FB-4EC1-9DED-3618A6F6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Vaccinations introduce weakened pathogens or their antigens so they will be able to produce antibodies without getting sick.</a:t>
            </a:r>
          </a:p>
        </p:txBody>
      </p:sp>
    </p:spTree>
    <p:extLst>
      <p:ext uri="{BB962C8B-B14F-4D97-AF65-F5344CB8AC3E}">
        <p14:creationId xmlns:p14="http://schemas.microsoft.com/office/powerpoint/2010/main" val="1961278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B42F-7F27-4011-863A-96C682EF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BE9A-FFF1-4281-B647-72D1B6D1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Explain the difference between natural and artificial immunity.</a:t>
            </a:r>
          </a:p>
          <a:p>
            <a:r>
              <a:rPr lang="en-AU" sz="2400" dirty="0"/>
              <a:t>Identify types of cells associated with the immune system, their role, source and description.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504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DF33-95A5-46BE-AFC8-8CA6C934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FF72-44D9-404B-B558-5E8F194CC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65" y="2332138"/>
            <a:ext cx="10863743" cy="4152552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AU" sz="2800" dirty="0"/>
              <a:t>List the 5 inflammation responses.</a:t>
            </a:r>
          </a:p>
          <a:p>
            <a:pPr marL="342900" indent="-342900">
              <a:buAutoNum type="arabicPeriod"/>
            </a:pPr>
            <a:r>
              <a:rPr lang="en-AU" sz="2800" dirty="0"/>
              <a:t>Explain the difference between and antiseptic and a disinfectant, using examples of substances and applications.</a:t>
            </a:r>
          </a:p>
          <a:p>
            <a:pPr marL="342900" indent="-342900">
              <a:buAutoNum type="arabicPeriod"/>
            </a:pPr>
            <a:r>
              <a:rPr lang="en-AU" sz="2800" dirty="0"/>
              <a:t>What problems can oversubscription of antibiotics cause?</a:t>
            </a:r>
          </a:p>
          <a:p>
            <a:pPr marL="342900" indent="-342900">
              <a:buAutoNum type="arabicPeriod"/>
            </a:pPr>
            <a:r>
              <a:rPr lang="en-AU" sz="2800" dirty="0"/>
              <a:t>Why should you take the whole course of antibiotics, even if you feel better?</a:t>
            </a:r>
          </a:p>
          <a:p>
            <a:pPr marL="342900" indent="-342900">
              <a:buAutoNum type="arabicPeriod"/>
            </a:pPr>
            <a:r>
              <a:rPr lang="en-AU" sz="2800" dirty="0"/>
              <a:t>Why are bacterial infections often more dangerous than viral infections? </a:t>
            </a: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428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natural and artificial immunity leading to the production of memory cells </a:t>
            </a:r>
            <a:endParaRPr lang="en-A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B42F-7F27-4011-863A-96C682EF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BE9A-FFF1-4281-B647-72D1B6D1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Explain the difference between natural and artificial immunity.</a:t>
            </a:r>
          </a:p>
          <a:p>
            <a:r>
              <a:rPr lang="en-AU" sz="2400" dirty="0"/>
              <a:t>Identify types of cells associated with the immune system, their role, source and description.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5348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2A1F-9F9B-4A9D-B260-119DAFC3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Immune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4D92-39BC-4B5A-9ADC-25AB08D65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0" i="0" dirty="0">
                <a:solidFill>
                  <a:srgbClr val="202124"/>
                </a:solidFill>
                <a:effectLst/>
                <a:latin typeface="Google Sans"/>
              </a:rPr>
              <a:t>The immune system is </a:t>
            </a:r>
            <a:r>
              <a:rPr lang="en-AU" sz="2400" b="0" i="0" dirty="0">
                <a:solidFill>
                  <a:srgbClr val="040C28"/>
                </a:solidFill>
                <a:effectLst/>
                <a:latin typeface="Google Sans"/>
              </a:rPr>
              <a:t>a complex network of organs, cells and proteins that defends the body against infection, whilst protecting the body's own cells</a:t>
            </a:r>
            <a:r>
              <a:rPr lang="en-AU" sz="2400" b="0" i="0" dirty="0">
                <a:solidFill>
                  <a:srgbClr val="202124"/>
                </a:solidFill>
                <a:effectLst/>
                <a:latin typeface="Google Sans"/>
              </a:rPr>
              <a:t>. The immune system keeps a record of every germ (microbe) it has ever defeated so it can recognise and destroy the microbe quickly if it enters the body again.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1599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5" name="Freeform: Shape 1064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7" name="Freeform: Shape 1066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75" name="Freeform: Shape 1074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079" name="Rectangle 1078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83" name="Freeform: Shape 1082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85" name="Freeform: Shape 1084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9AEF8-E9EE-4C8C-B646-517C2BDF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130" y="2157655"/>
            <a:ext cx="345976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600"/>
              <a:t>Organs of the immune system</a:t>
            </a:r>
          </a:p>
        </p:txBody>
      </p:sp>
      <p:pic>
        <p:nvPicPr>
          <p:cNvPr id="1026" name="Picture 2" descr="The immune system: Cells, tissues, function, and disease">
            <a:extLst>
              <a:ext uri="{FF2B5EF4-FFF2-40B4-BE49-F238E27FC236}">
                <a16:creationId xmlns:a16="http://schemas.microsoft.com/office/drawing/2014/main" id="{B30FB1E4-5890-49B3-BF3F-8868555A46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47998" y="0"/>
            <a:ext cx="6898911" cy="689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6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DC0D-E234-412E-87F4-50659E23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Components of the immune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D3BCA-6CE3-487E-919D-68FCF493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chemeClr val="tx1"/>
                </a:solidFill>
                <a:effectLst/>
                <a:latin typeface="Proxima Nova"/>
              </a:rPr>
              <a:t>white blood cells</a:t>
            </a:r>
            <a:r>
              <a:rPr lang="en-AU" b="0" i="0" dirty="0">
                <a:solidFill>
                  <a:schemeClr val="tx1"/>
                </a:solidFill>
                <a:effectLst/>
                <a:latin typeface="Proxima Nova"/>
              </a:rPr>
              <a:t> (leukocytes)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chemeClr val="tx1"/>
                </a:solidFill>
                <a:effectLst/>
                <a:latin typeface="Proxima Nova"/>
              </a:rPr>
              <a:t>the spleen</a:t>
            </a:r>
            <a:endParaRPr lang="en-AU" b="0" i="0" dirty="0">
              <a:solidFill>
                <a:schemeClr val="tx1"/>
              </a:solidFill>
              <a:effectLst/>
              <a:latin typeface="Prox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chemeClr val="tx1"/>
                </a:solidFill>
                <a:effectLst/>
                <a:latin typeface="Proxima Nova"/>
              </a:rPr>
              <a:t>the bone marrow</a:t>
            </a:r>
            <a:endParaRPr lang="en-AU" b="0" i="0" dirty="0">
              <a:solidFill>
                <a:schemeClr val="tx1"/>
              </a:solidFill>
              <a:effectLst/>
              <a:latin typeface="Prox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chemeClr val="tx1"/>
                </a:solidFill>
                <a:effectLst/>
                <a:latin typeface="Proxima Nova"/>
              </a:rPr>
              <a:t>the lymphatic system</a:t>
            </a:r>
            <a:endParaRPr lang="en-AU" b="0" i="0" dirty="0">
              <a:solidFill>
                <a:schemeClr val="tx1"/>
              </a:solidFill>
              <a:effectLst/>
              <a:latin typeface="Prox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chemeClr val="tx1"/>
                </a:solidFill>
                <a:effectLst/>
                <a:latin typeface="Proxima Nova"/>
              </a:rPr>
              <a:t>the thymus</a:t>
            </a:r>
            <a:endParaRPr lang="en-AU" b="0" i="0" dirty="0">
              <a:solidFill>
                <a:schemeClr val="tx1"/>
              </a:solidFill>
              <a:effectLst/>
              <a:latin typeface="Proxima Nov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31F20"/>
                </a:solidFill>
                <a:effectLst/>
                <a:latin typeface="Proxima Nova"/>
              </a:rPr>
              <a:t>the tonsils, adenoids, and appendix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231F20"/>
                </a:solidFill>
                <a:effectLst/>
                <a:latin typeface="Proxima Nova"/>
              </a:rPr>
              <a:t>blood and lymphatic vessels.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413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B758-950D-48C2-929B-644810BD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Immune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F064D-C105-4269-9FF1-C7C069B9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068" y="2312275"/>
            <a:ext cx="10091956" cy="376135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AU" sz="2600" b="0" i="0" dirty="0">
                <a:solidFill>
                  <a:srgbClr val="231F20"/>
                </a:solidFill>
                <a:effectLst/>
                <a:latin typeface="+mj-lt"/>
              </a:rPr>
              <a:t>The immune system needs to be </a:t>
            </a:r>
            <a:r>
              <a:rPr lang="en-AU" sz="2600" b="0" i="0" dirty="0">
                <a:solidFill>
                  <a:schemeClr val="tx1"/>
                </a:solidFill>
                <a:effectLst/>
                <a:latin typeface="+mj-lt"/>
              </a:rPr>
              <a:t>able to distinguish </a:t>
            </a:r>
            <a:r>
              <a:rPr lang="en-AU" sz="2600" b="0" i="0" dirty="0">
                <a:solidFill>
                  <a:srgbClr val="231F20"/>
                </a:solidFill>
                <a:effectLst/>
                <a:latin typeface="+mj-lt"/>
              </a:rPr>
              <a:t>healthy from unhealthy cells and tissue to work effectively. </a:t>
            </a:r>
          </a:p>
          <a:p>
            <a:pPr algn="l"/>
            <a:r>
              <a:rPr lang="en-AU" sz="2600" b="0" i="0" dirty="0">
                <a:solidFill>
                  <a:srgbClr val="231F20"/>
                </a:solidFill>
                <a:effectLst/>
                <a:latin typeface="+mj-lt"/>
              </a:rPr>
              <a:t>An antigen is any substance that can spark an immune response, </a:t>
            </a:r>
            <a:r>
              <a:rPr lang="en-AU" sz="2600" b="0" i="0" dirty="0" err="1">
                <a:solidFill>
                  <a:srgbClr val="231F20"/>
                </a:solidFill>
                <a:effectLst/>
                <a:latin typeface="+mj-lt"/>
              </a:rPr>
              <a:t>eg</a:t>
            </a:r>
            <a:r>
              <a:rPr lang="en-AU" sz="2600" b="0" i="0" dirty="0">
                <a:solidFill>
                  <a:srgbClr val="231F20"/>
                </a:solidFill>
                <a:effectLst/>
                <a:latin typeface="+mj-lt"/>
              </a:rPr>
              <a:t> is a bacterium, fungus, virus, toxin, or foreign body or a cell that is faulty or dead. The immune system recognises the antigen as an invader and launches an attack.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779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0F4F-E281-4A2D-A77D-E68A240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White Blood Cells (leukocytes)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2856-CF0C-4463-903A-611F3514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Phagocytes attack and kill pathogens.</a:t>
            </a:r>
          </a:p>
          <a:p>
            <a:r>
              <a:rPr lang="en-AU" sz="2400" dirty="0"/>
              <a:t>Lymphocytes help the body to recognise previous invaders and how to fight them if they should return, by producing antibodies against each antigen.</a:t>
            </a:r>
          </a:p>
        </p:txBody>
      </p:sp>
    </p:spTree>
    <p:extLst>
      <p:ext uri="{BB962C8B-B14F-4D97-AF65-F5344CB8AC3E}">
        <p14:creationId xmlns:p14="http://schemas.microsoft.com/office/powerpoint/2010/main" val="137645626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440</Words>
  <Application>Microsoft Office PowerPoint</Application>
  <PresentationFormat>Widescreen</PresentationFormat>
  <Paragraphs>42</Paragraphs>
  <Slides>16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Meiryo</vt:lpstr>
      <vt:lpstr>Arial</vt:lpstr>
      <vt:lpstr>Calibri</vt:lpstr>
      <vt:lpstr>Corbel</vt:lpstr>
      <vt:lpstr>Google Sans</vt:lpstr>
      <vt:lpstr>Proxima Nova</vt:lpstr>
      <vt:lpstr>Symbol</vt:lpstr>
      <vt:lpstr>SketchLinesVTI</vt:lpstr>
      <vt:lpstr>Immunity</vt:lpstr>
      <vt:lpstr>Review</vt:lpstr>
      <vt:lpstr>Learning Intentions</vt:lpstr>
      <vt:lpstr>Success criteria</vt:lpstr>
      <vt:lpstr>The Immune System</vt:lpstr>
      <vt:lpstr>Organs of the immune system</vt:lpstr>
      <vt:lpstr>Components of the immune system</vt:lpstr>
      <vt:lpstr>The Immune Response</vt:lpstr>
      <vt:lpstr>White Blood Cells (leukocytes)</vt:lpstr>
      <vt:lpstr>PowerPoint Presentation</vt:lpstr>
      <vt:lpstr>Antibodies and Antigens</vt:lpstr>
      <vt:lpstr>PowerPoint Presentation</vt:lpstr>
      <vt:lpstr>Natural immunity</vt:lpstr>
      <vt:lpstr>PowerPoint Presentation</vt:lpstr>
      <vt:lpstr>Artificial immunity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50</cp:revision>
  <dcterms:created xsi:type="dcterms:W3CDTF">2023-02-01T11:31:06Z</dcterms:created>
  <dcterms:modified xsi:type="dcterms:W3CDTF">2023-08-15T01:43:24Z</dcterms:modified>
</cp:coreProperties>
</file>