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7"/>
  </p:notesMasterIdLst>
  <p:sldIdLst>
    <p:sldId id="256" r:id="rId2"/>
    <p:sldId id="257" r:id="rId3"/>
    <p:sldId id="260" r:id="rId4"/>
    <p:sldId id="262" r:id="rId5"/>
    <p:sldId id="263" r:id="rId6"/>
    <p:sldId id="264" r:id="rId7"/>
    <p:sldId id="267" r:id="rId8"/>
    <p:sldId id="265" r:id="rId9"/>
    <p:sldId id="266" r:id="rId10"/>
    <p:sldId id="268" r:id="rId11"/>
    <p:sldId id="269" r:id="rId12"/>
    <p:sldId id="270" r:id="rId13"/>
    <p:sldId id="271" r:id="rId14"/>
    <p:sldId id="272"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1495A1-FC4B-4943-A3E4-B9AE05938C94}" type="datetimeFigureOut">
              <a:rPr lang="en-AU" smtClean="0"/>
              <a:t>22/08/2023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CE355-FF94-49DF-AE23-D71E2B6744E9}" type="slidenum">
              <a:rPr lang="en-AU" smtClean="0"/>
              <a:t>‹#›</a:t>
            </a:fld>
            <a:endParaRPr lang="en-AU"/>
          </a:p>
        </p:txBody>
      </p:sp>
    </p:spTree>
    <p:extLst>
      <p:ext uri="{BB962C8B-B14F-4D97-AF65-F5344CB8AC3E}">
        <p14:creationId xmlns:p14="http://schemas.microsoft.com/office/powerpoint/2010/main" val="3381964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8/22/2023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8/22/2023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8/22/2023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8/22/2023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8/22/2023</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8/22/2023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8/22/2023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8/22/2023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8/22/2023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8/22/2023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8/22/2023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8/22/2023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tlQMjHZFKbo?feature=oembe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QL_CD0-uEL0?feature=oembe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PSRJfaAYkW4?feature=oembed"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UfLAwO4_NTQ?feature=oembe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6090045" y="1346200"/>
            <a:ext cx="5624118" cy="3284538"/>
          </a:xfrm>
        </p:spPr>
        <p:txBody>
          <a:bodyPr anchor="b">
            <a:normAutofit/>
          </a:bodyPr>
          <a:lstStyle/>
          <a:p>
            <a:pPr>
              <a:lnSpc>
                <a:spcPct val="110000"/>
              </a:lnSpc>
            </a:pPr>
            <a:r>
              <a:rPr lang="en-AU" sz="4600" dirty="0"/>
              <a:t>Allergies</a:t>
            </a:r>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6096369" y="4630738"/>
            <a:ext cx="5617794" cy="1150937"/>
          </a:xfrm>
        </p:spPr>
        <p:txBody>
          <a:bodyPr anchor="t">
            <a:normAutofit/>
          </a:bodyPr>
          <a:lstStyle/>
          <a:p>
            <a:r>
              <a:rPr lang="en-US" dirty="0"/>
              <a:t>GTHBY Human Biology</a:t>
            </a:r>
            <a:endParaRPr lang="en-AU" dirty="0"/>
          </a:p>
          <a:p>
            <a:endParaRPr lang="en-AU" dirty="0"/>
          </a:p>
        </p:txBody>
      </p:sp>
      <p:sp>
        <p:nvSpPr>
          <p:cNvPr id="1033" name="Freeform: Shape 1032">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35" name="Freeform: Shape 1034">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026" name="Picture 2" descr="Image result for pathogens">
            <a:extLst>
              <a:ext uri="{FF2B5EF4-FFF2-40B4-BE49-F238E27FC236}">
                <a16:creationId xmlns:a16="http://schemas.microsoft.com/office/drawing/2014/main" id="{A4E97409-42A1-0565-B6A1-3974CB4036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642" r="32904" b="1"/>
          <a:stretch/>
        </p:blipFill>
        <p:spPr bwMode="auto">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037" name="Freeform: Shape 1036">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61796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8727B-CC2C-9027-43D6-F7ED035B0DB9}"/>
              </a:ext>
            </a:extLst>
          </p:cNvPr>
          <p:cNvSpPr>
            <a:spLocks noGrp="1"/>
          </p:cNvSpPr>
          <p:nvPr>
            <p:ph type="title"/>
          </p:nvPr>
        </p:nvSpPr>
        <p:spPr/>
        <p:txBody>
          <a:bodyPr/>
          <a:lstStyle/>
          <a:p>
            <a:endParaRPr lang="en-AU"/>
          </a:p>
        </p:txBody>
      </p:sp>
      <p:pic>
        <p:nvPicPr>
          <p:cNvPr id="4" name="Online Media 3" title="Know Your Body: Anaphylaxis Explained">
            <a:hlinkClick r:id="" action="ppaction://media"/>
            <a:extLst>
              <a:ext uri="{FF2B5EF4-FFF2-40B4-BE49-F238E27FC236}">
                <a16:creationId xmlns:a16="http://schemas.microsoft.com/office/drawing/2014/main" id="{C290D270-4CDC-A937-86FC-123DD29D40AA}"/>
              </a:ext>
            </a:extLst>
          </p:cNvPr>
          <p:cNvPicPr>
            <a:picLocks noGrp="1" noRot="1" noChangeAspect="1"/>
          </p:cNvPicPr>
          <p:nvPr>
            <p:ph idx="1"/>
            <a:videoFile r:link="rId1"/>
          </p:nvPr>
        </p:nvPicPr>
        <p:blipFill>
          <a:blip r:embed="rId3"/>
          <a:stretch>
            <a:fillRect/>
          </a:stretch>
        </p:blipFill>
        <p:spPr>
          <a:xfrm>
            <a:off x="199231" y="97492"/>
            <a:ext cx="11793537" cy="6663016"/>
          </a:xfrm>
          <a:prstGeom prst="rect">
            <a:avLst/>
          </a:prstGeom>
        </p:spPr>
      </p:pic>
    </p:spTree>
    <p:extLst>
      <p:ext uri="{BB962C8B-B14F-4D97-AF65-F5344CB8AC3E}">
        <p14:creationId xmlns:p14="http://schemas.microsoft.com/office/powerpoint/2010/main" val="268871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0603-0F45-6364-C5CF-E88ADA3BB469}"/>
              </a:ext>
            </a:extLst>
          </p:cNvPr>
          <p:cNvSpPr>
            <a:spLocks noGrp="1"/>
          </p:cNvSpPr>
          <p:nvPr>
            <p:ph type="title"/>
          </p:nvPr>
        </p:nvSpPr>
        <p:spPr/>
        <p:txBody>
          <a:bodyPr/>
          <a:lstStyle/>
          <a:p>
            <a:endParaRPr lang="en-AU"/>
          </a:p>
        </p:txBody>
      </p:sp>
      <p:pic>
        <p:nvPicPr>
          <p:cNvPr id="4" name="Online Media 3" title="First Aid Facts: Anaphylaxis | St John WA">
            <a:hlinkClick r:id="" action="ppaction://media"/>
            <a:extLst>
              <a:ext uri="{FF2B5EF4-FFF2-40B4-BE49-F238E27FC236}">
                <a16:creationId xmlns:a16="http://schemas.microsoft.com/office/drawing/2014/main" id="{22ABB90F-9399-FE70-C0CA-B69C04D15AAC}"/>
              </a:ext>
            </a:extLst>
          </p:cNvPr>
          <p:cNvPicPr>
            <a:picLocks noGrp="1" noRot="1" noChangeAspect="1"/>
          </p:cNvPicPr>
          <p:nvPr>
            <p:ph idx="1"/>
            <a:videoFile r:link="rId1"/>
          </p:nvPr>
        </p:nvPicPr>
        <p:blipFill>
          <a:blip r:embed="rId3"/>
          <a:stretch>
            <a:fillRect/>
          </a:stretch>
        </p:blipFill>
        <p:spPr>
          <a:xfrm>
            <a:off x="277375" y="141641"/>
            <a:ext cx="11637249" cy="6574717"/>
          </a:xfrm>
          <a:prstGeom prst="rect">
            <a:avLst/>
          </a:prstGeom>
        </p:spPr>
      </p:pic>
    </p:spTree>
    <p:extLst>
      <p:ext uri="{BB962C8B-B14F-4D97-AF65-F5344CB8AC3E}">
        <p14:creationId xmlns:p14="http://schemas.microsoft.com/office/powerpoint/2010/main" val="290616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CB1D7-2FE9-6D02-B205-78262FCF63C5}"/>
              </a:ext>
            </a:extLst>
          </p:cNvPr>
          <p:cNvSpPr>
            <a:spLocks noGrp="1"/>
          </p:cNvSpPr>
          <p:nvPr>
            <p:ph type="title"/>
          </p:nvPr>
        </p:nvSpPr>
        <p:spPr>
          <a:xfrm>
            <a:off x="634481" y="65314"/>
            <a:ext cx="10898155" cy="1968759"/>
          </a:xfrm>
        </p:spPr>
        <p:txBody>
          <a:bodyPr>
            <a:normAutofit fontScale="90000"/>
          </a:bodyPr>
          <a:lstStyle/>
          <a:p>
            <a:r>
              <a:rPr lang="en-AU" sz="3600" dirty="0"/>
              <a:t>Why are allergies becoming more common?</a:t>
            </a:r>
            <a:br>
              <a:rPr lang="en-AU" dirty="0"/>
            </a:br>
            <a:r>
              <a:rPr lang="en-AU" dirty="0"/>
              <a:t> 1. </a:t>
            </a:r>
            <a:r>
              <a:rPr lang="en-US" sz="3200" b="1" i="0" dirty="0">
                <a:solidFill>
                  <a:srgbClr val="333333"/>
                </a:solidFill>
                <a:effectLst/>
                <a:latin typeface="+mj-lt"/>
              </a:rPr>
              <a:t>Delayed introduction of food allergens</a:t>
            </a:r>
            <a:endParaRPr lang="en-AU" dirty="0"/>
          </a:p>
        </p:txBody>
      </p:sp>
      <p:sp>
        <p:nvSpPr>
          <p:cNvPr id="3" name="Content Placeholder 2">
            <a:extLst>
              <a:ext uri="{FF2B5EF4-FFF2-40B4-BE49-F238E27FC236}">
                <a16:creationId xmlns:a16="http://schemas.microsoft.com/office/drawing/2014/main" id="{F4B41165-EA49-B47A-859A-6186F5A54CB0}"/>
              </a:ext>
            </a:extLst>
          </p:cNvPr>
          <p:cNvSpPr>
            <a:spLocks noGrp="1"/>
          </p:cNvSpPr>
          <p:nvPr>
            <p:ph idx="1"/>
          </p:nvPr>
        </p:nvSpPr>
        <p:spPr>
          <a:xfrm>
            <a:off x="1567542" y="2369976"/>
            <a:ext cx="9123269" cy="3593804"/>
          </a:xfrm>
        </p:spPr>
        <p:txBody>
          <a:bodyPr/>
          <a:lstStyle/>
          <a:p>
            <a:pPr algn="l"/>
            <a:r>
              <a:rPr lang="en-US" sz="2400" b="0" i="0" dirty="0">
                <a:solidFill>
                  <a:srgbClr val="333333"/>
                </a:solidFill>
                <a:effectLst/>
                <a:latin typeface="+mj-lt"/>
              </a:rPr>
              <a:t>Parents are avoiding introducing their children to potentially allergenic foods meaning that children react abnormally to the allergens once they do encounter them. </a:t>
            </a:r>
          </a:p>
          <a:p>
            <a:endParaRPr lang="en-AU" dirty="0"/>
          </a:p>
        </p:txBody>
      </p:sp>
    </p:spTree>
    <p:extLst>
      <p:ext uri="{BB962C8B-B14F-4D97-AF65-F5344CB8AC3E}">
        <p14:creationId xmlns:p14="http://schemas.microsoft.com/office/powerpoint/2010/main" val="273114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C1EFD-76C3-7357-EC5C-B8E1393152AD}"/>
              </a:ext>
            </a:extLst>
          </p:cNvPr>
          <p:cNvSpPr>
            <a:spLocks noGrp="1"/>
          </p:cNvSpPr>
          <p:nvPr>
            <p:ph type="title"/>
          </p:nvPr>
        </p:nvSpPr>
        <p:spPr/>
        <p:txBody>
          <a:bodyPr>
            <a:normAutofit/>
          </a:bodyPr>
          <a:lstStyle/>
          <a:p>
            <a:r>
              <a:rPr lang="en-US" dirty="0">
                <a:solidFill>
                  <a:srgbClr val="333333"/>
                </a:solidFill>
              </a:rPr>
              <a:t>2. The hygiene hypothesis</a:t>
            </a:r>
            <a:endParaRPr lang="en-AU" dirty="0"/>
          </a:p>
        </p:txBody>
      </p:sp>
      <p:sp>
        <p:nvSpPr>
          <p:cNvPr id="3" name="Content Placeholder 2">
            <a:extLst>
              <a:ext uri="{FF2B5EF4-FFF2-40B4-BE49-F238E27FC236}">
                <a16:creationId xmlns:a16="http://schemas.microsoft.com/office/drawing/2014/main" id="{0AF2FEED-6A75-F7B5-5570-6EF6B2E70766}"/>
              </a:ext>
            </a:extLst>
          </p:cNvPr>
          <p:cNvSpPr>
            <a:spLocks noGrp="1"/>
          </p:cNvSpPr>
          <p:nvPr>
            <p:ph idx="1"/>
          </p:nvPr>
        </p:nvSpPr>
        <p:spPr>
          <a:xfrm>
            <a:off x="1054360" y="2312276"/>
            <a:ext cx="9636452" cy="3651504"/>
          </a:xfrm>
        </p:spPr>
        <p:txBody>
          <a:bodyPr>
            <a:normAutofit/>
          </a:bodyPr>
          <a:lstStyle/>
          <a:p>
            <a:pPr algn="l"/>
            <a:r>
              <a:rPr lang="en-US" sz="2600" b="0" i="0" dirty="0">
                <a:solidFill>
                  <a:srgbClr val="333333"/>
                </a:solidFill>
                <a:effectLst/>
                <a:latin typeface="+mj-lt"/>
              </a:rPr>
              <a:t>A lack of exposure to microorganisms during early childhood affects the gut microbiome and causes the immune system to identify food proteins as infectious agents mistakenly. Parasitic infections are usually combatted by the same immune mechanisms that are used to tackle allergy.</a:t>
            </a:r>
          </a:p>
          <a:p>
            <a:endParaRPr lang="en-AU" dirty="0"/>
          </a:p>
        </p:txBody>
      </p:sp>
    </p:spTree>
    <p:extLst>
      <p:ext uri="{BB962C8B-B14F-4D97-AF65-F5344CB8AC3E}">
        <p14:creationId xmlns:p14="http://schemas.microsoft.com/office/powerpoint/2010/main" val="151422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2F8C6-5F37-E2B4-4BDD-70983150FCEC}"/>
              </a:ext>
            </a:extLst>
          </p:cNvPr>
          <p:cNvSpPr>
            <a:spLocks noGrp="1"/>
          </p:cNvSpPr>
          <p:nvPr>
            <p:ph type="title"/>
          </p:nvPr>
        </p:nvSpPr>
        <p:spPr>
          <a:xfrm>
            <a:off x="1920241" y="631105"/>
            <a:ext cx="8770571" cy="1345269"/>
          </a:xfrm>
        </p:spPr>
        <p:txBody>
          <a:bodyPr>
            <a:normAutofit/>
          </a:bodyPr>
          <a:lstStyle/>
          <a:p>
            <a:r>
              <a:rPr lang="en-US" dirty="0">
                <a:solidFill>
                  <a:srgbClr val="333333"/>
                </a:solidFill>
              </a:rPr>
              <a:t>3. Vitamin D hypothesis</a:t>
            </a:r>
            <a:endParaRPr lang="en-AU" dirty="0"/>
          </a:p>
        </p:txBody>
      </p:sp>
      <p:sp>
        <p:nvSpPr>
          <p:cNvPr id="3" name="Content Placeholder 2">
            <a:extLst>
              <a:ext uri="{FF2B5EF4-FFF2-40B4-BE49-F238E27FC236}">
                <a16:creationId xmlns:a16="http://schemas.microsoft.com/office/drawing/2014/main" id="{CC20092B-EEE9-D357-44C0-36F37B2E37F6}"/>
              </a:ext>
            </a:extLst>
          </p:cNvPr>
          <p:cNvSpPr>
            <a:spLocks noGrp="1"/>
          </p:cNvSpPr>
          <p:nvPr>
            <p:ph idx="1"/>
          </p:nvPr>
        </p:nvSpPr>
        <p:spPr>
          <a:xfrm>
            <a:off x="1240972" y="2312276"/>
            <a:ext cx="9449840" cy="3651504"/>
          </a:xfrm>
        </p:spPr>
        <p:txBody>
          <a:bodyPr>
            <a:normAutofit/>
          </a:bodyPr>
          <a:lstStyle/>
          <a:p>
            <a:pPr algn="l"/>
            <a:r>
              <a:rPr lang="en-US" sz="2600" b="0" i="0" dirty="0">
                <a:solidFill>
                  <a:srgbClr val="333333"/>
                </a:solidFill>
                <a:effectLst/>
                <a:latin typeface="Meiryo" panose="020B0604030504040204" pitchFamily="34" charset="-128"/>
                <a:ea typeface="Meiryo" panose="020B0604030504040204" pitchFamily="34" charset="-128"/>
              </a:rPr>
              <a:t>Researchers have started to notice that food allergy prevalence seems to coincide with the availability of sunlight.</a:t>
            </a:r>
          </a:p>
          <a:p>
            <a:pPr algn="l"/>
            <a:r>
              <a:rPr lang="en-US" sz="2600" b="0" i="0" dirty="0">
                <a:solidFill>
                  <a:srgbClr val="333333"/>
                </a:solidFill>
                <a:effectLst/>
                <a:latin typeface="Meiryo" panose="020B0604030504040204" pitchFamily="34" charset="-128"/>
                <a:ea typeface="Meiryo" panose="020B0604030504040204" pitchFamily="34" charset="-128"/>
              </a:rPr>
              <a:t>The idea is that vitamin D can help regulate the immune system so that the body is less susceptible to allergy.</a:t>
            </a:r>
          </a:p>
          <a:p>
            <a:endParaRPr lang="en-AU" dirty="0"/>
          </a:p>
        </p:txBody>
      </p:sp>
    </p:spTree>
    <p:extLst>
      <p:ext uri="{BB962C8B-B14F-4D97-AF65-F5344CB8AC3E}">
        <p14:creationId xmlns:p14="http://schemas.microsoft.com/office/powerpoint/2010/main" val="1179931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2B42F-7F27-4011-863A-96C682EFA86B}"/>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89D8BE9A-FFF1-4281-B647-72D1B6D1D513}"/>
              </a:ext>
            </a:extLst>
          </p:cNvPr>
          <p:cNvSpPr>
            <a:spLocks noGrp="1"/>
          </p:cNvSpPr>
          <p:nvPr>
            <p:ph idx="1"/>
          </p:nvPr>
        </p:nvSpPr>
        <p:spPr/>
        <p:txBody>
          <a:bodyPr/>
          <a:lstStyle/>
          <a:p>
            <a:r>
              <a:rPr lang="en-AU" dirty="0"/>
              <a:t>Relate allergies to the immune system and inflammatory response</a:t>
            </a:r>
          </a:p>
          <a:p>
            <a:r>
              <a:rPr lang="en-AU" dirty="0"/>
              <a:t>Identify the causes of allergies</a:t>
            </a:r>
          </a:p>
          <a:p>
            <a:r>
              <a:rPr lang="en-AU" dirty="0"/>
              <a:t>Classify allergic responses as intolerances, allergic reaction and anaphylaxis</a:t>
            </a:r>
          </a:p>
          <a:p>
            <a:r>
              <a:rPr lang="en-AU" dirty="0"/>
              <a:t>Explain why allergies are increasing in frequency, especially amongst children</a:t>
            </a:r>
          </a:p>
        </p:txBody>
      </p:sp>
    </p:spTree>
    <p:extLst>
      <p:ext uri="{BB962C8B-B14F-4D97-AF65-F5344CB8AC3E}">
        <p14:creationId xmlns:p14="http://schemas.microsoft.com/office/powerpoint/2010/main" val="169551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p:txBody>
          <a:bodyPr/>
          <a:lstStyle/>
          <a:p>
            <a:r>
              <a:rPr lang="en-US" dirty="0"/>
              <a:t>Learning Intentions</a:t>
            </a:r>
            <a:endParaRPr lang="en-AU" dirty="0"/>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p:txBody>
          <a:bodyPr>
            <a:normAutofit/>
          </a:bodyPr>
          <a:lstStyle/>
          <a:p>
            <a:pPr marL="342900" lvl="0" indent="-342900">
              <a:lnSpc>
                <a:spcPct val="107000"/>
              </a:lnSpc>
              <a:spcAft>
                <a:spcPts val="800"/>
              </a:spcAft>
              <a:buFont typeface="Symbol" panose="05050102010706020507" pitchFamily="18" charset="2"/>
              <a:buChar char=""/>
            </a:pPr>
            <a:r>
              <a:rPr lang="en-AU" sz="2800" dirty="0">
                <a:effectLst/>
                <a:latin typeface="Calibri" panose="020F0502020204030204" pitchFamily="34" charset="0"/>
                <a:ea typeface="Calibri" panose="020F0502020204030204" pitchFamily="34" charset="0"/>
                <a:cs typeface="Calibri" panose="020F0502020204030204" pitchFamily="34" charset="0"/>
              </a:rPr>
              <a:t>Increase in allergy disorders, especially in children</a:t>
            </a:r>
          </a:p>
          <a:p>
            <a:pPr marL="342900" lvl="0" indent="-342900">
              <a:lnSpc>
                <a:spcPct val="107000"/>
              </a:lnSpc>
              <a:spcAft>
                <a:spcPts val="800"/>
              </a:spcAft>
              <a:buFont typeface="Symbol" panose="05050102010706020507" pitchFamily="18" charset="2"/>
              <a:buChar char=""/>
            </a:pPr>
            <a:r>
              <a:rPr lang="en-AU" sz="2800" dirty="0">
                <a:effectLst/>
                <a:latin typeface="Calibri" panose="020F0502020204030204" pitchFamily="34" charset="0"/>
                <a:ea typeface="Calibri" panose="020F0502020204030204" pitchFamily="34" charset="0"/>
              </a:rPr>
              <a:t>Possible causes of the increase</a:t>
            </a:r>
            <a:endParaRPr lang="en-A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1696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2B42F-7F27-4011-863A-96C682EFA86B}"/>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89D8BE9A-FFF1-4281-B647-72D1B6D1D513}"/>
              </a:ext>
            </a:extLst>
          </p:cNvPr>
          <p:cNvSpPr>
            <a:spLocks noGrp="1"/>
          </p:cNvSpPr>
          <p:nvPr>
            <p:ph idx="1"/>
          </p:nvPr>
        </p:nvSpPr>
        <p:spPr/>
        <p:txBody>
          <a:bodyPr/>
          <a:lstStyle/>
          <a:p>
            <a:r>
              <a:rPr lang="en-AU" dirty="0"/>
              <a:t>Relate allergies to the immune system and inflammatory response</a:t>
            </a:r>
          </a:p>
          <a:p>
            <a:r>
              <a:rPr lang="en-AU" dirty="0"/>
              <a:t>Identify the causes of allergies</a:t>
            </a:r>
          </a:p>
          <a:p>
            <a:r>
              <a:rPr lang="en-AU" dirty="0"/>
              <a:t>Classify allergic responses as intolerances, allergic reaction and anaphylaxis</a:t>
            </a:r>
          </a:p>
          <a:p>
            <a:r>
              <a:rPr lang="en-AU" dirty="0"/>
              <a:t>Explain why allergies are increasing in frequency, especially amongst children</a:t>
            </a:r>
          </a:p>
        </p:txBody>
      </p:sp>
    </p:spTree>
    <p:extLst>
      <p:ext uri="{BB962C8B-B14F-4D97-AF65-F5344CB8AC3E}">
        <p14:creationId xmlns:p14="http://schemas.microsoft.com/office/powerpoint/2010/main" val="85348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05CF-EE44-D855-DD4A-31A5E7341F08}"/>
              </a:ext>
            </a:extLst>
          </p:cNvPr>
          <p:cNvSpPr>
            <a:spLocks noGrp="1"/>
          </p:cNvSpPr>
          <p:nvPr>
            <p:ph type="title"/>
          </p:nvPr>
        </p:nvSpPr>
        <p:spPr/>
        <p:txBody>
          <a:bodyPr/>
          <a:lstStyle/>
          <a:p>
            <a:r>
              <a:rPr lang="en-AU" dirty="0"/>
              <a:t>Review:</a:t>
            </a:r>
          </a:p>
        </p:txBody>
      </p:sp>
      <p:sp>
        <p:nvSpPr>
          <p:cNvPr id="3" name="Content Placeholder 2">
            <a:extLst>
              <a:ext uri="{FF2B5EF4-FFF2-40B4-BE49-F238E27FC236}">
                <a16:creationId xmlns:a16="http://schemas.microsoft.com/office/drawing/2014/main" id="{28D6069F-D98F-D305-F817-DF3CF257C7A6}"/>
              </a:ext>
            </a:extLst>
          </p:cNvPr>
          <p:cNvSpPr>
            <a:spLocks noGrp="1"/>
          </p:cNvSpPr>
          <p:nvPr>
            <p:ph idx="1"/>
          </p:nvPr>
        </p:nvSpPr>
        <p:spPr/>
        <p:txBody>
          <a:bodyPr>
            <a:normAutofit/>
          </a:bodyPr>
          <a:lstStyle/>
          <a:p>
            <a:r>
              <a:rPr lang="en-AU" sz="2400" dirty="0"/>
              <a:t>Explain the difference between phagocytes and lymphocytes.</a:t>
            </a:r>
          </a:p>
          <a:p>
            <a:r>
              <a:rPr lang="en-AU" sz="2400" dirty="0"/>
              <a:t>What is an antigen?</a:t>
            </a:r>
          </a:p>
          <a:p>
            <a:r>
              <a:rPr lang="en-AU" sz="2400" dirty="0"/>
              <a:t>What is an antibody and where are they produced?</a:t>
            </a:r>
          </a:p>
          <a:p>
            <a:r>
              <a:rPr lang="en-AU" sz="2400" dirty="0"/>
              <a:t>List 5 inflammatory responses</a:t>
            </a:r>
          </a:p>
        </p:txBody>
      </p:sp>
    </p:spTree>
    <p:extLst>
      <p:ext uri="{BB962C8B-B14F-4D97-AF65-F5344CB8AC3E}">
        <p14:creationId xmlns:p14="http://schemas.microsoft.com/office/powerpoint/2010/main" val="68128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4088-8F15-13CA-83E8-E1FFF977C5A8}"/>
              </a:ext>
            </a:extLst>
          </p:cNvPr>
          <p:cNvSpPr>
            <a:spLocks noGrp="1"/>
          </p:cNvSpPr>
          <p:nvPr>
            <p:ph type="title"/>
          </p:nvPr>
        </p:nvSpPr>
        <p:spPr/>
        <p:txBody>
          <a:bodyPr/>
          <a:lstStyle/>
          <a:p>
            <a:endParaRPr lang="en-AU"/>
          </a:p>
        </p:txBody>
      </p:sp>
      <p:pic>
        <p:nvPicPr>
          <p:cNvPr id="4" name="Online Media 3" title="How does your immune system work? - Emma Bryce">
            <a:hlinkClick r:id="" action="ppaction://media"/>
            <a:extLst>
              <a:ext uri="{FF2B5EF4-FFF2-40B4-BE49-F238E27FC236}">
                <a16:creationId xmlns:a16="http://schemas.microsoft.com/office/drawing/2014/main" id="{922C6B85-DD49-507B-0315-3F9C29C7383A}"/>
              </a:ext>
            </a:extLst>
          </p:cNvPr>
          <p:cNvPicPr>
            <a:picLocks noGrp="1" noRot="1" noChangeAspect="1"/>
          </p:cNvPicPr>
          <p:nvPr>
            <p:ph idx="1"/>
            <a:videoFile r:link="rId1"/>
          </p:nvPr>
        </p:nvPicPr>
        <p:blipFill>
          <a:blip r:embed="rId3"/>
          <a:stretch>
            <a:fillRect/>
          </a:stretch>
        </p:blipFill>
        <p:spPr>
          <a:xfrm>
            <a:off x="238482" y="185608"/>
            <a:ext cx="11639193" cy="6575816"/>
          </a:xfrm>
          <a:prstGeom prst="rect">
            <a:avLst/>
          </a:prstGeom>
        </p:spPr>
      </p:pic>
    </p:spTree>
    <p:extLst>
      <p:ext uri="{BB962C8B-B14F-4D97-AF65-F5344CB8AC3E}">
        <p14:creationId xmlns:p14="http://schemas.microsoft.com/office/powerpoint/2010/main" val="205369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1418A76-D0B6-81EC-1A81-0212239FC4C9}"/>
              </a:ext>
            </a:extLst>
          </p:cNvPr>
          <p:cNvSpPr>
            <a:spLocks noGrp="1"/>
          </p:cNvSpPr>
          <p:nvPr>
            <p:ph type="title"/>
          </p:nvPr>
        </p:nvSpPr>
        <p:spPr>
          <a:xfrm>
            <a:off x="992518" y="442913"/>
            <a:ext cx="5271804" cy="1639888"/>
          </a:xfrm>
        </p:spPr>
        <p:txBody>
          <a:bodyPr anchor="b">
            <a:normAutofit/>
          </a:bodyPr>
          <a:lstStyle/>
          <a:p>
            <a:r>
              <a:rPr lang="en-AU" dirty="0"/>
              <a:t>What are allergies?</a:t>
            </a:r>
          </a:p>
        </p:txBody>
      </p:sp>
      <p:sp>
        <p:nvSpPr>
          <p:cNvPr id="3" name="Content Placeholder 2">
            <a:extLst>
              <a:ext uri="{FF2B5EF4-FFF2-40B4-BE49-F238E27FC236}">
                <a16:creationId xmlns:a16="http://schemas.microsoft.com/office/drawing/2014/main" id="{345B731F-87A5-C9BA-A877-11AEBFE5590B}"/>
              </a:ext>
            </a:extLst>
          </p:cNvPr>
          <p:cNvSpPr>
            <a:spLocks noGrp="1"/>
          </p:cNvSpPr>
          <p:nvPr>
            <p:ph idx="1"/>
          </p:nvPr>
        </p:nvSpPr>
        <p:spPr>
          <a:xfrm>
            <a:off x="992519" y="2312988"/>
            <a:ext cx="5271804" cy="3651250"/>
          </a:xfrm>
        </p:spPr>
        <p:txBody>
          <a:bodyPr>
            <a:normAutofit lnSpcReduction="10000"/>
          </a:bodyPr>
          <a:lstStyle/>
          <a:p>
            <a:r>
              <a:rPr lang="en-US" sz="2400" b="0" i="0" dirty="0">
                <a:effectLst/>
                <a:latin typeface="+mj-lt"/>
              </a:rPr>
              <a:t>Allergies occur when your immune system reacts to a foreign substance — such as pollen, bee venom or pet dander — or a food that doesn't cause a reaction in most people.</a:t>
            </a:r>
          </a:p>
          <a:p>
            <a:endParaRPr lang="en-AU" dirty="0"/>
          </a:p>
        </p:txBody>
      </p:sp>
      <p:sp>
        <p:nvSpPr>
          <p:cNvPr id="22" name="Freeform: Shape 2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Bees working on a honeycomb">
            <a:extLst>
              <a:ext uri="{FF2B5EF4-FFF2-40B4-BE49-F238E27FC236}">
                <a16:creationId xmlns:a16="http://schemas.microsoft.com/office/drawing/2014/main" id="{F710656C-8B96-0C8A-5674-40615AB6FA7B}"/>
              </a:ext>
            </a:extLst>
          </p:cNvPr>
          <p:cNvPicPr>
            <a:picLocks noChangeAspect="1"/>
          </p:cNvPicPr>
          <p:nvPr/>
        </p:nvPicPr>
        <p:blipFill rotWithShape="1">
          <a:blip r:embed="rId2"/>
          <a:srcRect l="22984" r="24102"/>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48763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2C74C-604C-D743-D233-8AFA1AEDFA08}"/>
              </a:ext>
            </a:extLst>
          </p:cNvPr>
          <p:cNvSpPr>
            <a:spLocks noGrp="1"/>
          </p:cNvSpPr>
          <p:nvPr>
            <p:ph type="title"/>
          </p:nvPr>
        </p:nvSpPr>
        <p:spPr/>
        <p:txBody>
          <a:bodyPr/>
          <a:lstStyle/>
          <a:p>
            <a:endParaRPr lang="en-AU"/>
          </a:p>
        </p:txBody>
      </p:sp>
      <p:pic>
        <p:nvPicPr>
          <p:cNvPr id="4" name="Online Media 3" title="Understanding Allergies">
            <a:hlinkClick r:id="" action="ppaction://media"/>
            <a:extLst>
              <a:ext uri="{FF2B5EF4-FFF2-40B4-BE49-F238E27FC236}">
                <a16:creationId xmlns:a16="http://schemas.microsoft.com/office/drawing/2014/main" id="{AAD9A704-2E84-1000-9BD4-D57673D37E64}"/>
              </a:ext>
            </a:extLst>
          </p:cNvPr>
          <p:cNvPicPr>
            <a:picLocks noGrp="1" noRot="1" noChangeAspect="1"/>
          </p:cNvPicPr>
          <p:nvPr>
            <p:ph idx="1"/>
            <a:videoFile r:link="rId1"/>
          </p:nvPr>
        </p:nvPicPr>
        <p:blipFill>
          <a:blip r:embed="rId3"/>
          <a:stretch>
            <a:fillRect/>
          </a:stretch>
        </p:blipFill>
        <p:spPr>
          <a:xfrm>
            <a:off x="212828" y="105174"/>
            <a:ext cx="11766344" cy="6647652"/>
          </a:xfrm>
          <a:prstGeom prst="rect">
            <a:avLst/>
          </a:prstGeom>
        </p:spPr>
      </p:pic>
    </p:spTree>
    <p:extLst>
      <p:ext uri="{BB962C8B-B14F-4D97-AF65-F5344CB8AC3E}">
        <p14:creationId xmlns:p14="http://schemas.microsoft.com/office/powerpoint/2010/main" val="18283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Blood cells with one infected cell">
            <a:extLst>
              <a:ext uri="{FF2B5EF4-FFF2-40B4-BE49-F238E27FC236}">
                <a16:creationId xmlns:a16="http://schemas.microsoft.com/office/drawing/2014/main" id="{5B3DE012-D2A3-0BBE-D806-0AAECCCA6B5D}"/>
              </a:ext>
            </a:extLst>
          </p:cNvPr>
          <p:cNvPicPr>
            <a:picLocks noChangeAspect="1"/>
          </p:cNvPicPr>
          <p:nvPr/>
        </p:nvPicPr>
        <p:blipFill rotWithShape="1">
          <a:blip r:embed="rId2"/>
          <a:srcRect r="25"/>
          <a:stretch/>
        </p:blipFill>
        <p:spPr>
          <a:xfrm>
            <a:off x="1524" y="10"/>
            <a:ext cx="12188952" cy="6857990"/>
          </a:xfrm>
          <a:prstGeom prst="rect">
            <a:avLst/>
          </a:prstGeom>
        </p:spPr>
      </p:pic>
      <p:sp>
        <p:nvSpPr>
          <p:cNvPr id="22" name="Freeform: Shape 21">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AEAFE04-E4EB-F648-6B17-8D8D4C68B2C3}"/>
              </a:ext>
            </a:extLst>
          </p:cNvPr>
          <p:cNvSpPr>
            <a:spLocks noGrp="1"/>
          </p:cNvSpPr>
          <p:nvPr>
            <p:ph type="title"/>
          </p:nvPr>
        </p:nvSpPr>
        <p:spPr>
          <a:xfrm>
            <a:off x="2488351" y="244528"/>
            <a:ext cx="7713882" cy="663576"/>
          </a:xfrm>
        </p:spPr>
        <p:txBody>
          <a:bodyPr anchor="b">
            <a:normAutofit fontScale="90000"/>
          </a:bodyPr>
          <a:lstStyle/>
          <a:p>
            <a:r>
              <a:rPr lang="en-AU" dirty="0"/>
              <a:t>How do we develop allergies?</a:t>
            </a:r>
          </a:p>
        </p:txBody>
      </p:sp>
      <p:sp>
        <p:nvSpPr>
          <p:cNvPr id="3" name="Content Placeholder 2">
            <a:extLst>
              <a:ext uri="{FF2B5EF4-FFF2-40B4-BE49-F238E27FC236}">
                <a16:creationId xmlns:a16="http://schemas.microsoft.com/office/drawing/2014/main" id="{DCDB2841-4F55-691C-FEEF-5D74A5366A06}"/>
              </a:ext>
            </a:extLst>
          </p:cNvPr>
          <p:cNvSpPr>
            <a:spLocks noGrp="1"/>
          </p:cNvSpPr>
          <p:nvPr>
            <p:ph idx="1"/>
          </p:nvPr>
        </p:nvSpPr>
        <p:spPr>
          <a:xfrm>
            <a:off x="1681266" y="1038225"/>
            <a:ext cx="8091384" cy="5181599"/>
          </a:xfrm>
        </p:spPr>
        <p:txBody>
          <a:bodyPr>
            <a:normAutofit/>
          </a:bodyPr>
          <a:lstStyle/>
          <a:p>
            <a:r>
              <a:rPr lang="en-US" sz="2400" b="0" i="0" dirty="0">
                <a:effectLst/>
                <a:latin typeface="+mj-lt"/>
              </a:rPr>
              <a:t>Your immune system produces substances known as </a:t>
            </a:r>
            <a:r>
              <a:rPr lang="en-US" sz="2400" b="1" i="0" dirty="0">
                <a:effectLst/>
                <a:latin typeface="+mj-lt"/>
              </a:rPr>
              <a:t>antibodies</a:t>
            </a:r>
            <a:r>
              <a:rPr lang="en-US" sz="2400" b="0" i="0" dirty="0">
                <a:effectLst/>
                <a:latin typeface="+mj-lt"/>
              </a:rPr>
              <a:t>. When you have allergies, your immune system makes antibodies that identify a particular allergen as harmful, even though it isn't. When you come into contact with the allergen, your immune system's reaction can inflame your skin, sinuses, airways or digestive system.</a:t>
            </a:r>
          </a:p>
          <a:p>
            <a:endParaRPr lang="en-AU" dirty="0"/>
          </a:p>
        </p:txBody>
      </p:sp>
    </p:spTree>
    <p:extLst>
      <p:ext uri="{BB962C8B-B14F-4D97-AF65-F5344CB8AC3E}">
        <p14:creationId xmlns:p14="http://schemas.microsoft.com/office/powerpoint/2010/main" val="558810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53C34E50-B12D-F849-C2C2-3EFFDC1C6002}"/>
              </a:ext>
            </a:extLst>
          </p:cNvPr>
          <p:cNvSpPr>
            <a:spLocks noGrp="1"/>
          </p:cNvSpPr>
          <p:nvPr>
            <p:ph type="title"/>
          </p:nvPr>
        </p:nvSpPr>
        <p:spPr>
          <a:xfrm>
            <a:off x="5995474" y="-10919"/>
            <a:ext cx="5993241" cy="1004832"/>
          </a:xfrm>
        </p:spPr>
        <p:txBody>
          <a:bodyPr anchor="b">
            <a:normAutofit/>
          </a:bodyPr>
          <a:lstStyle/>
          <a:p>
            <a:r>
              <a:rPr lang="en-AU" dirty="0"/>
              <a:t>Severity of allergies</a:t>
            </a:r>
          </a:p>
        </p:txBody>
      </p:sp>
      <p:sp>
        <p:nvSpPr>
          <p:cNvPr id="11" name="Freeform: Shape 10">
            <a:extLst>
              <a:ext uri="{FF2B5EF4-FFF2-40B4-BE49-F238E27FC236}">
                <a16:creationId xmlns:a16="http://schemas.microsoft.com/office/drawing/2014/main" id="{9F87E4D0-D347-4DA8-81D7-104733308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293" y="1074738"/>
            <a:ext cx="4906732"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DC9CEF6-58E1-4D78-BBBE-76F779AD9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898498"/>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47AF1248-67F7-4FEF-8D1D-FE33661A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266" y="993913"/>
            <a:ext cx="5101442" cy="48519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a:extLst>
              <a:ext uri="{FF2B5EF4-FFF2-40B4-BE49-F238E27FC236}">
                <a16:creationId xmlns:a16="http://schemas.microsoft.com/office/drawing/2014/main" id="{1F34BFD5-AB6C-D4F0-605C-D2EAB5471CAC}"/>
              </a:ext>
            </a:extLst>
          </p:cNvPr>
          <p:cNvPicPr>
            <a:picLocks noChangeAspect="1"/>
          </p:cNvPicPr>
          <p:nvPr/>
        </p:nvPicPr>
        <p:blipFill rotWithShape="1">
          <a:blip r:embed="rId2"/>
          <a:srcRect l="10011" r="16258" b="-2"/>
          <a:stretch/>
        </p:blipFill>
        <p:spPr>
          <a:xfrm>
            <a:off x="1033670" y="1288109"/>
            <a:ext cx="4349282" cy="4221274"/>
          </a:xfrm>
          <a:custGeom>
            <a:avLst/>
            <a:gdLst/>
            <a:ahLst/>
            <a:cxnLst/>
            <a:rect l="l" t="t" r="r" b="b"/>
            <a:pathLst>
              <a:path w="4292584" h="4094066">
                <a:moveTo>
                  <a:pt x="2456537" y="0"/>
                </a:moveTo>
                <a:cubicBezTo>
                  <a:pt x="2738780" y="0"/>
                  <a:pt x="2998545" y="55066"/>
                  <a:pt x="3228742" y="163517"/>
                </a:cubicBezTo>
                <a:cubicBezTo>
                  <a:pt x="3444477" y="265234"/>
                  <a:pt x="3633959" y="413698"/>
                  <a:pt x="3791935" y="604700"/>
                </a:cubicBezTo>
                <a:cubicBezTo>
                  <a:pt x="4114802" y="995211"/>
                  <a:pt x="4292584" y="1550174"/>
                  <a:pt x="4292584" y="2167403"/>
                </a:cubicBezTo>
                <a:cubicBezTo>
                  <a:pt x="4292584" y="2413659"/>
                  <a:pt x="4223774" y="2611299"/>
                  <a:pt x="4069573" y="2808283"/>
                </a:cubicBezTo>
                <a:cubicBezTo>
                  <a:pt x="3908278" y="3014339"/>
                  <a:pt x="3665922" y="3204126"/>
                  <a:pt x="3409289" y="3405037"/>
                </a:cubicBezTo>
                <a:cubicBezTo>
                  <a:pt x="3361941" y="3442060"/>
                  <a:pt x="3313027" y="3480392"/>
                  <a:pt x="3264115" y="3519190"/>
                </a:cubicBezTo>
                <a:cubicBezTo>
                  <a:pt x="2826289" y="3866416"/>
                  <a:pt x="2506740" y="4094066"/>
                  <a:pt x="2071218" y="4094066"/>
                </a:cubicBezTo>
                <a:cubicBezTo>
                  <a:pt x="1407617" y="4094066"/>
                  <a:pt x="937645" y="3814621"/>
                  <a:pt x="499819" y="3159623"/>
                </a:cubicBezTo>
                <a:cubicBezTo>
                  <a:pt x="442524" y="3073891"/>
                  <a:pt x="386517" y="2995921"/>
                  <a:pt x="332353" y="2920566"/>
                </a:cubicBezTo>
                <a:cubicBezTo>
                  <a:pt x="107867" y="2608119"/>
                  <a:pt x="0" y="2445632"/>
                  <a:pt x="0" y="2167403"/>
                </a:cubicBezTo>
                <a:cubicBezTo>
                  <a:pt x="0" y="1891138"/>
                  <a:pt x="67612" y="1618236"/>
                  <a:pt x="200812" y="1356275"/>
                </a:cubicBezTo>
                <a:cubicBezTo>
                  <a:pt x="331156" y="1100015"/>
                  <a:pt x="517505" y="865448"/>
                  <a:pt x="754611" y="659299"/>
                </a:cubicBezTo>
                <a:cubicBezTo>
                  <a:pt x="987664" y="456610"/>
                  <a:pt x="1264470" y="289449"/>
                  <a:pt x="1555279" y="175950"/>
                </a:cubicBezTo>
                <a:cubicBezTo>
                  <a:pt x="1853918" y="59181"/>
                  <a:pt x="2157254" y="0"/>
                  <a:pt x="2456537" y="0"/>
                </a:cubicBezTo>
                <a:close/>
              </a:path>
            </a:pathLst>
          </a:custGeom>
        </p:spPr>
      </p:pic>
      <p:sp>
        <p:nvSpPr>
          <p:cNvPr id="3" name="Content Placeholder 2">
            <a:extLst>
              <a:ext uri="{FF2B5EF4-FFF2-40B4-BE49-F238E27FC236}">
                <a16:creationId xmlns:a16="http://schemas.microsoft.com/office/drawing/2014/main" id="{8F554C65-65D8-DDA1-F261-9EF00EB16C40}"/>
              </a:ext>
            </a:extLst>
          </p:cNvPr>
          <p:cNvSpPr>
            <a:spLocks noGrp="1"/>
          </p:cNvSpPr>
          <p:nvPr>
            <p:ph idx="1"/>
          </p:nvPr>
        </p:nvSpPr>
        <p:spPr>
          <a:xfrm>
            <a:off x="6136140" y="1152526"/>
            <a:ext cx="5122410" cy="5210174"/>
          </a:xfrm>
        </p:spPr>
        <p:txBody>
          <a:bodyPr>
            <a:normAutofit fontScale="92500"/>
          </a:bodyPr>
          <a:lstStyle/>
          <a:p>
            <a:pPr>
              <a:lnSpc>
                <a:spcPct val="130000"/>
              </a:lnSpc>
            </a:pPr>
            <a:r>
              <a:rPr lang="en-US" sz="2600" b="0" i="0" dirty="0">
                <a:effectLst/>
                <a:latin typeface="+mj-lt"/>
              </a:rPr>
              <a:t>The severity of allergies varies from person to person and can range from minor irritation to anaphylaxis — a potentially life-threatening emergency. While most allergies can't be cured, treatments can help relieve your allergy symptoms.</a:t>
            </a:r>
          </a:p>
          <a:p>
            <a:pPr>
              <a:lnSpc>
                <a:spcPct val="130000"/>
              </a:lnSpc>
            </a:pPr>
            <a:endParaRPr lang="en-AU" dirty="0"/>
          </a:p>
        </p:txBody>
      </p:sp>
    </p:spTree>
    <p:extLst>
      <p:ext uri="{BB962C8B-B14F-4D97-AF65-F5344CB8AC3E}">
        <p14:creationId xmlns:p14="http://schemas.microsoft.com/office/powerpoint/2010/main" val="2949484312"/>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TotalTime>
  <Words>398</Words>
  <Application>Microsoft Office PowerPoint</Application>
  <PresentationFormat>Widescreen</PresentationFormat>
  <Paragraphs>33</Paragraphs>
  <Slides>15</Slides>
  <Notes>0</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Meiryo</vt:lpstr>
      <vt:lpstr>Calibri</vt:lpstr>
      <vt:lpstr>Corbel</vt:lpstr>
      <vt:lpstr>Symbol</vt:lpstr>
      <vt:lpstr>SketchLinesVTI</vt:lpstr>
      <vt:lpstr>Allergies</vt:lpstr>
      <vt:lpstr>Learning Intentions</vt:lpstr>
      <vt:lpstr>Success criteria</vt:lpstr>
      <vt:lpstr>Review:</vt:lpstr>
      <vt:lpstr>PowerPoint Presentation</vt:lpstr>
      <vt:lpstr>What are allergies?</vt:lpstr>
      <vt:lpstr>PowerPoint Presentation</vt:lpstr>
      <vt:lpstr>How do we develop allergies?</vt:lpstr>
      <vt:lpstr>Severity of allergies</vt:lpstr>
      <vt:lpstr>PowerPoint Presentation</vt:lpstr>
      <vt:lpstr>PowerPoint Presentation</vt:lpstr>
      <vt:lpstr>Why are allergies becoming more common?  1. Delayed introduction of food allergens</vt:lpstr>
      <vt:lpstr>2. The hygiene hypothesis</vt:lpstr>
      <vt:lpstr>3. Vitamin D hypothesis</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JOHNSON Kristy [Narrogin Senior High School]</cp:lastModifiedBy>
  <cp:revision>48</cp:revision>
  <dcterms:created xsi:type="dcterms:W3CDTF">2023-02-01T11:31:06Z</dcterms:created>
  <dcterms:modified xsi:type="dcterms:W3CDTF">2023-08-22T02:09:04Z</dcterms:modified>
</cp:coreProperties>
</file>