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0" r:id="rId3"/>
    <p:sldId id="262" r:id="rId4"/>
    <p:sldId id="257" r:id="rId5"/>
    <p:sldId id="263" r:id="rId6"/>
    <p:sldId id="261" r:id="rId7"/>
    <p:sldId id="264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2/5/2023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The Brain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 fontScale="92500" lnSpcReduction="10000"/>
          </a:bodyPr>
          <a:lstStyle/>
          <a:p>
            <a:r>
              <a:rPr lang="en-US" dirty="0"/>
              <a:t>GTHBY </a:t>
            </a:r>
          </a:p>
          <a:p>
            <a:r>
              <a:rPr lang="en-US" dirty="0"/>
              <a:t>Year 12 General Human Biology</a:t>
            </a:r>
            <a:endParaRPr lang="en-AU" dirty="0"/>
          </a:p>
          <a:p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3CAC2544-E995-9BE6-BEFC-55FA58576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663" r="19432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07840-8FE1-0455-FDD7-8944141C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775649" cy="1822123"/>
          </a:xfrm>
        </p:spPr>
        <p:txBody>
          <a:bodyPr anchor="b">
            <a:normAutofit/>
          </a:bodyPr>
          <a:lstStyle/>
          <a:p>
            <a:r>
              <a:rPr lang="en-AU" dirty="0"/>
              <a:t>Cerebellum (hindbrain)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D0618-E6CC-FF0E-C297-A99EE36D4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The cerebellum is at the base and the back of the brain. The cerebellum is responsible for coordination and balance.</a:t>
            </a:r>
          </a:p>
          <a:p>
            <a:pPr>
              <a:lnSpc>
                <a:spcPct val="130000"/>
              </a:lnSpc>
            </a:pPr>
            <a:endParaRPr lang="en-AU" sz="15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AC138E3-3FBD-DB4B-A4E3-3540C625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03" y="1073827"/>
            <a:ext cx="3299828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5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AE8199-E615-B7F8-1B55-C10B08D5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709182" cy="1822123"/>
          </a:xfrm>
        </p:spPr>
        <p:txBody>
          <a:bodyPr anchor="b">
            <a:normAutofit/>
          </a:bodyPr>
          <a:lstStyle/>
          <a:p>
            <a:r>
              <a:rPr lang="en-AU" dirty="0"/>
              <a:t>Brain stem (midbrain)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C303-F87C-61D7-274C-6AEDF1D0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brain stem is between the spinal cord and the rest of the brain. Basic functions like breathing and sleep are controlled here.</a:t>
            </a:r>
          </a:p>
          <a:p>
            <a:endParaRPr lang="en-AU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90EB4C-60FB-D493-E917-03E9BB7466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8" t="19835" r="12577" b="-120"/>
          <a:stretch/>
        </p:blipFill>
        <p:spPr>
          <a:xfrm>
            <a:off x="6340991" y="1280252"/>
            <a:ext cx="5687681" cy="4015316"/>
          </a:xfrm>
          <a:custGeom>
            <a:avLst/>
            <a:gdLst/>
            <a:ahLst/>
            <a:cxnLst/>
            <a:rect l="l" t="t" r="r" b="b"/>
            <a:pathLst>
              <a:path w="5044104" h="4896924">
                <a:moveTo>
                  <a:pt x="2886613" y="0"/>
                </a:moveTo>
                <a:cubicBezTo>
                  <a:pt x="3218269" y="0"/>
                  <a:pt x="3523512" y="65865"/>
                  <a:pt x="3794011" y="195584"/>
                </a:cubicBezTo>
                <a:cubicBezTo>
                  <a:pt x="4047516" y="317247"/>
                  <a:pt x="4270172" y="494825"/>
                  <a:pt x="4455804" y="723284"/>
                </a:cubicBezTo>
                <a:cubicBezTo>
                  <a:pt x="4835198" y="1190375"/>
                  <a:pt x="5044104" y="1854168"/>
                  <a:pt x="5044104" y="2592438"/>
                </a:cubicBezTo>
                <a:cubicBezTo>
                  <a:pt x="5044104" y="2886985"/>
                  <a:pt x="4963247" y="3123382"/>
                  <a:pt x="4782050" y="3358996"/>
                </a:cubicBezTo>
                <a:cubicBezTo>
                  <a:pt x="4592516" y="3605460"/>
                  <a:pt x="4307730" y="3832465"/>
                  <a:pt x="4006167" y="4072775"/>
                </a:cubicBezTo>
                <a:cubicBezTo>
                  <a:pt x="3950530" y="4117058"/>
                  <a:pt x="3893052" y="4162907"/>
                  <a:pt x="3835576" y="4209314"/>
                </a:cubicBezTo>
                <a:cubicBezTo>
                  <a:pt x="3321099" y="4624632"/>
                  <a:pt x="2945605" y="4896924"/>
                  <a:pt x="2433835" y="4896924"/>
                </a:cubicBezTo>
                <a:cubicBezTo>
                  <a:pt x="1654054" y="4896924"/>
                  <a:pt x="1101803" y="4562680"/>
                  <a:pt x="587325" y="3779234"/>
                </a:cubicBezTo>
                <a:cubicBezTo>
                  <a:pt x="519999" y="3676690"/>
                  <a:pt x="454187" y="3583430"/>
                  <a:pt x="390540" y="3493298"/>
                </a:cubicBezTo>
                <a:cubicBezTo>
                  <a:pt x="126752" y="3119579"/>
                  <a:pt x="0" y="2925228"/>
                  <a:pt x="0" y="2592438"/>
                </a:cubicBezTo>
                <a:cubicBezTo>
                  <a:pt x="0" y="2261996"/>
                  <a:pt x="79450" y="1935577"/>
                  <a:pt x="235969" y="1622244"/>
                </a:cubicBezTo>
                <a:cubicBezTo>
                  <a:pt x="389133" y="1315731"/>
                  <a:pt x="608107" y="1035165"/>
                  <a:pt x="886724" y="788590"/>
                </a:cubicBezTo>
                <a:cubicBezTo>
                  <a:pt x="1160578" y="546153"/>
                  <a:pt x="1485846" y="346211"/>
                  <a:pt x="1827568" y="210454"/>
                </a:cubicBezTo>
                <a:cubicBezTo>
                  <a:pt x="2178491" y="70787"/>
                  <a:pt x="2534934" y="0"/>
                  <a:pt x="28866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0824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D765E-D3C0-C9B3-D88B-48212BA7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AU" dirty="0"/>
              <a:t>Spinal 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F0616-9FC0-6B4B-3488-C7F616B1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/>
          </a:bodyPr>
          <a:lstStyle/>
          <a:p>
            <a:r>
              <a:rPr lang="en-US" sz="2400" dirty="0"/>
              <a:t>The spinal cord is an extension of the brain stem. As well as connecting nerves to the brain, it is responsible for reflexes.</a:t>
            </a:r>
          </a:p>
          <a:p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81AB6-F98E-3C55-D0E1-CCAF52190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7475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445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BB29-B6B5-1AE9-3806-094652C2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53E4-9051-C788-31F8-6A1433A6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Label </a:t>
            </a:r>
            <a:r>
              <a:rPr lang="en-A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cerebellum, cerebrum, brainstem and spinal cord on an anatomical diagram</a:t>
            </a:r>
          </a:p>
          <a:p>
            <a:r>
              <a:rPr lang="en-AU" sz="2400" dirty="0">
                <a:cs typeface="Calibri" panose="020F0502020204030204" pitchFamily="34" charset="0"/>
              </a:rPr>
              <a:t>State the function of the </a:t>
            </a:r>
            <a:r>
              <a:rPr lang="en-A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cerebellum, cerebrum, brainstem and spinal cord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3444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A72B-223A-499F-3A79-4F37DB8A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45A0-4BCF-074B-8E8E-459ADAA3F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256293"/>
            <a:ext cx="8921932" cy="4004548"/>
          </a:xfrm>
        </p:spPr>
        <p:txBody>
          <a:bodyPr>
            <a:normAutofit fontScale="92500" lnSpcReduction="20000"/>
          </a:bodyPr>
          <a:lstStyle/>
          <a:p>
            <a:r>
              <a:rPr lang="en-AU" sz="2800" dirty="0"/>
              <a:t>The function of the CNS is </a:t>
            </a:r>
            <a:r>
              <a:rPr lang="en-AU" sz="2800" b="1" dirty="0"/>
              <a:t>coordination and integration </a:t>
            </a:r>
            <a:r>
              <a:rPr lang="en-AU" sz="2800" dirty="0"/>
              <a:t>of sensory information (changes in the environment) with actions (responses).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Give an example of sensory information.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Give an example of a response.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How does the sensory information get to the CNS?</a:t>
            </a:r>
          </a:p>
          <a:p>
            <a:endParaRPr lang="en-AU" sz="2400" dirty="0"/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7568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5969E-A23E-6AA5-5023-24713AAC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A6FB-EF5D-E89C-21E9-610A2314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9589273" cy="4103504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AU" sz="2400" dirty="0"/>
              <a:t>How does the CNS send information to effectors (so that actions can be effected)?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AU" sz="2400" dirty="0"/>
              <a:t>Give an example of an autonomic sympathetic response.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AU" sz="2400" dirty="0"/>
              <a:t>Give an example of an autonomic parasympathetic response.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AU" sz="2400" dirty="0"/>
              <a:t>Give an example of a somatic motor response.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5641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>
                <a:effectLst/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Structures and functions of the brain: cerebellum, cerebrum, brainstem and spinal cord</a:t>
            </a:r>
            <a:endParaRPr lang="en-AU" sz="2400" dirty="0">
              <a:effectLst/>
              <a:latin typeface="Meiryo" panose="020B0604030504040204" pitchFamily="34" charset="-128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BB29-B6B5-1AE9-3806-094652C2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753E4-9051-C788-31F8-6A1433A6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/>
              <a:t>Label </a:t>
            </a:r>
            <a:r>
              <a:rPr lang="en-A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cerebellum, cerebrum, brainstem and spinal cord on an anatomical diagram</a:t>
            </a:r>
          </a:p>
          <a:p>
            <a:r>
              <a:rPr lang="en-AU" sz="2400" dirty="0">
                <a:cs typeface="Calibri" panose="020F0502020204030204" pitchFamily="34" charset="0"/>
              </a:rPr>
              <a:t>State the function of the </a:t>
            </a:r>
            <a:r>
              <a:rPr lang="en-A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cerebellum, cerebrum, brainstem and spinal cord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27241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4D5C-458E-AC58-F67B-06961B78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28314-B341-3BBF-54F9-96FE0509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849ECF-E4E4-6CC9-48D3-8F214DBF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12" y="0"/>
            <a:ext cx="460857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97FB7-2B04-7E9A-E99E-C0C21B9AC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9" b="52222"/>
          <a:stretch/>
        </p:blipFill>
        <p:spPr>
          <a:xfrm>
            <a:off x="493767" y="82759"/>
            <a:ext cx="11204465" cy="66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8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0B11-EBB2-53F7-0F54-6285AF6B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brain and spinal 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4C78F-F812-7AAA-3966-26E3B6F7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brain is one of the largest and most complex organs in the human body.</a:t>
            </a:r>
          </a:p>
          <a:p>
            <a:r>
              <a:rPr lang="en-US" sz="2400" dirty="0"/>
              <a:t>It is made up of more than 100 billion nerves that communicate in trillions of connections called synapses.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932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DF8B-5952-E2D4-DFFB-B3BE5CDC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brain and spinal 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CF6F4-A6EC-FB72-DE29-8A12E7BE8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central nervous system is made up of many </a:t>
            </a:r>
            <a:r>
              <a:rPr lang="en-US" sz="2400" dirty="0" err="1"/>
              <a:t>specialised</a:t>
            </a:r>
            <a:r>
              <a:rPr lang="en-US" sz="2400" dirty="0"/>
              <a:t> areas that work together:</a:t>
            </a:r>
          </a:p>
          <a:p>
            <a:r>
              <a:rPr lang="en-US" sz="2400" dirty="0"/>
              <a:t>Cerebrum</a:t>
            </a:r>
          </a:p>
          <a:p>
            <a:r>
              <a:rPr lang="en-US" sz="2400" dirty="0"/>
              <a:t>Cerebellum</a:t>
            </a:r>
          </a:p>
          <a:p>
            <a:r>
              <a:rPr lang="en-US" sz="2400" dirty="0"/>
              <a:t>Brain Stem</a:t>
            </a:r>
          </a:p>
          <a:p>
            <a:r>
              <a:rPr lang="en-US" sz="2400" dirty="0"/>
              <a:t>Spinal Cord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397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1D3805-AA06-039B-C92D-A3C5324C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5271804" cy="1639888"/>
          </a:xfrm>
        </p:spPr>
        <p:txBody>
          <a:bodyPr anchor="b">
            <a:normAutofit/>
          </a:bodyPr>
          <a:lstStyle/>
          <a:p>
            <a:r>
              <a:rPr lang="en-AU" dirty="0"/>
              <a:t>Cerebrum (forebrain)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6443-3734-6D85-5D96-9E205B18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519" y="2312988"/>
            <a:ext cx="5271804" cy="365125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cerebrum is the uppermost and largest part of the brain. </a:t>
            </a:r>
          </a:p>
          <a:p>
            <a:r>
              <a:rPr lang="en-US" sz="2400" dirty="0"/>
              <a:t>The cerebrum is responsible for consciousness, speech, movement and stimulus reception, and vision.</a:t>
            </a:r>
          </a:p>
          <a:p>
            <a:endParaRPr lang="en-A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1CB25-3D82-5BBD-DBE9-D994322BE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" r="602"/>
          <a:stretch/>
        </p:blipFill>
        <p:spPr>
          <a:xfrm>
            <a:off x="7203882" y="10"/>
            <a:ext cx="498811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484069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356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Meiryo</vt:lpstr>
      <vt:lpstr>Corbel</vt:lpstr>
      <vt:lpstr>SketchLinesVTI</vt:lpstr>
      <vt:lpstr>The Brain</vt:lpstr>
      <vt:lpstr>Review</vt:lpstr>
      <vt:lpstr>Review</vt:lpstr>
      <vt:lpstr>Learning Intentions</vt:lpstr>
      <vt:lpstr>Success criteria</vt:lpstr>
      <vt:lpstr>PowerPoint Presentation</vt:lpstr>
      <vt:lpstr>The brain and spinal cord</vt:lpstr>
      <vt:lpstr>The brain and spinal cord</vt:lpstr>
      <vt:lpstr>Cerebrum (forebrain)</vt:lpstr>
      <vt:lpstr>Cerebellum (hindbrain)</vt:lpstr>
      <vt:lpstr>Brain stem (midbrain)</vt:lpstr>
      <vt:lpstr>Spinal cord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Kristy</cp:lastModifiedBy>
  <cp:revision>5</cp:revision>
  <dcterms:created xsi:type="dcterms:W3CDTF">2023-02-01T11:31:06Z</dcterms:created>
  <dcterms:modified xsi:type="dcterms:W3CDTF">2023-02-05T09:11:46Z</dcterms:modified>
</cp:coreProperties>
</file>