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16"/>
  </p:notesMasterIdLst>
  <p:sldIdLst>
    <p:sldId id="256" r:id="rId2"/>
    <p:sldId id="259" r:id="rId3"/>
    <p:sldId id="299" r:id="rId4"/>
    <p:sldId id="306" r:id="rId5"/>
    <p:sldId id="277" r:id="rId6"/>
    <p:sldId id="257" r:id="rId7"/>
    <p:sldId id="278" r:id="rId8"/>
    <p:sldId id="279" r:id="rId9"/>
    <p:sldId id="309" r:id="rId10"/>
    <p:sldId id="312" r:id="rId11"/>
    <p:sldId id="310" r:id="rId12"/>
    <p:sldId id="313" r:id="rId13"/>
    <p:sldId id="307" r:id="rId14"/>
    <p:sldId id="31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495A1-FC4B-4943-A3E4-B9AE05938C94}" type="datetimeFigureOut">
              <a:rPr lang="en-AU" smtClean="0"/>
              <a:t>23/02/2023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CE355-FF94-49DF-AE23-D71E2B6744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1964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36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6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2/23/2023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0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6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725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9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5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5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iondirect.co.uk/the-human-ey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8DBE8-157A-2820-5F17-2A7263811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r>
              <a:rPr lang="en-AU" sz="4400" dirty="0"/>
              <a:t>The Skin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7AE95-F8FB-D371-4C43-5A92F263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r>
              <a:rPr lang="en-US" dirty="0"/>
              <a:t>GTHBY Human Biology</a:t>
            </a:r>
            <a:endParaRPr lang="en-AU" dirty="0"/>
          </a:p>
          <a:p>
            <a:endParaRPr lang="en-A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851448-F248-4B56-B58D-A718F387A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352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62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E57B3-A238-40FA-8DB9-377A13BE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Skin as a receptor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F3509-E96C-41F4-B90D-0BAB5FEF6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While some receptors are specialised to respond to a specific stimulus, </a:t>
            </a:r>
            <a:r>
              <a:rPr lang="en-AU" dirty="0" err="1"/>
              <a:t>eg</a:t>
            </a:r>
            <a:r>
              <a:rPr lang="en-AU" dirty="0"/>
              <a:t> eyes to light and ears to sound, the skin is a more generalised receptor. It contains free nerve endings that respond to different stimuli, such as pain, touch (light or pressure), stretch, heat or cold and vibration.</a:t>
            </a:r>
          </a:p>
        </p:txBody>
      </p:sp>
    </p:spTree>
    <p:extLst>
      <p:ext uri="{BB962C8B-B14F-4D97-AF65-F5344CB8AC3E}">
        <p14:creationId xmlns:p14="http://schemas.microsoft.com/office/powerpoint/2010/main" val="3811437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C9735-B018-4CE1-AA40-E8F2AC338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57C74-29ED-4175-ADE6-AD9FA8E38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B799A-3F72-4C92-8E5D-CBE3FA590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214312"/>
            <a:ext cx="952500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25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1B5B6-7E7A-4A95-B243-DC81F6346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Skin to brain pathways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0C768-E0C0-427C-B051-6E2DBE07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Sensory neurons		Interneurons	(Parietal Lobe)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385AFF-73B2-44EC-94E4-90D8FC71B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86" b="11401"/>
          <a:stretch/>
        </p:blipFill>
        <p:spPr>
          <a:xfrm>
            <a:off x="307820" y="2312276"/>
            <a:ext cx="10726526" cy="40874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B87D44-5107-4A09-8C80-70AAA1C1E0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761" r="22237" b="19385"/>
          <a:stretch/>
        </p:blipFill>
        <p:spPr>
          <a:xfrm>
            <a:off x="5865910" y="2973866"/>
            <a:ext cx="1740775" cy="2764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869792-2A4C-4711-90EC-C5769035A5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581"/>
          <a:stretch/>
        </p:blipFill>
        <p:spPr>
          <a:xfrm>
            <a:off x="2849395" y="2907146"/>
            <a:ext cx="9480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1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BFB8BF8-4C9F-4D2F-B04D-14084A9501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810"/>
          <a:stretch/>
        </p:blipFill>
        <p:spPr>
          <a:xfrm>
            <a:off x="1348509" y="38031"/>
            <a:ext cx="5143500" cy="63777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F41F93-4464-4537-85AF-2A0D25DB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27C41-030B-4ABB-ABFE-16AEDD1E7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959" y="0"/>
            <a:ext cx="5143500" cy="68580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58271F6-06D3-4E54-B825-F57B9477C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9986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882A-23DD-0B84-59B8-1F7D6B852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Criteria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9C15A-8E1D-3D8B-B583-A9BBBE908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Label an anatomical diagram of an skin</a:t>
            </a:r>
          </a:p>
          <a:p>
            <a:r>
              <a:rPr lang="en-AU" sz="2400" dirty="0"/>
              <a:t>Explain that the skin is not a specialised sensory organ, but that it contains sensory nerve endings that respond to a variety of stimuli </a:t>
            </a:r>
          </a:p>
          <a:p>
            <a:r>
              <a:rPr lang="en-AU" sz="2400" dirty="0"/>
              <a:t>List stimuli that the skin can detect</a:t>
            </a:r>
          </a:p>
        </p:txBody>
      </p:sp>
    </p:spTree>
    <p:extLst>
      <p:ext uri="{BB962C8B-B14F-4D97-AF65-F5344CB8AC3E}">
        <p14:creationId xmlns:p14="http://schemas.microsoft.com/office/powerpoint/2010/main" val="4097991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AF9DC-B428-D948-9D18-59CDA769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A502A-71B1-1C0B-E3C6-592B35CB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9715290" cy="4103504"/>
          </a:xfrm>
        </p:spPr>
        <p:txBody>
          <a:bodyPr>
            <a:normAutofit/>
          </a:bodyPr>
          <a:lstStyle/>
          <a:p>
            <a:r>
              <a:rPr lang="en-AU" sz="2400" dirty="0">
                <a:hlinkClick r:id="rId2"/>
              </a:rPr>
              <a:t>Human Eye | Vision Direct UK</a:t>
            </a:r>
            <a:endParaRPr lang="en-US" sz="2400" dirty="0"/>
          </a:p>
          <a:p>
            <a:endParaRPr lang="en-US" sz="2400" dirty="0"/>
          </a:p>
          <a:p>
            <a:pPr marL="457200" indent="-457200">
              <a:buAutoNum type="alphaLcParenR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856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7FB17-A07B-45A5-89B8-13FD47D0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A28AB-5275-4435-B7ED-3015F6E6E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3240" y="2312276"/>
            <a:ext cx="10209402" cy="3651504"/>
          </a:xfrm>
        </p:spPr>
        <p:txBody>
          <a:bodyPr/>
          <a:lstStyle/>
          <a:p>
            <a:r>
              <a:rPr lang="en-AU" sz="2400" dirty="0"/>
              <a:t>3. What type of neuron would you find in the retina? </a:t>
            </a:r>
          </a:p>
          <a:p>
            <a:r>
              <a:rPr lang="en-AU" sz="2400" dirty="0"/>
              <a:t>4. Draw a picture of this type of neuron.</a:t>
            </a:r>
          </a:p>
          <a:p>
            <a:r>
              <a:rPr lang="en-AU" sz="2400" dirty="0"/>
              <a:t>5. Which part of the brain would the nerve signals from 	the eye go to? Why?</a:t>
            </a:r>
          </a:p>
          <a:p>
            <a:endParaRPr lang="en-AU" sz="24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341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2508D-EEEB-429B-AB90-F37F4B25A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3BF7F2-49AF-41E3-B5D2-174FB3AAC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827" y="-276953"/>
            <a:ext cx="11294407" cy="741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41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F851B-0797-20D5-E936-E4E78D02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36E2B-A7CB-A1A7-5EB3-E50B075D2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AF3235-B338-3012-25B0-07D3F3BE0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5" y="-13319"/>
            <a:ext cx="12178075" cy="619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8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F828-671B-4397-BBAD-19A223F4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Intentions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797E-7C00-9725-D53D-F19335422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>
              <a:lnSpc>
                <a:spcPct val="115000"/>
              </a:lnSpc>
              <a:spcAft>
                <a:spcPts val="600"/>
              </a:spcAft>
              <a:tabLst>
                <a:tab pos="228600" algn="l"/>
              </a:tabLst>
            </a:pP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Structure of the </a:t>
            </a:r>
            <a:r>
              <a:rPr lang="en-AU" sz="2400" dirty="0">
                <a:latin typeface="Calibri" panose="020F0502020204030204" pitchFamily="34" charset="0"/>
                <a:ea typeface="Calibri" panose="020F0502020204030204" pitchFamily="34" charset="0"/>
              </a:rPr>
              <a:t>skin</a:t>
            </a: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and the stimuli </a:t>
            </a:r>
            <a:r>
              <a:rPr lang="en-AU" sz="2400" dirty="0">
                <a:latin typeface="Calibri" panose="020F0502020204030204" pitchFamily="34" charset="0"/>
                <a:ea typeface="Calibri" panose="020F0502020204030204" pitchFamily="34" charset="0"/>
              </a:rPr>
              <a:t>it</a:t>
            </a: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responds to</a:t>
            </a:r>
            <a:endParaRPr lang="en-AU" sz="5400" dirty="0"/>
          </a:p>
        </p:txBody>
      </p:sp>
    </p:spTree>
    <p:extLst>
      <p:ext uri="{BB962C8B-B14F-4D97-AF65-F5344CB8AC3E}">
        <p14:creationId xmlns:p14="http://schemas.microsoft.com/office/powerpoint/2010/main" val="2041696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882A-23DD-0B84-59B8-1F7D6B852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Criteria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9C15A-8E1D-3D8B-B583-A9BBBE908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Label an anatomical diagram of an skin</a:t>
            </a:r>
          </a:p>
          <a:p>
            <a:r>
              <a:rPr lang="en-AU" sz="2400" dirty="0"/>
              <a:t>Explain that the skin is not a specialised sensory organ, but that it contains sensory nerve endings that respond to a variety of stimuli </a:t>
            </a:r>
          </a:p>
          <a:p>
            <a:r>
              <a:rPr lang="en-AU" sz="2400" dirty="0"/>
              <a:t>List stimuli that the skin can detect</a:t>
            </a:r>
          </a:p>
        </p:txBody>
      </p:sp>
    </p:spTree>
    <p:extLst>
      <p:ext uri="{BB962C8B-B14F-4D97-AF65-F5344CB8AC3E}">
        <p14:creationId xmlns:p14="http://schemas.microsoft.com/office/powerpoint/2010/main" val="1088436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EF22E02-2D56-1C5C-53EB-9E5B19F0FE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949" y="814501"/>
            <a:ext cx="8309811" cy="60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C444F8-F9D2-7309-3F85-CB11BF17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1429" y="-231548"/>
            <a:ext cx="8770571" cy="1345269"/>
          </a:xfrm>
        </p:spPr>
        <p:txBody>
          <a:bodyPr/>
          <a:lstStyle/>
          <a:p>
            <a:r>
              <a:rPr lang="en-AU" dirty="0"/>
              <a:t>Primary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68F172-B8BA-1AA0-9EC3-787A63B1E82E}"/>
              </a:ext>
            </a:extLst>
          </p:cNvPr>
          <p:cNvSpPr txBox="1"/>
          <p:nvPr/>
        </p:nvSpPr>
        <p:spPr>
          <a:xfrm>
            <a:off x="3882189" y="2566737"/>
            <a:ext cx="3377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Sensory (afferent) neurons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C66463-BC5A-5262-7EA5-15219D77D797}"/>
              </a:ext>
            </a:extLst>
          </p:cNvPr>
          <p:cNvSpPr txBox="1"/>
          <p:nvPr/>
        </p:nvSpPr>
        <p:spPr>
          <a:xfrm>
            <a:off x="4058653" y="5181600"/>
            <a:ext cx="2999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Motor (efferent) neurons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A8BC9E-5B84-895D-E540-FE0935254548}"/>
              </a:ext>
            </a:extLst>
          </p:cNvPr>
          <p:cNvSpPr txBox="1"/>
          <p:nvPr/>
        </p:nvSpPr>
        <p:spPr>
          <a:xfrm>
            <a:off x="7472595" y="3198167"/>
            <a:ext cx="258580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400" b="1" dirty="0"/>
              <a:t>Interneurons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A790C9-B78D-4E6F-AA0B-CF5ED9977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05" y="304800"/>
            <a:ext cx="1596664" cy="36538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B84713-51B7-47D9-B9C6-6CFCD478E2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4496" b="22604"/>
          <a:stretch/>
        </p:blipFill>
        <p:spPr>
          <a:xfrm>
            <a:off x="1689856" y="814501"/>
            <a:ext cx="2192333" cy="189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9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D67C-47B8-4D74-A2C5-97AEDCA74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0B7ED-3481-4DCB-A768-EE357A2DE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E681DC-1E65-45AA-AE31-3AC5A3C23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364" y="0"/>
            <a:ext cx="6696364" cy="669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1163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240</Words>
  <Application>Microsoft Office PowerPoint</Application>
  <PresentationFormat>Widescreen</PresentationFormat>
  <Paragraphs>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Meiryo</vt:lpstr>
      <vt:lpstr>Calibri</vt:lpstr>
      <vt:lpstr>Corbel</vt:lpstr>
      <vt:lpstr>SketchLinesVTI</vt:lpstr>
      <vt:lpstr>The Skin</vt:lpstr>
      <vt:lpstr>Review</vt:lpstr>
      <vt:lpstr>Review</vt:lpstr>
      <vt:lpstr>PowerPoint Presentation</vt:lpstr>
      <vt:lpstr>PowerPoint Presentation</vt:lpstr>
      <vt:lpstr>Learning Intentions</vt:lpstr>
      <vt:lpstr>Success Criteria</vt:lpstr>
      <vt:lpstr>Primary Functions</vt:lpstr>
      <vt:lpstr>PowerPoint Presentation</vt:lpstr>
      <vt:lpstr>Skin as a receptor</vt:lpstr>
      <vt:lpstr>PowerPoint Presentation</vt:lpstr>
      <vt:lpstr>Skin to brain pathways</vt:lpstr>
      <vt:lpstr>PowerPoint Presentation</vt:lpstr>
      <vt:lpstr>Success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Nervous System</dc:title>
  <dc:creator>Kristy</dc:creator>
  <cp:lastModifiedBy>JOHNSON Kristy [Narrogin Senior High School]</cp:lastModifiedBy>
  <cp:revision>22</cp:revision>
  <dcterms:created xsi:type="dcterms:W3CDTF">2023-02-01T11:31:06Z</dcterms:created>
  <dcterms:modified xsi:type="dcterms:W3CDTF">2023-02-23T04:51:52Z</dcterms:modified>
</cp:coreProperties>
</file>