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8"/>
  </p:notesMasterIdLst>
  <p:sldIdLst>
    <p:sldId id="256" r:id="rId2"/>
    <p:sldId id="259" r:id="rId3"/>
    <p:sldId id="269" r:id="rId4"/>
    <p:sldId id="267" r:id="rId5"/>
    <p:sldId id="261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3"/>
    <p:restoredTop sz="92781"/>
  </p:normalViewPr>
  <p:slideViewPr>
    <p:cSldViewPr snapToGrid="0" snapToObjects="1">
      <p:cViewPr varScale="1">
        <p:scale>
          <a:sx n="63" d="100"/>
          <a:sy n="63" d="100"/>
        </p:scale>
        <p:origin x="2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AACDA-4FA9-7541-9215-AAEA4317DDCC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319AE-ABFC-4B4A-97A5-2C0B9CA08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40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 altLang="en-US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B96822F-45AD-2544-8885-46A43C840ED3}" type="slidenum">
              <a:rPr lang="en-AU" altLang="en-US" sz="1200"/>
              <a:pPr/>
              <a:t>2</a:t>
            </a:fld>
            <a:endParaRPr lang="en-AU" altLang="en-US" sz="1200"/>
          </a:p>
        </p:txBody>
      </p:sp>
    </p:spTree>
    <p:extLst>
      <p:ext uri="{BB962C8B-B14F-4D97-AF65-F5344CB8AC3E}">
        <p14:creationId xmlns:p14="http://schemas.microsoft.com/office/powerpoint/2010/main" val="292524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AU" altLang="en-US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B96822F-45AD-2544-8885-46A43C840ED3}" type="slidenum">
              <a:rPr lang="en-AU" altLang="en-US" sz="1200"/>
              <a:pPr/>
              <a:t>4</a:t>
            </a:fld>
            <a:endParaRPr lang="en-AU" altLang="en-US" sz="1200"/>
          </a:p>
        </p:txBody>
      </p:sp>
    </p:spTree>
    <p:extLst>
      <p:ext uri="{BB962C8B-B14F-4D97-AF65-F5344CB8AC3E}">
        <p14:creationId xmlns:p14="http://schemas.microsoft.com/office/powerpoint/2010/main" val="2134605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 3" charset="2"/>
              <a:buChar char=""/>
            </a:pPr>
            <a:r>
              <a:rPr lang="en-AU" altLang="en-US"/>
              <a:t>Stimulus – the cause of the impulse</a:t>
            </a:r>
          </a:p>
          <a:p>
            <a:pPr eaLnBrk="1" hangingPunct="1">
              <a:buFont typeface="Wingdings 3" charset="2"/>
              <a:buNone/>
            </a:pPr>
            <a:endParaRPr lang="en-AU" altLang="en-US"/>
          </a:p>
          <a:p>
            <a:pPr eaLnBrk="1" hangingPunct="1">
              <a:buFont typeface="Wingdings 3" charset="2"/>
              <a:buChar char=""/>
            </a:pPr>
            <a:r>
              <a:rPr lang="en-AU" altLang="en-US"/>
              <a:t>Receptor - sense organ in skin, muscle, or other organ</a:t>
            </a:r>
          </a:p>
          <a:p>
            <a:pPr eaLnBrk="1" hangingPunct="1">
              <a:buFont typeface="Wingdings 3" charset="2"/>
              <a:buChar char=""/>
            </a:pPr>
            <a:endParaRPr lang="en-AU" altLang="en-US"/>
          </a:p>
          <a:p>
            <a:pPr eaLnBrk="1" hangingPunct="1">
              <a:buFont typeface="Wingdings 3" charset="2"/>
              <a:buChar char=""/>
            </a:pPr>
            <a:r>
              <a:rPr lang="en-AU" altLang="en-US"/>
              <a:t>Sensory neuron - carries impulse towards CNS</a:t>
            </a:r>
          </a:p>
          <a:p>
            <a:pPr eaLnBrk="1" hangingPunct="1">
              <a:buFont typeface="Wingdings 3" charset="2"/>
              <a:buChar char=""/>
            </a:pPr>
            <a:endParaRPr lang="en-AU" altLang="en-US"/>
          </a:p>
          <a:p>
            <a:pPr eaLnBrk="1" hangingPunct="1">
              <a:buFont typeface="Wingdings 3" charset="2"/>
              <a:buChar char=""/>
            </a:pPr>
            <a:r>
              <a:rPr lang="en-AU" altLang="en-US"/>
              <a:t>CNS – generates a response (often in the spinal cord)</a:t>
            </a:r>
          </a:p>
          <a:p>
            <a:pPr eaLnBrk="1" hangingPunct="1">
              <a:buFont typeface="Wingdings 3" charset="2"/>
              <a:buChar char=""/>
            </a:pPr>
            <a:endParaRPr lang="en-AU" altLang="en-US"/>
          </a:p>
          <a:p>
            <a:pPr eaLnBrk="1" hangingPunct="1">
              <a:buFont typeface="Wingdings 3" charset="2"/>
              <a:buChar char=""/>
            </a:pPr>
            <a:r>
              <a:rPr lang="en-AU" altLang="en-US"/>
              <a:t>Motor neuron - carries impulse away from CNS</a:t>
            </a:r>
          </a:p>
          <a:p>
            <a:pPr eaLnBrk="1" hangingPunct="1">
              <a:buFont typeface="Wingdings 3" charset="2"/>
              <a:buChar char=""/>
            </a:pPr>
            <a:endParaRPr lang="en-AU" altLang="en-US"/>
          </a:p>
          <a:p>
            <a:pPr eaLnBrk="1" hangingPunct="1">
              <a:buFont typeface="Wingdings 3" charset="2"/>
              <a:buChar char=""/>
            </a:pPr>
            <a:r>
              <a:rPr lang="en-AU" altLang="en-US"/>
              <a:t>Effector - the structure which will illicit a response </a:t>
            </a:r>
          </a:p>
          <a:p>
            <a:pPr eaLnBrk="1" hangingPunct="1">
              <a:buFont typeface="Wingdings 3" charset="2"/>
              <a:buChar char=""/>
            </a:pPr>
            <a:endParaRPr lang="en-AU" altLang="en-US"/>
          </a:p>
          <a:p>
            <a:pPr eaLnBrk="1" hangingPunct="1">
              <a:buFont typeface="Wingdings 3" charset="2"/>
              <a:buChar char=""/>
            </a:pPr>
            <a:r>
              <a:rPr lang="en-AU" altLang="en-US"/>
              <a:t>Response – the desired effect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17B3F43-D333-EB4F-B74B-B55F322A952C}" type="slidenum">
              <a:rPr lang="en-AU" altLang="en-US" sz="1200"/>
              <a:pPr/>
              <a:t>5</a:t>
            </a:fld>
            <a:endParaRPr lang="en-AU" altLang="en-US" sz="1200"/>
          </a:p>
        </p:txBody>
      </p:sp>
    </p:spTree>
    <p:extLst>
      <p:ext uri="{BB962C8B-B14F-4D97-AF65-F5344CB8AC3E}">
        <p14:creationId xmlns:p14="http://schemas.microsoft.com/office/powerpoint/2010/main" val="93116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 3" charset="2"/>
              <a:buChar char=""/>
            </a:pPr>
            <a:r>
              <a:rPr lang="en-AU" altLang="en-US"/>
              <a:t>Stimulus – the cause of the impulse</a:t>
            </a:r>
          </a:p>
          <a:p>
            <a:pPr eaLnBrk="1" hangingPunct="1">
              <a:buFont typeface="Wingdings 3" charset="2"/>
              <a:buNone/>
            </a:pPr>
            <a:endParaRPr lang="en-AU" altLang="en-US"/>
          </a:p>
          <a:p>
            <a:pPr eaLnBrk="1" hangingPunct="1">
              <a:buFont typeface="Wingdings 3" charset="2"/>
              <a:buChar char=""/>
            </a:pPr>
            <a:r>
              <a:rPr lang="en-AU" altLang="en-US"/>
              <a:t>Receptor - sense organ in skin, muscle, or other organ</a:t>
            </a:r>
          </a:p>
          <a:p>
            <a:pPr eaLnBrk="1" hangingPunct="1">
              <a:buFont typeface="Wingdings 3" charset="2"/>
              <a:buChar char=""/>
            </a:pPr>
            <a:endParaRPr lang="en-AU" altLang="en-US"/>
          </a:p>
          <a:p>
            <a:pPr eaLnBrk="1" hangingPunct="1">
              <a:buFont typeface="Wingdings 3" charset="2"/>
              <a:buChar char=""/>
            </a:pPr>
            <a:r>
              <a:rPr lang="en-AU" altLang="en-US"/>
              <a:t>Sensory neuron - carries impulse towards CNS</a:t>
            </a:r>
          </a:p>
          <a:p>
            <a:pPr eaLnBrk="1" hangingPunct="1">
              <a:buFont typeface="Wingdings 3" charset="2"/>
              <a:buChar char=""/>
            </a:pPr>
            <a:endParaRPr lang="en-AU" altLang="en-US"/>
          </a:p>
          <a:p>
            <a:pPr eaLnBrk="1" hangingPunct="1">
              <a:buFont typeface="Wingdings 3" charset="2"/>
              <a:buChar char=""/>
            </a:pPr>
            <a:r>
              <a:rPr lang="en-AU" altLang="en-US"/>
              <a:t>CNS – generates a response (often in the spinal cord)</a:t>
            </a:r>
          </a:p>
          <a:p>
            <a:pPr eaLnBrk="1" hangingPunct="1">
              <a:buFont typeface="Wingdings 3" charset="2"/>
              <a:buChar char=""/>
            </a:pPr>
            <a:endParaRPr lang="en-AU" altLang="en-US"/>
          </a:p>
          <a:p>
            <a:pPr eaLnBrk="1" hangingPunct="1">
              <a:buFont typeface="Wingdings 3" charset="2"/>
              <a:buChar char=""/>
            </a:pPr>
            <a:r>
              <a:rPr lang="en-AU" altLang="en-US"/>
              <a:t>Motor neuron - carries impulse away from CNS</a:t>
            </a:r>
          </a:p>
          <a:p>
            <a:pPr eaLnBrk="1" hangingPunct="1">
              <a:buFont typeface="Wingdings 3" charset="2"/>
              <a:buChar char=""/>
            </a:pPr>
            <a:endParaRPr lang="en-AU" altLang="en-US"/>
          </a:p>
          <a:p>
            <a:pPr eaLnBrk="1" hangingPunct="1">
              <a:buFont typeface="Wingdings 3" charset="2"/>
              <a:buChar char=""/>
            </a:pPr>
            <a:r>
              <a:rPr lang="en-AU" altLang="en-US"/>
              <a:t>Effector - the structure which will illicit a response </a:t>
            </a:r>
          </a:p>
          <a:p>
            <a:pPr eaLnBrk="1" hangingPunct="1">
              <a:buFont typeface="Wingdings 3" charset="2"/>
              <a:buChar char=""/>
            </a:pPr>
            <a:endParaRPr lang="en-AU" altLang="en-US"/>
          </a:p>
          <a:p>
            <a:pPr eaLnBrk="1" hangingPunct="1">
              <a:buFont typeface="Wingdings 3" charset="2"/>
              <a:buChar char=""/>
            </a:pPr>
            <a:r>
              <a:rPr lang="en-AU" altLang="en-US"/>
              <a:t>Response – the desired effect</a:t>
            </a: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17B3F43-D333-EB4F-B74B-B55F322A952C}" type="slidenum">
              <a:rPr lang="en-AU" altLang="en-US" sz="1200"/>
              <a:pPr/>
              <a:t>6</a:t>
            </a:fld>
            <a:endParaRPr lang="en-AU" altLang="en-US" sz="1200"/>
          </a:p>
        </p:txBody>
      </p:sp>
    </p:spTree>
    <p:extLst>
      <p:ext uri="{BB962C8B-B14F-4D97-AF65-F5344CB8AC3E}">
        <p14:creationId xmlns:p14="http://schemas.microsoft.com/office/powerpoint/2010/main" val="277896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2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8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40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38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24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3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76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78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0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3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6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2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0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E63D-069A-3A4F-AC95-42E4EBCC9381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56E63D-069A-3A4F-AC95-42E4EBCC9381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B5FF-AE84-9642-9BFA-9DE07A8C3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9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091" y="1118969"/>
            <a:ext cx="10384651" cy="3329581"/>
          </a:xfrm>
        </p:spPr>
        <p:txBody>
          <a:bodyPr/>
          <a:lstStyle/>
          <a:p>
            <a:r>
              <a:rPr lang="en-US" sz="14000" dirty="0"/>
              <a:t>REACTIONS</a:t>
            </a:r>
          </a:p>
        </p:txBody>
      </p:sp>
    </p:spTree>
    <p:extLst>
      <p:ext uri="{BB962C8B-B14F-4D97-AF65-F5344CB8AC3E}">
        <p14:creationId xmlns:p14="http://schemas.microsoft.com/office/powerpoint/2010/main" val="121311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02427" y="865262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Reaction Time:</a:t>
            </a:r>
            <a:br>
              <a:rPr lang="en-US" altLang="en-US" b="1" dirty="0">
                <a:solidFill>
                  <a:schemeClr val="tx1"/>
                </a:solidFill>
              </a:rPr>
            </a:br>
            <a:br>
              <a:rPr lang="en-US" altLang="en-US" b="1" dirty="0">
                <a:solidFill>
                  <a:schemeClr val="tx1"/>
                </a:solidFill>
              </a:rPr>
            </a:br>
            <a:br>
              <a:rPr lang="en-US" altLang="en-US" b="1" dirty="0">
                <a:solidFill>
                  <a:schemeClr val="tx1"/>
                </a:solidFill>
              </a:rPr>
            </a:b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>
          <a:xfrm>
            <a:off x="851441" y="2166459"/>
            <a:ext cx="10634315" cy="3748088"/>
          </a:xfrm>
        </p:spPr>
        <p:txBody>
          <a:bodyPr>
            <a:noAutofit/>
          </a:bodyPr>
          <a:lstStyle/>
          <a:p>
            <a:pPr fontAlgn="base"/>
            <a:r>
              <a:rPr lang="en-AU" sz="4000" dirty="0"/>
              <a:t>Reaction time is a measure of how quickly an organism can respond to a particular stimulus. </a:t>
            </a:r>
            <a:endParaRPr lang="en-US" sz="4000" dirty="0"/>
          </a:p>
          <a:p>
            <a:pPr marL="0" indent="0" fontAlgn="base">
              <a:buNone/>
            </a:pPr>
            <a:br>
              <a:rPr lang="en-AU" altLang="en-US" sz="4000" dirty="0"/>
            </a:b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5724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7588-E271-A243-93AB-FDA3C922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73038"/>
            <a:ext cx="9404723" cy="1400530"/>
          </a:xfrm>
        </p:spPr>
        <p:txBody>
          <a:bodyPr/>
          <a:lstStyle/>
          <a:p>
            <a:r>
              <a:rPr lang="en-US" dirty="0"/>
              <a:t>What might you react 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DCD13-D169-4C4A-80E4-F8182355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3360"/>
            <a:ext cx="8946541" cy="4074159"/>
          </a:xfrm>
        </p:spPr>
        <p:txBody>
          <a:bodyPr/>
          <a:lstStyle/>
          <a:p>
            <a:r>
              <a:rPr lang="en-US" sz="3600" dirty="0"/>
              <a:t>Light</a:t>
            </a:r>
          </a:p>
          <a:p>
            <a:r>
              <a:rPr lang="en-US" sz="3600" dirty="0"/>
              <a:t>Sound</a:t>
            </a:r>
          </a:p>
          <a:p>
            <a:r>
              <a:rPr lang="en-US" sz="3600" dirty="0"/>
              <a:t>Touch</a:t>
            </a:r>
          </a:p>
          <a:p>
            <a:r>
              <a:rPr lang="en-US" sz="3600" dirty="0"/>
              <a:t>Smell</a:t>
            </a:r>
          </a:p>
          <a:p>
            <a:r>
              <a:rPr lang="en-US" sz="3600" dirty="0"/>
              <a:t>Taste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59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719655" y="843997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b="1" dirty="0">
                <a:solidFill>
                  <a:schemeClr val="tx1"/>
                </a:solidFill>
              </a:rPr>
            </a:br>
            <a:endParaRPr lang="en-US" altLang="en-US" b="1" dirty="0">
              <a:solidFill>
                <a:schemeClr val="tx1"/>
              </a:solidFill>
            </a:endParaRPr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>
          <a:xfrm>
            <a:off x="511199" y="467250"/>
            <a:ext cx="9781117" cy="3748088"/>
          </a:xfrm>
        </p:spPr>
        <p:txBody>
          <a:bodyPr>
            <a:noAutofit/>
          </a:bodyPr>
          <a:lstStyle/>
          <a:p>
            <a:r>
              <a:rPr lang="en-AU" sz="3600" u="sng" dirty="0"/>
              <a:t>Many factors have been shown to affect reaction times including:</a:t>
            </a:r>
          </a:p>
          <a:p>
            <a:r>
              <a:rPr lang="en-AU" sz="2800" dirty="0"/>
              <a:t>age</a:t>
            </a:r>
          </a:p>
          <a:p>
            <a:r>
              <a:rPr lang="en-AU" sz="2800" dirty="0"/>
              <a:t>gender</a:t>
            </a:r>
          </a:p>
          <a:p>
            <a:r>
              <a:rPr lang="en-AU" sz="2800" dirty="0"/>
              <a:t>physical fitness</a:t>
            </a:r>
          </a:p>
          <a:p>
            <a:r>
              <a:rPr lang="en-AU" sz="2800" dirty="0"/>
              <a:t> fatigue</a:t>
            </a:r>
          </a:p>
          <a:p>
            <a:r>
              <a:rPr lang="en-AU" sz="2800" dirty="0"/>
              <a:t>distraction</a:t>
            </a:r>
          </a:p>
          <a:p>
            <a:r>
              <a:rPr lang="en-AU" sz="2800" dirty="0"/>
              <a:t>alcohol</a:t>
            </a:r>
          </a:p>
          <a:p>
            <a:r>
              <a:rPr lang="en-AU" sz="2800" dirty="0"/>
              <a:t>personality type</a:t>
            </a:r>
          </a:p>
          <a:p>
            <a:r>
              <a:rPr lang="en-AU" sz="2800" dirty="0"/>
              <a:t>whether the stimulus is auditory, visual or tactile</a:t>
            </a:r>
            <a:br>
              <a:rPr lang="en-AU" altLang="en-US" sz="2800" dirty="0"/>
            </a:b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627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8366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Reaction arc – Step by Step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16" y="1979613"/>
            <a:ext cx="10928594" cy="323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3" y="8366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Reaction arc – Step by Step</a:t>
            </a:r>
            <a:br>
              <a:rPr lang="en-US" alt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87439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</TotalTime>
  <Words>94</Words>
  <Application>Microsoft Macintosh PowerPoint</Application>
  <PresentationFormat>Widescreen</PresentationFormat>
  <Paragraphs>52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 3</vt:lpstr>
      <vt:lpstr>Ion</vt:lpstr>
      <vt:lpstr>REACTIONS</vt:lpstr>
      <vt:lpstr>Reaction Time:   </vt:lpstr>
      <vt:lpstr>What might you react to?</vt:lpstr>
      <vt:lpstr> </vt:lpstr>
      <vt:lpstr>Reaction arc – Step by Step </vt:lpstr>
      <vt:lpstr>Reaction arc – Step by Step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REFLEXES</dc:title>
  <dc:creator>Emma Smith</dc:creator>
  <cp:lastModifiedBy>Emma Smith</cp:lastModifiedBy>
  <cp:revision>12</cp:revision>
  <dcterms:created xsi:type="dcterms:W3CDTF">2017-11-16T09:23:57Z</dcterms:created>
  <dcterms:modified xsi:type="dcterms:W3CDTF">2019-04-01T06:58:22Z</dcterms:modified>
</cp:coreProperties>
</file>