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94" r:id="rId2"/>
    <p:sldId id="322" r:id="rId3"/>
    <p:sldId id="295" r:id="rId4"/>
    <p:sldId id="296" r:id="rId5"/>
    <p:sldId id="297" r:id="rId6"/>
    <p:sldId id="323" r:id="rId7"/>
    <p:sldId id="324" r:id="rId8"/>
    <p:sldId id="325" r:id="rId9"/>
    <p:sldId id="326" r:id="rId10"/>
    <p:sldId id="327" r:id="rId11"/>
    <p:sldId id="332" r:id="rId12"/>
    <p:sldId id="328" r:id="rId13"/>
    <p:sldId id="329" r:id="rId14"/>
    <p:sldId id="330" r:id="rId15"/>
    <p:sldId id="331" r:id="rId16"/>
    <p:sldId id="298" r:id="rId17"/>
    <p:sldId id="299" r:id="rId18"/>
    <p:sldId id="333" r:id="rId19"/>
    <p:sldId id="300" r:id="rId20"/>
    <p:sldId id="334" r:id="rId21"/>
    <p:sldId id="301" r:id="rId22"/>
    <p:sldId id="302" r:id="rId23"/>
    <p:sldId id="312" r:id="rId24"/>
    <p:sldId id="32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3"/>
    <p:restoredTop sz="92405"/>
  </p:normalViewPr>
  <p:slideViewPr>
    <p:cSldViewPr snapToGrid="0" snapToObjects="1">
      <p:cViewPr varScale="1">
        <p:scale>
          <a:sx n="63" d="100"/>
          <a:sy n="63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2003-4962-FE4C-A593-619B2F80324A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3E2BE-3027-2C4A-8D1F-EEBE3B59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5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E6549660-0856-2244-A271-7B9F03F82C36}" type="slidenum">
              <a:rPr lang="en-US" altLang="en-US" sz="1300"/>
              <a:pPr>
                <a:defRPr/>
              </a:pPr>
              <a:t>1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3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88B53887-2A73-104B-94F1-ABEEE1FBDDA0}" type="slidenum">
              <a:rPr lang="en-US" altLang="en-US" sz="1300"/>
              <a:pPr>
                <a:defRPr/>
              </a:pPr>
              <a:t>18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7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D16438E3-DB70-DA4F-942D-7C130B3AC272}" type="slidenum">
              <a:rPr lang="en-US" altLang="en-US" sz="1300"/>
              <a:pPr>
                <a:defRPr/>
              </a:pPr>
              <a:t>19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75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D16438E3-DB70-DA4F-942D-7C130B3AC272}" type="slidenum">
              <a:rPr lang="en-US" altLang="en-US" sz="1300"/>
              <a:pPr>
                <a:defRPr/>
              </a:pPr>
              <a:t>20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788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73271356-6570-E04B-9F42-837742085B61}" type="slidenum">
              <a:rPr lang="en-US" altLang="en-US" sz="1300"/>
              <a:pPr>
                <a:defRPr/>
              </a:pPr>
              <a:t>21</a:t>
            </a:fld>
            <a:endParaRPr lang="en-US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0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41B3156F-B98F-5647-8C5B-03CAFC2629C6}" type="slidenum">
              <a:rPr lang="en-US" altLang="en-US" sz="1300"/>
              <a:pPr>
                <a:defRPr/>
              </a:pPr>
              <a:t>22</a:t>
            </a:fld>
            <a:endParaRPr lang="en-US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17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C2354279-584A-C94E-8432-F5C87066EF8B}" type="slidenum">
              <a:rPr lang="en-US" altLang="en-US" sz="1300"/>
              <a:pPr>
                <a:defRPr/>
              </a:pPr>
              <a:t>23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43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E4DB1C13-4224-6A44-AC3D-F7AC44362F10}" type="slidenum">
              <a:rPr lang="en-US" altLang="en-US" sz="1300"/>
              <a:pPr>
                <a:defRPr/>
              </a:pPr>
              <a:t>24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6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E6549660-0856-2244-A271-7B9F03F82C36}" type="slidenum">
              <a:rPr lang="en-US" altLang="en-US" sz="1300"/>
              <a:pPr>
                <a:defRPr/>
              </a:pPr>
              <a:t>2</a:t>
            </a:fld>
            <a:endParaRPr lang="en-US" altLang="en-US" sz="13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C67AA28B-23BF-4243-95A7-F9139C0940DD}" type="slidenum">
              <a:rPr lang="en-US" altLang="en-US" sz="1300"/>
              <a:pPr>
                <a:defRPr/>
              </a:pPr>
              <a:t>3</a:t>
            </a:fld>
            <a:endParaRPr lang="en-US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3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D4ECD049-17E5-564A-8373-A0B17B6F946F}" type="slidenum">
              <a:rPr lang="en-US" altLang="en-US" sz="1300"/>
              <a:pPr>
                <a:defRPr/>
              </a:pPr>
              <a:t>4</a:t>
            </a:fld>
            <a:endParaRPr lang="en-US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21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7B58D672-53F5-B349-9391-7E7B5F679772}" type="slidenum">
              <a:rPr lang="en-US" altLang="en-US" sz="1300"/>
              <a:pPr>
                <a:defRPr/>
              </a:pPr>
              <a:t>5</a:t>
            </a:fld>
            <a:endParaRPr lang="en-US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6A48A0FB-3B4B-5D4D-B49E-4D6556D56492}" type="slidenum">
              <a:rPr lang="en-US" altLang="en-US" sz="1300"/>
              <a:pPr>
                <a:defRPr/>
              </a:pPr>
              <a:t>6</a:t>
            </a:fld>
            <a:endParaRPr lang="en-US" alt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5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BFBE2026-2E1E-6443-A678-EAB57D443F35}" type="slidenum">
              <a:rPr lang="en-US" altLang="en-US" sz="1300"/>
              <a:pPr>
                <a:defRPr/>
              </a:pPr>
              <a:t>8</a:t>
            </a:fld>
            <a:endParaRPr lang="en-US" altLang="en-US" sz="13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B3BD6664-8143-104F-ABE7-F183B28B18C6}" type="slidenum">
              <a:rPr lang="en-US" altLang="en-US" sz="1300"/>
              <a:pPr>
                <a:defRPr/>
              </a:pPr>
              <a:t>16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2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 Rounded MT Bold" charset="0"/>
              </a:defRPr>
            </a:lvl1pPr>
            <a:lvl2pPr marL="784225" indent="-301625">
              <a:defRPr sz="2800">
                <a:solidFill>
                  <a:schemeClr val="tx1"/>
                </a:solidFill>
                <a:latin typeface="Arial Rounded MT Bold" charset="0"/>
              </a:defRPr>
            </a:lvl2pPr>
            <a:lvl3pPr marL="1206500" indent="-241300">
              <a:defRPr sz="2800">
                <a:solidFill>
                  <a:schemeClr val="tx1"/>
                </a:solidFill>
                <a:latin typeface="Arial Rounded MT Bold" charset="0"/>
              </a:defRPr>
            </a:lvl3pPr>
            <a:lvl4pPr marL="1690688" indent="-241300">
              <a:defRPr sz="2800">
                <a:solidFill>
                  <a:schemeClr val="tx1"/>
                </a:solidFill>
                <a:latin typeface="Arial Rounded MT Bold" charset="0"/>
              </a:defRPr>
            </a:lvl4pPr>
            <a:lvl5pPr marL="2173288" indent="-241300">
              <a:defRPr sz="2800">
                <a:solidFill>
                  <a:schemeClr val="tx1"/>
                </a:solidFill>
                <a:latin typeface="Arial Rounded MT Bold" charset="0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charset="0"/>
              </a:defRPr>
            </a:lvl9pPr>
          </a:lstStyle>
          <a:p>
            <a:pPr>
              <a:defRPr/>
            </a:pPr>
            <a:fld id="{88B53887-2A73-104B-94F1-ABEEE1FBDDA0}" type="slidenum">
              <a:rPr lang="en-US" altLang="en-US" sz="1300"/>
              <a:pPr>
                <a:defRPr/>
              </a:pPr>
              <a:t>17</a:t>
            </a:fld>
            <a:endParaRPr lang="en-US" altLang="en-US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1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31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9024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7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00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1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7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7C5E-36F5-3743-A3C3-7A39ECA56D1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FBDEF5-4389-8349-BF22-54FE2732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shockfamily.net/skeleton/HINGE.MO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vpgqT5vh6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cYal_hitz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shockfamily.net/skeleton/BALLSOCK.M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624840" y="2483957"/>
            <a:ext cx="8382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8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Joints</a:t>
            </a:r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76400" y="1295401"/>
            <a:ext cx="783113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6600"/>
              </a:buClr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6600"/>
              </a:buClr>
              <a:buSzTx/>
              <a:buFont typeface="Symbol" charset="2"/>
              <a:buChar char="·"/>
            </a:pPr>
            <a:endParaRPr lang="en-US" altLang="en-US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78" y="138761"/>
            <a:ext cx="5052060" cy="67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>
                <a:latin typeface="Pristina" charset="0"/>
              </a:rPr>
              <a:t>Hinge joints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930400"/>
            <a:ext cx="6348413" cy="38814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hinge joint allows movement in one plane only, just like a hinged door.</a:t>
            </a:r>
          </a:p>
          <a:p>
            <a:pPr eaLnBrk="1" hangingPunct="1"/>
            <a:r>
              <a:rPr lang="en-US" altLang="en-US" sz="2400" dirty="0"/>
              <a:t>It is formed when the convex surface of one bone fits into the concave surface of another.</a:t>
            </a:r>
          </a:p>
          <a:p>
            <a:pPr eaLnBrk="1" hangingPunct="1"/>
            <a:r>
              <a:rPr lang="en-US" altLang="en-US" sz="2400" dirty="0"/>
              <a:t>E.g. the elbow and the knee.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13667" name="Picture 3" descr="HIN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05" y="203868"/>
            <a:ext cx="4227095" cy="382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85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6000" dirty="0"/>
              <a:t>Imagine trying to catch a ball, walk, sit, lift a box, jump, run without these two joints</a:t>
            </a:r>
            <a:br>
              <a:rPr lang="en-US" altLang="en-US" sz="6000" dirty="0"/>
            </a:br>
            <a:r>
              <a:rPr lang="en-US" altLang="en-US" sz="6000" dirty="0"/>
              <a:t>What would it be like?</a:t>
            </a:r>
            <a:br>
              <a:rPr lang="en-US" altLang="en-US" sz="6000" dirty="0"/>
            </a:br>
            <a:endParaRPr lang="en-US" altLang="en-US" sz="6000" dirty="0"/>
          </a:p>
        </p:txBody>
      </p:sp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1930400"/>
            <a:ext cx="6348413" cy="3881438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75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>
                <a:latin typeface="Pristina" charset="0"/>
              </a:rPr>
              <a:t>Pivot Joints: twist</a:t>
            </a:r>
          </a:p>
        </p:txBody>
      </p:sp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>
          <a:xfrm>
            <a:off x="514070" y="1930400"/>
            <a:ext cx="5627369" cy="3881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114691" name="Picture 3" descr="bookpiv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0" y="1930400"/>
            <a:ext cx="7522018" cy="489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02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9206231" cy="8534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000" dirty="0">
                <a:latin typeface="Pristina" charset="0"/>
              </a:rPr>
              <a:t>Gliding joints: side to side and back and forth</a:t>
            </a:r>
          </a:p>
        </p:txBody>
      </p:sp>
      <p:pic>
        <p:nvPicPr>
          <p:cNvPr id="115715" name="Picture 3" descr="GLI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414" y="1463040"/>
            <a:ext cx="5975351" cy="442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56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8934026" cy="1320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6000" dirty="0">
                <a:latin typeface="Pristina" charset="0"/>
              </a:rPr>
              <a:t>Saddle joints: side to side and back and forth</a:t>
            </a:r>
          </a:p>
        </p:txBody>
      </p:sp>
      <p:pic>
        <p:nvPicPr>
          <p:cNvPr id="116739" name="Picture 5" descr="SAD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763447"/>
            <a:ext cx="5602288" cy="4047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13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6000" dirty="0">
                <a:latin typeface="Pristina" charset="0"/>
              </a:rPr>
              <a:t>Condyloid joints: almost full rotation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40" y="1633391"/>
            <a:ext cx="6104082" cy="48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4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1905000" y="304801"/>
            <a:ext cx="2319338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41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The Synovial Joint</a:t>
            </a:r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524000" y="0"/>
            <a:ext cx="152400" cy="1295400"/>
          </a:xfrm>
          <a:prstGeom prst="rect">
            <a:avLst/>
          </a:prstGeom>
          <a:solidFill>
            <a:srgbClr val="009999"/>
          </a:solidFill>
          <a:ln w="2540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61444" name="Line 6"/>
          <p:cNvSpPr>
            <a:spLocks noChangeShapeType="1"/>
          </p:cNvSpPr>
          <p:nvPr/>
        </p:nvSpPr>
        <p:spPr bwMode="auto">
          <a:xfrm>
            <a:off x="1676400" y="228600"/>
            <a:ext cx="891540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52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28601"/>
            <a:ext cx="6367462" cy="716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81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1"/>
          <p:cNvSpPr>
            <a:spLocks noChangeArrowheads="1"/>
          </p:cNvSpPr>
          <p:nvPr/>
        </p:nvSpPr>
        <p:spPr bwMode="auto">
          <a:xfrm>
            <a:off x="-314576" y="2295326"/>
            <a:ext cx="4244890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Joint cavity: </a:t>
            </a:r>
            <a:r>
              <a:rPr lang="en-US" altLang="en-US" sz="4400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space between the two bones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b="1" dirty="0">
              <a:solidFill>
                <a:schemeClr val="tx1"/>
              </a:solidFill>
              <a:latin typeface="Sana" charset="-78"/>
              <a:ea typeface="Sana" charset="-78"/>
              <a:cs typeface="Sana" charset="-7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dirty="0">
              <a:solidFill>
                <a:schemeClr val="tx1"/>
              </a:solidFill>
              <a:latin typeface="Arial Rounded MT Bold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dirty="0">
              <a:solidFill>
                <a:schemeClr val="tx1"/>
              </a:solidFill>
              <a:latin typeface="Arial Rounded MT Bold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dirty="0">
              <a:solidFill>
                <a:schemeClr val="tx1"/>
              </a:solidFill>
              <a:latin typeface="Arial Rounded MT Bold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6D906960-74C8-ED4B-A611-2E6B3E3F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14" y="-673768"/>
            <a:ext cx="7956885" cy="894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93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1"/>
          <p:cNvSpPr>
            <a:spLocks noChangeArrowheads="1"/>
          </p:cNvSpPr>
          <p:nvPr/>
        </p:nvSpPr>
        <p:spPr bwMode="auto">
          <a:xfrm>
            <a:off x="0" y="-283241"/>
            <a:ext cx="4138862" cy="923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b="1" dirty="0">
              <a:solidFill>
                <a:schemeClr val="tx1"/>
              </a:solidFill>
              <a:latin typeface="Sana" charset="-78"/>
              <a:ea typeface="Sana" charset="-78"/>
              <a:cs typeface="Sana" charset="-7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Articular capsule: </a:t>
            </a:r>
            <a:r>
              <a:rPr lang="en-US" altLang="en-US" sz="4400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Surrounds cavity made of 2 membranes: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Fibrous capsule</a:t>
            </a:r>
            <a:endParaRPr lang="en-US" altLang="en-US" sz="4400" dirty="0">
              <a:solidFill>
                <a:schemeClr val="tx1"/>
              </a:solidFill>
              <a:latin typeface="Sana" charset="-78"/>
              <a:ea typeface="Sana" charset="-78"/>
              <a:cs typeface="Sana" charset="-7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b="1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Synovial  membrane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dirty="0">
              <a:solidFill>
                <a:schemeClr val="tx1"/>
              </a:solidFill>
              <a:latin typeface="Arial Rounded MT Bold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dirty="0">
              <a:latin typeface="Sana" charset="-78"/>
              <a:ea typeface="Sana" charset="-78"/>
              <a:cs typeface="Sana" charset="-7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dirty="0">
              <a:solidFill>
                <a:schemeClr val="tx1"/>
              </a:solidFill>
              <a:latin typeface="Arial Rounded MT Bold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dirty="0">
              <a:solidFill>
                <a:schemeClr val="tx1"/>
              </a:solidFill>
              <a:latin typeface="Arial Rounded MT Bold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 dirty="0">
              <a:solidFill>
                <a:schemeClr val="tx1"/>
              </a:solidFill>
              <a:latin typeface="Arial Rounded MT Bold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E6BFD-0E43-424F-88B9-625E1EF0C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15" y="-649705"/>
            <a:ext cx="7956885" cy="894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98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1"/>
          <p:cNvSpPr>
            <a:spLocks noChangeArrowheads="1"/>
          </p:cNvSpPr>
          <p:nvPr/>
        </p:nvSpPr>
        <p:spPr bwMode="auto">
          <a:xfrm>
            <a:off x="0" y="1315120"/>
            <a:ext cx="3392905" cy="402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Arial Rounded MT Bold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Synovial fluid: </a:t>
            </a:r>
            <a:r>
              <a:rPr lang="en-US" altLang="en-US" sz="3200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removes debris, absorbs shock and reduce friction.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Sana" charset="-78"/>
              <a:ea typeface="Sana" charset="-78"/>
              <a:cs typeface="Sana" charset="-7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 Rounded MT Bold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 Rounded MT Bold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 Rounded MT Bold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EC991-9F79-EA4A-BEE2-D33CD2C42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15" y="-576771"/>
            <a:ext cx="7956885" cy="894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9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905000" y="304800"/>
            <a:ext cx="83820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41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Function of Joints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1524000" y="0"/>
            <a:ext cx="152400" cy="1295400"/>
          </a:xfrm>
          <a:prstGeom prst="rect">
            <a:avLst/>
          </a:prstGeom>
          <a:solidFill>
            <a:srgbClr val="009999"/>
          </a:solidFill>
          <a:ln w="2540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57348" name="Line 6"/>
          <p:cNvSpPr>
            <a:spLocks noChangeShapeType="1"/>
          </p:cNvSpPr>
          <p:nvPr/>
        </p:nvSpPr>
        <p:spPr bwMode="auto">
          <a:xfrm>
            <a:off x="1676400" y="228600"/>
            <a:ext cx="891540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76400" y="1295401"/>
            <a:ext cx="7831138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6600"/>
              </a:buClr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charset="0"/>
              </a:rPr>
              <a:t>The site where two bones meet: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6600"/>
              </a:buClr>
              <a:buSzTx/>
              <a:buFont typeface="Symbol" charset="2"/>
              <a:buChar char="·"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</a:rPr>
              <a:t>Provide support 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6600"/>
              </a:buClr>
              <a:buSzTx/>
              <a:buFont typeface="Symbol" charset="2"/>
              <a:buChar char="·"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</a:rPr>
              <a:t>To permit or decrease bone movement 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6600"/>
              </a:buClr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6600"/>
              </a:buClr>
              <a:buSzTx/>
              <a:buFont typeface="Symbol" charset="2"/>
              <a:buChar char="·"/>
            </a:pPr>
            <a:endParaRPr lang="en-US" altLang="en-US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8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build="p" autoUpdateAnimBg="0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1"/>
          <p:cNvSpPr>
            <a:spLocks noChangeArrowheads="1"/>
          </p:cNvSpPr>
          <p:nvPr/>
        </p:nvSpPr>
        <p:spPr bwMode="auto">
          <a:xfrm>
            <a:off x="0" y="833856"/>
            <a:ext cx="3609474" cy="49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Sana" charset="-78"/>
              <a:ea typeface="Sana" charset="-78"/>
              <a:cs typeface="Sana" charset="-7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Sana" charset="-78"/>
              <a:ea typeface="Sana" charset="-78"/>
              <a:cs typeface="Sana" charset="-7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Articular cartilage</a:t>
            </a:r>
            <a:r>
              <a:rPr lang="en-US" altLang="en-US" sz="3200" dirty="0">
                <a:solidFill>
                  <a:schemeClr val="tx1"/>
                </a:solidFill>
                <a:latin typeface="Sana" charset="-78"/>
                <a:ea typeface="Sana" charset="-78"/>
                <a:cs typeface="Sana" charset="-78"/>
              </a:rPr>
              <a:t>: covers the articulating surfaces allowing for smooth movement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 Rounded MT Bold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 Rounded MT Bold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 Rounded MT Bold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EC991-9F79-EA4A-BEE2-D33CD2C42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15" y="-576771"/>
            <a:ext cx="7956885" cy="894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615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8926" y="450092"/>
            <a:ext cx="3541795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altLang="en-US" sz="3600" dirty="0">
                <a:latin typeface="Sana" charset="-78"/>
                <a:ea typeface="Sana" charset="-78"/>
                <a:cs typeface="Sana" charset="-78"/>
              </a:rPr>
              <a:t>Some joints have </a:t>
            </a:r>
            <a:r>
              <a:rPr lang="en-US" altLang="en-US" sz="3600" b="1" dirty="0">
                <a:latin typeface="Sana" charset="-78"/>
                <a:ea typeface="Sana" charset="-78"/>
                <a:cs typeface="Sana" charset="-78"/>
              </a:rPr>
              <a:t>bursae: </a:t>
            </a:r>
            <a:r>
              <a:rPr lang="en-US" altLang="en-US" sz="3600" dirty="0">
                <a:latin typeface="Sana" charset="-78"/>
                <a:ea typeface="Sana" charset="-78"/>
                <a:cs typeface="Sana" charset="-78"/>
              </a:rPr>
              <a:t>little sacs of fluid.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3600" dirty="0">
                <a:latin typeface="Sana" charset="-78"/>
                <a:ea typeface="Sana" charset="-78"/>
                <a:cs typeface="Sana" charset="-78"/>
              </a:rPr>
              <a:t>Prevent friction between bone and ligament/tendon/skin.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3600" dirty="0">
                <a:latin typeface="Sana" charset="-78"/>
                <a:ea typeface="Sana" charset="-78"/>
                <a:cs typeface="Sana" charset="-78"/>
              </a:rPr>
              <a:t>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lvl="2">
              <a:lnSpc>
                <a:spcPct val="90000"/>
              </a:lnSpc>
              <a:defRPr/>
            </a:pPr>
            <a:endParaRPr lang="en-US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F884D-4931-774C-BE0C-8AB37921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1" y="168442"/>
            <a:ext cx="6423636" cy="62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60695" y="457201"/>
            <a:ext cx="3096125" cy="707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defRPr/>
            </a:pPr>
            <a:r>
              <a:rPr lang="en-US" altLang="en-US" sz="3600" dirty="0">
                <a:latin typeface="Sana" charset="-78"/>
                <a:ea typeface="Sana" charset="-78"/>
                <a:cs typeface="Sana" charset="-78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3600" dirty="0">
                <a:latin typeface="Sana" charset="-78"/>
                <a:ea typeface="Sana" charset="-78"/>
                <a:cs typeface="Sana" charset="-78"/>
              </a:rPr>
              <a:t>They may also have an </a:t>
            </a:r>
            <a:r>
              <a:rPr lang="en-US" altLang="en-US" sz="3600" b="1" dirty="0">
                <a:latin typeface="Sana" charset="-78"/>
                <a:ea typeface="Sana" charset="-78"/>
                <a:cs typeface="Sana" charset="-78"/>
              </a:rPr>
              <a:t>accessory ligament</a:t>
            </a:r>
            <a:r>
              <a:rPr lang="en-US" altLang="en-US" sz="3600" dirty="0">
                <a:latin typeface="Sana" charset="-78"/>
                <a:ea typeface="Sana" charset="-78"/>
                <a:cs typeface="Sana" charset="-78"/>
              </a:rPr>
              <a:t>: holds the bones together and helps prevent dislocation.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3600" dirty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3600" b="1" dirty="0">
              <a:latin typeface="Comic Sans MS" panose="030F0702030302020204" pitchFamily="66" charset="0"/>
            </a:endParaRPr>
          </a:p>
          <a:p>
            <a:pPr lvl="2">
              <a:lnSpc>
                <a:spcPct val="90000"/>
              </a:lnSpc>
              <a:defRPr/>
            </a:pPr>
            <a:endParaRPr lang="en-US" altLang="en-US" sz="3600" dirty="0"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7BA70-8557-614E-B191-AB2A3E3F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4" y="457201"/>
            <a:ext cx="6423636" cy="62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828801" y="228600"/>
            <a:ext cx="8228013" cy="622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endParaRPr lang="en-US" altLang="en-US" sz="41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66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Assessment 1: Research and validation </a:t>
            </a:r>
          </a:p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Bones, Joints, Injuries and Treatments </a:t>
            </a:r>
          </a:p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endParaRPr lang="en-US" altLang="en-US" sz="41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1524000" y="0"/>
            <a:ext cx="152400" cy="1295400"/>
          </a:xfrm>
          <a:prstGeom prst="rect">
            <a:avLst/>
          </a:prstGeom>
          <a:solidFill>
            <a:srgbClr val="009999"/>
          </a:solidFill>
          <a:ln w="2540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77828" name="Line 6"/>
          <p:cNvSpPr>
            <a:spLocks noChangeShapeType="1"/>
          </p:cNvSpPr>
          <p:nvPr/>
        </p:nvSpPr>
        <p:spPr bwMode="auto">
          <a:xfrm>
            <a:off x="1676400" y="228600"/>
            <a:ext cx="891540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1905000" y="2924175"/>
            <a:ext cx="80073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>
              <a:solidFill>
                <a:schemeClr val="tx1"/>
              </a:solidFill>
              <a:latin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727200" y="652857"/>
            <a:ext cx="8839200" cy="526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43200" algn="l"/>
              </a:tabLst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43200" algn="l"/>
              </a:tabLst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085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43200" algn="l"/>
              </a:tabLst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4287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43200" algn="l"/>
              </a:tabLst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43200" algn="l"/>
              </a:tabLst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43200" algn="l"/>
              </a:tabLst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43200" algn="l"/>
              </a:tabLst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43200" algn="l"/>
              </a:tabLst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>
                <a:tab pos="2743200" algn="l"/>
              </a:tabLst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buSzTx/>
              <a:buFontTx/>
              <a:buNone/>
            </a:pPr>
            <a:endParaRPr lang="en-US" altLang="en-US" sz="41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charset="0"/>
              <a:ea typeface="Comic Sans MS" charset="0"/>
              <a:cs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rgbClr val="339933"/>
              </a:buClr>
              <a:buSzTx/>
              <a:buFontTx/>
              <a:buNone/>
            </a:pPr>
            <a:r>
              <a:rPr lang="en-US" altLang="en-US" sz="41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charset="0"/>
                <a:ea typeface="Comic Sans MS" charset="0"/>
                <a:cs typeface="Comic Sans MS" charset="0"/>
              </a:rPr>
              <a:t>Sport Science – </a:t>
            </a:r>
          </a:p>
          <a:p>
            <a:pPr eaLnBrk="1" hangingPunct="1">
              <a:spcBef>
                <a:spcPct val="20000"/>
              </a:spcBef>
              <a:buClr>
                <a:srgbClr val="339933"/>
              </a:buClr>
              <a:buSzTx/>
              <a:buFontTx/>
              <a:buNone/>
            </a:pPr>
            <a:endParaRPr lang="en-US" altLang="en-US" sz="41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charset="0"/>
              <a:ea typeface="Comic Sans MS" charset="0"/>
              <a:cs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rgbClr val="339933"/>
              </a:buClr>
              <a:buSzTx/>
              <a:buFontTx/>
              <a:buNone/>
            </a:pPr>
            <a:endParaRPr lang="en-US" altLang="en-US" sz="41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rgbClr val="339933"/>
              </a:buClr>
              <a:buSzTx/>
              <a:buFontTx/>
              <a:buNone/>
            </a:pPr>
            <a:endParaRPr lang="en-US" altLang="en-US" sz="41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rgbClr val="339933"/>
              </a:buClr>
              <a:buSzTx/>
              <a:buFontTx/>
              <a:buNone/>
            </a:pPr>
            <a:endParaRPr lang="en-US" altLang="en-US" sz="41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eaLnBrk="1" hangingPunct="1">
              <a:spcBef>
                <a:spcPct val="20000"/>
              </a:spcBef>
              <a:buClr>
                <a:srgbClr val="339933"/>
              </a:buClr>
              <a:buSzTx/>
              <a:buFontTx/>
              <a:buNone/>
            </a:pPr>
            <a:endParaRPr lang="en-US" altLang="en-US" sz="41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36196" name="Rectangle 3"/>
          <p:cNvSpPr>
            <a:spLocks noChangeArrowheads="1"/>
          </p:cNvSpPr>
          <p:nvPr/>
        </p:nvSpPr>
        <p:spPr bwMode="auto">
          <a:xfrm>
            <a:off x="1555750" y="2298701"/>
            <a:ext cx="80073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3600" dirty="0">
                <a:solidFill>
                  <a:schemeClr val="tx1"/>
                </a:solidFill>
                <a:latin typeface="Arial Rounded MT Bold" charset="0"/>
                <a:hlinkClick r:id="rId3"/>
              </a:rPr>
              <a:t>https://www.youtube.com/watch?v=GvpgqT5vh6s</a:t>
            </a:r>
            <a:endParaRPr lang="en-AU" altLang="en-US" sz="3600" dirty="0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3600" dirty="0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3600" dirty="0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3600" dirty="0">
              <a:solidFill>
                <a:schemeClr val="tx1"/>
              </a:solidFill>
              <a:latin typeface="Arial Rounded MT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0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905000" y="304800"/>
            <a:ext cx="83820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41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Types of Joints 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1524000" y="0"/>
            <a:ext cx="152400" cy="1295400"/>
          </a:xfrm>
          <a:prstGeom prst="rect">
            <a:avLst/>
          </a:prstGeom>
          <a:solidFill>
            <a:srgbClr val="009999"/>
          </a:solidFill>
          <a:ln w="2540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59396" name="Line 6"/>
          <p:cNvSpPr>
            <a:spLocks noChangeShapeType="1"/>
          </p:cNvSpPr>
          <p:nvPr/>
        </p:nvSpPr>
        <p:spPr bwMode="auto">
          <a:xfrm>
            <a:off x="1676400" y="228600"/>
            <a:ext cx="891540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9092" name="Rectangle 1"/>
          <p:cNvSpPr>
            <a:spLocks noChangeArrowheads="1"/>
          </p:cNvSpPr>
          <p:nvPr/>
        </p:nvSpPr>
        <p:spPr bwMode="auto">
          <a:xfrm>
            <a:off x="1676400" y="1295401"/>
            <a:ext cx="7227888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Fibrous or fixed joint: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Allow no movement. Incredibly strong.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	E.g. sutures/joints of the skull joints between the teeth and jaw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Arial Rounded MT Bold" charset="0"/>
              <a:ea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>
              <a:solidFill>
                <a:schemeClr val="tx1"/>
              </a:solidFill>
              <a:latin typeface="Comic Sans MS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>
              <a:solidFill>
                <a:schemeClr val="tx1"/>
              </a:solidFill>
              <a:latin typeface="Arial Rounded MT Bold" charset="0"/>
            </a:endParaRPr>
          </a:p>
        </p:txBody>
      </p:sp>
      <p:pic>
        <p:nvPicPr>
          <p:cNvPr id="8909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68700"/>
            <a:ext cx="4491038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3881439"/>
            <a:ext cx="49704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905000" y="304800"/>
            <a:ext cx="83820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41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Types of Joints 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1524000" y="0"/>
            <a:ext cx="152400" cy="1295400"/>
          </a:xfrm>
          <a:prstGeom prst="rect">
            <a:avLst/>
          </a:prstGeom>
          <a:solidFill>
            <a:srgbClr val="009999"/>
          </a:solidFill>
          <a:ln w="2540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59396" name="Line 6"/>
          <p:cNvSpPr>
            <a:spLocks noChangeShapeType="1"/>
          </p:cNvSpPr>
          <p:nvPr/>
        </p:nvSpPr>
        <p:spPr bwMode="auto">
          <a:xfrm>
            <a:off x="1676400" y="228600"/>
            <a:ext cx="891540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1140" name="Rectangle 1"/>
          <p:cNvSpPr>
            <a:spLocks noChangeArrowheads="1"/>
          </p:cNvSpPr>
          <p:nvPr/>
        </p:nvSpPr>
        <p:spPr bwMode="auto">
          <a:xfrm>
            <a:off x="1676400" y="1295401"/>
            <a:ext cx="7227888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Cartilaginous or slightly movable joints: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Allow limited movement.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E.g. intervertebral discs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joints of ribs and sternum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Arial Rounded MT Bold" charset="0"/>
              <a:ea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>
              <a:solidFill>
                <a:schemeClr val="tx1"/>
              </a:solidFill>
              <a:latin typeface="Comic Sans MS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>
              <a:solidFill>
                <a:schemeClr val="tx1"/>
              </a:solidFill>
              <a:latin typeface="Arial Rounded MT Bold" charset="0"/>
            </a:endParaRPr>
          </a:p>
        </p:txBody>
      </p:sp>
      <p:pic>
        <p:nvPicPr>
          <p:cNvPr id="9114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68700"/>
            <a:ext cx="4491038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3881439"/>
            <a:ext cx="49704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0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ChangeArrowheads="1"/>
          </p:cNvSpPr>
          <p:nvPr/>
        </p:nvSpPr>
        <p:spPr bwMode="auto">
          <a:xfrm>
            <a:off x="1905000" y="304800"/>
            <a:ext cx="83820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41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Types of Joints 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1524000" y="0"/>
            <a:ext cx="152400" cy="1295400"/>
          </a:xfrm>
          <a:prstGeom prst="rect">
            <a:avLst/>
          </a:prstGeom>
          <a:solidFill>
            <a:srgbClr val="009999"/>
          </a:solidFill>
          <a:ln w="2540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59396" name="Line 6"/>
          <p:cNvSpPr>
            <a:spLocks noChangeShapeType="1"/>
          </p:cNvSpPr>
          <p:nvPr/>
        </p:nvSpPr>
        <p:spPr bwMode="auto">
          <a:xfrm>
            <a:off x="1676400" y="228600"/>
            <a:ext cx="891540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188" name="Rectangle 1"/>
          <p:cNvSpPr>
            <a:spLocks noChangeArrowheads="1"/>
          </p:cNvSpPr>
          <p:nvPr/>
        </p:nvSpPr>
        <p:spPr bwMode="auto">
          <a:xfrm>
            <a:off x="1609725" y="930276"/>
            <a:ext cx="7831138" cy="2850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Arial Rounded MT Bold" charset="0"/>
              <a:ea typeface="Arial" charset="0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Synovial or freely movable joints: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Allow large range of movements.</a:t>
            </a:r>
            <a:endParaRPr lang="en-US" altLang="en-US" sz="32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E.g. shoulder, elbow, hip, knee joint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>
              <a:solidFill>
                <a:schemeClr val="tx1"/>
              </a:solidFill>
              <a:latin typeface="Comic Sans MS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>
              <a:solidFill>
                <a:schemeClr val="tx1"/>
              </a:solidFill>
              <a:latin typeface="Arial Rounded MT Bold" charset="0"/>
            </a:endParaRPr>
          </a:p>
        </p:txBody>
      </p:sp>
      <p:pic>
        <p:nvPicPr>
          <p:cNvPr id="9318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68700"/>
            <a:ext cx="4491038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3881439"/>
            <a:ext cx="49704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3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8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905000" y="304801"/>
            <a:ext cx="7490460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41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Types of Synovial Joints</a:t>
            </a:r>
          </a:p>
        </p:txBody>
      </p:sp>
      <p:sp>
        <p:nvSpPr>
          <p:cNvPr id="107522" name="Rectangle 3"/>
          <p:cNvSpPr>
            <a:spLocks noChangeArrowheads="1"/>
          </p:cNvSpPr>
          <p:nvPr/>
        </p:nvSpPr>
        <p:spPr bwMode="auto">
          <a:xfrm>
            <a:off x="9220200" y="6400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Verdana" charset="0"/>
              </a:rPr>
              <a:t>Slide 5.52b</a:t>
            </a:r>
            <a:endParaRPr lang="en-US" altLang="en-US" sz="4400" b="1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1524000" y="0"/>
            <a:ext cx="152400" cy="1295400"/>
          </a:xfrm>
          <a:prstGeom prst="rect">
            <a:avLst/>
          </a:prstGeom>
          <a:solidFill>
            <a:srgbClr val="009999"/>
          </a:solidFill>
          <a:ln w="2540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71685" name="Line 6"/>
          <p:cNvSpPr>
            <a:spLocks noChangeShapeType="1"/>
          </p:cNvSpPr>
          <p:nvPr/>
        </p:nvSpPr>
        <p:spPr bwMode="auto">
          <a:xfrm>
            <a:off x="1676400" y="228600"/>
            <a:ext cx="891540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996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" b="6299"/>
          <a:stretch>
            <a:fillRect/>
          </a:stretch>
        </p:blipFill>
        <p:spPr bwMode="auto">
          <a:xfrm>
            <a:off x="5844203" y="1242270"/>
            <a:ext cx="6350090" cy="36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" b="5405"/>
          <a:stretch>
            <a:fillRect/>
          </a:stretch>
        </p:blipFill>
        <p:spPr bwMode="auto">
          <a:xfrm>
            <a:off x="54064" y="3480644"/>
            <a:ext cx="6080036" cy="331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6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3"/>
          <p:cNvSpPr>
            <a:spLocks noGrp="1" noChangeArrowheads="1"/>
          </p:cNvSpPr>
          <p:nvPr>
            <p:ph idx="1"/>
          </p:nvPr>
        </p:nvSpPr>
        <p:spPr>
          <a:xfrm>
            <a:off x="1774826" y="188914"/>
            <a:ext cx="6842125" cy="388143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5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4800" dirty="0"/>
              <a:t>Ball-and-socket joints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dirty="0"/>
              <a:t>Hinge joints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dirty="0"/>
              <a:t>Pivot joints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dirty="0"/>
              <a:t>Gliding joints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dirty="0"/>
              <a:t>Saddle joints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dirty="0"/>
              <a:t>Condyloid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2902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1905000" y="304801"/>
            <a:ext cx="682752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43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9933"/>
              </a:buClr>
              <a:defRPr/>
            </a:pPr>
            <a:r>
              <a:rPr lang="en-US" altLang="en-US" sz="41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Types of Synovial Joints Based on Shape – </a:t>
            </a:r>
          </a:p>
        </p:txBody>
      </p:sp>
      <p:sp>
        <p:nvSpPr>
          <p:cNvPr id="73731" name="Rectangle 5"/>
          <p:cNvSpPr>
            <a:spLocks noChangeArrowheads="1"/>
          </p:cNvSpPr>
          <p:nvPr/>
        </p:nvSpPr>
        <p:spPr bwMode="auto">
          <a:xfrm>
            <a:off x="1524000" y="0"/>
            <a:ext cx="152400" cy="1295400"/>
          </a:xfrm>
          <a:prstGeom prst="rect">
            <a:avLst/>
          </a:prstGeom>
          <a:solidFill>
            <a:srgbClr val="009999"/>
          </a:solidFill>
          <a:ln w="2540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73732" name="Line 6"/>
          <p:cNvSpPr>
            <a:spLocks noChangeShapeType="1"/>
          </p:cNvSpPr>
          <p:nvPr/>
        </p:nvSpPr>
        <p:spPr bwMode="auto">
          <a:xfrm>
            <a:off x="1676400" y="228600"/>
            <a:ext cx="8915400" cy="0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9572" name="Rectangle 1"/>
          <p:cNvSpPr>
            <a:spLocks noChangeArrowheads="1"/>
          </p:cNvSpPr>
          <p:nvPr/>
        </p:nvSpPr>
        <p:spPr bwMode="auto">
          <a:xfrm>
            <a:off x="1709739" y="1916114"/>
            <a:ext cx="741203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rgbClr val="404040"/>
                </a:solidFill>
                <a:latin typeface="Trebuchet MS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rgbClr val="404040"/>
                </a:solidFill>
                <a:latin typeface="Trebuchet MS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rgbClr val="404040"/>
                </a:solidFill>
                <a:latin typeface="Trebuchet MS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rgbClr val="404040"/>
                </a:solidFill>
                <a:latin typeface="Trebuchet MS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7200" dirty="0">
                <a:solidFill>
                  <a:schemeClr val="tx1"/>
                </a:solidFill>
                <a:latin typeface="Arial Rounded MT Bold" charset="0"/>
                <a:hlinkClick r:id="rId3"/>
              </a:rPr>
              <a:t>https://www.youtube.com/watch?v=0cYal_hitz4</a:t>
            </a:r>
            <a:endParaRPr lang="en-AU" altLang="en-US" sz="7200" dirty="0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7200" dirty="0">
              <a:solidFill>
                <a:schemeClr val="tx1"/>
              </a:solidFill>
              <a:latin typeface="Arial Rounded MT Bold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7200" dirty="0">
                <a:solidFill>
                  <a:schemeClr val="tx1"/>
                </a:solidFill>
                <a:latin typeface="Arial Rounded MT Bold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95806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6000">
                <a:latin typeface="Pristina" pitchFamily="66" charset="0"/>
              </a:rPr>
              <a:t>Ball and socket joints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>
          <a:xfrm>
            <a:off x="370681" y="1775619"/>
            <a:ext cx="6348413" cy="388143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These are formed when the spherical (rounded) head of one bone fits into a cup like cavity of another.</a:t>
            </a:r>
          </a:p>
          <a:p>
            <a:pPr eaLnBrk="1" hangingPunct="1"/>
            <a:r>
              <a:rPr lang="en-US" altLang="en-US" sz="2400" dirty="0"/>
              <a:t> Allow a 360 range of motion called circumduction </a:t>
            </a:r>
          </a:p>
          <a:p>
            <a:pPr eaLnBrk="1" hangingPunct="1"/>
            <a:r>
              <a:rPr lang="en-US" altLang="en-US" sz="2400" dirty="0"/>
              <a:t>E.g. shoulder joint and hip joint.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112643" name="Picture 3" descr="BALLSOC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540" y="-1"/>
            <a:ext cx="3938460" cy="3299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6117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395</Words>
  <Application>Microsoft Macintosh PowerPoint</Application>
  <PresentationFormat>Widescreen</PresentationFormat>
  <Paragraphs>103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Arial Rounded MT Bold</vt:lpstr>
      <vt:lpstr>Calibri</vt:lpstr>
      <vt:lpstr>Comic Sans MS</vt:lpstr>
      <vt:lpstr>Pristina</vt:lpstr>
      <vt:lpstr>Sana</vt:lpstr>
      <vt:lpstr>Symbol</vt:lpstr>
      <vt:lpstr>Times</vt:lpstr>
      <vt:lpstr>Times New Roman</vt:lpstr>
      <vt:lpstr>Trebuchet MS</vt:lpstr>
      <vt:lpstr>Verdana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Ball and socket joints</vt:lpstr>
      <vt:lpstr>Hinge joints</vt:lpstr>
      <vt:lpstr>Imagine trying to catch a ball, walk, sit, lift a box, jump, run without these two joints What would it be like? </vt:lpstr>
      <vt:lpstr>Pivot Joints: twist</vt:lpstr>
      <vt:lpstr>Gliding joints: side to side and back and forth</vt:lpstr>
      <vt:lpstr>Saddle joints: side to side and back and forth</vt:lpstr>
      <vt:lpstr>Condyloid joints: almost full rotation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Smith</dc:creator>
  <cp:lastModifiedBy>Emma Smith</cp:lastModifiedBy>
  <cp:revision>16</cp:revision>
  <dcterms:created xsi:type="dcterms:W3CDTF">2017-11-16T06:21:20Z</dcterms:created>
  <dcterms:modified xsi:type="dcterms:W3CDTF">2019-02-15T04:30:17Z</dcterms:modified>
</cp:coreProperties>
</file>