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41" r:id="rId2"/>
    <p:sldId id="256" r:id="rId3"/>
    <p:sldId id="263" r:id="rId4"/>
    <p:sldId id="518" r:id="rId5"/>
    <p:sldId id="530" r:id="rId6"/>
    <p:sldId id="537" r:id="rId7"/>
    <p:sldId id="538" r:id="rId8"/>
    <p:sldId id="539" r:id="rId9"/>
    <p:sldId id="396" r:id="rId10"/>
    <p:sldId id="536" r:id="rId11"/>
    <p:sldId id="531" r:id="rId12"/>
    <p:sldId id="523" r:id="rId13"/>
    <p:sldId id="540" r:id="rId14"/>
    <p:sldId id="351" r:id="rId15"/>
    <p:sldId id="463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9" d="100"/>
          <a:sy n="89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45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23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76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30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6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9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1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04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0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76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5lTZ0bfqq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23077" y="14678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are larger DNA or genes?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181"/>
              </p:ext>
            </p:extLst>
          </p:nvPr>
        </p:nvGraphicFramePr>
        <p:xfrm>
          <a:off x="9523075" y="1591385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the relationship between genes and alleles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983"/>
            <a:ext cx="8912646" cy="691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A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chromosomes consists of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sections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are called </a:t>
            </a:r>
            <a:r>
              <a:rPr lang="en-A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genes,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determine characteristics of an organism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different orders in which the nitrogenous bases are arranged within a gene, are what gives the individual their unique characteristics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hair colour, eye colour, skin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 are passed down from parents to offspring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why family members often share similar traits</a:t>
            </a:r>
          </a:p>
          <a:p>
            <a:r>
              <a:rPr lang="en-AU" sz="2400" b="1" dirty="0"/>
              <a:t>Alleles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Alleles are alternate forms of a gene which occupy the identical location on homologous chromosome.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Alleles </a:t>
            </a:r>
            <a:r>
              <a:rPr lang="en-AU" sz="2400" dirty="0"/>
              <a:t>control the contrasting characteristic of each trait. </a:t>
            </a:r>
            <a:endParaRPr lang="en-AU" sz="20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646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Why are there more variations in dog breeds than cat breed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40" y="2304389"/>
            <a:ext cx="7094503" cy="23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6785"/>
              </p:ext>
            </p:extLst>
          </p:nvPr>
        </p:nvGraphicFramePr>
        <p:xfrm>
          <a:off x="9469256" y="314525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Define</a:t>
                      </a:r>
                      <a:r>
                        <a:rPr lang="en-AU" baseline="0" dirty="0" smtClean="0"/>
                        <a:t> the term </a:t>
                      </a:r>
                      <a:r>
                        <a:rPr lang="en-AU" b="1" baseline="0" dirty="0" smtClean="0"/>
                        <a:t>species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94692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Mutations create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Over time advantageous mutations lead to the creation of different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Species - The largest group of organisms in which any two individuals can produce fertile offspring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Examples of species are;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Dogs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Humans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If you think about any of these species you can identify obvious variations between its members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E.g. Polar bears are white, Grizzly bears are brown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https://www.youtube.com/watch?v=I5lTZ0bfqqI</a:t>
            </a: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78839"/>
              </p:ext>
            </p:extLst>
          </p:nvPr>
        </p:nvGraphicFramePr>
        <p:xfrm>
          <a:off x="9469256" y="1234762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different variations can you think of in the human species?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9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Adaptations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small number of these mutations may lead to adaptations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characteristic or behaviour that allows a species to survive more effectively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Animals that develop adaptations more suited to survival are more likely to live, and therefore more likely to pass on their genes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We call this process </a:t>
            </a:r>
            <a:r>
              <a:rPr lang="en-AU" sz="2800" b="1" dirty="0" smtClean="0"/>
              <a:t>Natural Selection</a:t>
            </a: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05313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False: All mutations lead to adaptations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23516"/>
              </p:ext>
            </p:extLst>
          </p:nvPr>
        </p:nvGraphicFramePr>
        <p:xfrm>
          <a:off x="9523079" y="1653425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 back to the giraffe. Which</a:t>
                      </a:r>
                      <a:r>
                        <a:rPr lang="en-AU" baseline="0" dirty="0" smtClean="0"/>
                        <a:t> giraffe is most likely to survive? Why?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4" descr="https://dr282zn36sxxg.cloudfront.net/datastreams/f-d%3A05e1465a992f7f2754fb257864af8398f6e7ae94ecc4af9ffebf00fa%2BIMAGE_THUMB_POSTCARD_TINY%2BIMAGE_THUMB_POSTCARD_TINY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9" y="4022980"/>
            <a:ext cx="3418953" cy="25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545" y="3816497"/>
            <a:ext cx="691386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The wood pecker on the right has adapted a long beak.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Because of this it can get its food more easily and is more likely to survive.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713" y="1268048"/>
            <a:ext cx="5545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of the wood peckers has developed a useful adaptation? </a:t>
            </a:r>
          </a:p>
          <a:p>
            <a:endParaRPr lang="en-AU" sz="2800" dirty="0"/>
          </a:p>
          <a:p>
            <a:r>
              <a:rPr lang="en-AU" sz="2800" dirty="0" smtClean="0"/>
              <a:t>Why is it more likely to survive?</a:t>
            </a:r>
            <a:endParaRPr lang="en-AU" sz="2800" dirty="0"/>
          </a:p>
        </p:txBody>
      </p:sp>
      <p:pic>
        <p:nvPicPr>
          <p:cNvPr id="3074" name="Picture 2" descr="https://cdn.brainpop.com/science/cellularlifeandgenetics/geneticmutations/screensho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52" y="1330429"/>
            <a:ext cx="4352026" cy="32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545" y="3816497"/>
            <a:ext cx="691386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The peppered moth on the left is black.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Because of this it can hide from predators more easily and is more likely to survive.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713" y="1268048"/>
            <a:ext cx="5545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of the peppered moths has developed a useful adaptation? </a:t>
            </a:r>
          </a:p>
          <a:p>
            <a:endParaRPr lang="en-AU" sz="2800" dirty="0"/>
          </a:p>
          <a:p>
            <a:r>
              <a:rPr lang="en-AU" sz="2800" dirty="0" smtClean="0"/>
              <a:t>Why is it more likely to survive?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04" y="1542576"/>
            <a:ext cx="4895063" cy="17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Mutations occur all the time, only a small number are noticeable.</a:t>
            </a:r>
          </a:p>
          <a:p>
            <a:endParaRPr lang="en-AU" sz="2800" dirty="0"/>
          </a:p>
          <a:p>
            <a:r>
              <a:rPr lang="en-AU" sz="2800" dirty="0" smtClean="0"/>
              <a:t>Some mutations lead to the development of new and useful genes. These help the animal to survive and are called adaptations.</a:t>
            </a:r>
          </a:p>
          <a:p>
            <a:endParaRPr lang="en-AU" sz="2800" dirty="0"/>
          </a:p>
          <a:p>
            <a:r>
              <a:rPr lang="en-AU" sz="2800" dirty="0" smtClean="0"/>
              <a:t>Understanding how genetic variation and adaptations affect a species will help you to understand the processes of natural selection and evolutions.</a:t>
            </a:r>
          </a:p>
          <a:p>
            <a:endParaRPr lang="en-AU" sz="2800" dirty="0"/>
          </a:p>
          <a:p>
            <a:r>
              <a:rPr lang="en-AU" sz="2800" dirty="0" smtClean="0"/>
              <a:t>Note: some adaptations are detrimental to a species. If a cheetah’s legs are too long, they can run fast, however they are more likely to injure themselves.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70" y="5108322"/>
            <a:ext cx="3875419" cy="16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1189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List three mutagens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748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why variation within a species is important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418066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683" y="4002841"/>
            <a:ext cx="632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has this insect adapted, and how does this allow it to survive?</a:t>
            </a:r>
            <a:endParaRPr lang="en-AU" sz="2800" dirty="0"/>
          </a:p>
        </p:txBody>
      </p:sp>
      <p:pic>
        <p:nvPicPr>
          <p:cNvPr id="12290" name="Picture 2" descr="https://i.pinimg.com/originals/61/3f/25/613f253b21c4539aea468df8d9aa1c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94" y="1424317"/>
            <a:ext cx="3315589" cy="49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4513" y="2211802"/>
            <a:ext cx="696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pages 40-43 in Oxford Science 10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219" y="1693863"/>
            <a:ext cx="9144000" cy="2387600"/>
          </a:xfrm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Mutations and Variation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732983"/>
            <a:ext cx="946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Describe the process of mutation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Identify different mutagens and their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42" y="3360783"/>
            <a:ext cx="8104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Look at the two giraffes on the right.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What differences can you observe in the giraffes?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What advantage does the giraffe on the right have over the giraffe on the left?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Which giraffe is more likely to live and pass on its genes?</a:t>
            </a:r>
          </a:p>
        </p:txBody>
      </p:sp>
      <p:pic>
        <p:nvPicPr>
          <p:cNvPr id="1026" name="Picture 2" descr="https://image.shutterstock.com/image-illustration/giraffe-evolution-natural-selection-millions-260nw-16930098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07" y="2915597"/>
            <a:ext cx="3830239" cy="29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oneydotcomvip.files.wordpress.com/2015/03/150305_em_blueey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68" y="4529256"/>
            <a:ext cx="4405732" cy="23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Genetic Mutation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Permanent change in the DNA sequence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Can be in one gene or more genes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DNA replication requires copying a huge number of base pairs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Mistakes occasionally happen leading to natural mutation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Thousands of years ago, a mutation in the brown eye gene lead to the addition of the blue eye allele to the gene </a:t>
            </a:r>
            <a:r>
              <a:rPr lang="en-AU" sz="2800" dirty="0" smtClean="0"/>
              <a:t>pool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Genetic mutation can be either beneficial, detrimental to a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However most mutations have NO EFFECT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lvl="1"/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25536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</a:t>
                      </a:r>
                      <a:r>
                        <a:rPr lang="en-AU" baseline="0" dirty="0" smtClean="0"/>
                        <a:t> genetic mutation affect the DNA?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48067"/>
              </p:ext>
            </p:extLst>
          </p:nvPr>
        </p:nvGraphicFramePr>
        <p:xfrm>
          <a:off x="9523078" y="160369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effect do mutations have the majority of the time?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4" name="Picture 6" descr="https://www.labtestsonline.org.au/lto_au/media/presentations/cells-genes-signalling-part-1/Slide-13.jpg?ext=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07" y="0"/>
            <a:ext cx="2978749" cy="21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Mutagens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Mutations occur naturally however some factors can </a:t>
            </a:r>
            <a:r>
              <a:rPr lang="en-AU" sz="2800" dirty="0" smtClean="0"/>
              <a:t>affect </a:t>
            </a:r>
            <a:r>
              <a:rPr lang="en-AU" sz="2800" dirty="0" smtClean="0"/>
              <a:t>the chance of mutation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are known as Mutagens and include;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Radiation – such as </a:t>
            </a:r>
            <a:r>
              <a:rPr lang="en-AU" sz="2800" dirty="0" err="1" smtClean="0"/>
              <a:t>Xrays</a:t>
            </a: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Chemicals – such as chemicals in tobacco and alcohol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UV light – from the sun, or in solariums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mutagens lead to increased rates of negative mutations that are harmful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89287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mutagen?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267"/>
              </p:ext>
            </p:extLst>
          </p:nvPr>
        </p:nvGraphicFramePr>
        <p:xfrm>
          <a:off x="9523079" y="1331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List two</a:t>
                      </a:r>
                      <a:r>
                        <a:rPr lang="en-AU" baseline="0" dirty="0" smtClean="0"/>
                        <a:t> mutagens and give an example of each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49023"/>
              </p:ext>
            </p:extLst>
          </p:nvPr>
        </p:nvGraphicFramePr>
        <p:xfrm>
          <a:off x="9523078" y="278993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do mutagens affect</a:t>
                      </a:r>
                      <a:r>
                        <a:rPr lang="en-AU" baseline="0" dirty="0" smtClean="0"/>
                        <a:t> the chance of genetic mutation?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Mutations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Radiation – harm can occur over a long period of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Chernobyl – exposed thousands of people to high doses of radiation. Caused severe cellular mutation and damage resulting in thousands of deaths.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Hiroshima – Nuclear bomb at the end of WWII. Lead to the death of tens of thousands of people due to side effects of radiation exposure.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4098" name="Picture 2" descr="https://encrypted-tbn0.gstatic.com/images?q=tbn%3AANd9GcQeT0u2irW54QvwIGhdpdilksWeoB8CCkV6Gse_EQ8I-GvTTQ2J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8" y="4317610"/>
            <a:ext cx="2571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proxy/d63jpuELe0YAF-0boLSddn647Hf4Wn8BRkTcy6BeEI31wsK9-kG0NVy4M0z9-wsNptI5lY9XY1Zn-viZG5T7TdV9llrtxC5gbWwLPbozNSAX9lZhDEbPwxBU27Rfhter4KfrC4AbXrLNNEsyXlN_9xF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54" y="3940215"/>
            <a:ext cx="3416360" cy="26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hiroshima.australiandoctor.com.au/wp-content/uploads/2015/07/1950s-52155962_Gett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90" y="2512701"/>
            <a:ext cx="2832146" cy="29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48083" y="4510292"/>
            <a:ext cx="1890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Mutations resulting from Hiroshima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Mutations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Chemical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Tobacco/alcohol – May lead to mutation of tissue (mouth, lung </a:t>
            </a:r>
            <a:r>
              <a:rPr lang="en-AU" sz="2800" dirty="0" err="1" smtClean="0"/>
              <a:t>etc</a:t>
            </a:r>
            <a:r>
              <a:rPr lang="en-AU" sz="2800" dirty="0" smtClean="0"/>
              <a:t>) resulting in cancer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Thalidomide – A medicine prescribed in 50s and 60s for treatment of morning sickness that lead to sever birth defects in 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74055"/>
              </p:ext>
            </p:extLst>
          </p:nvPr>
        </p:nvGraphicFramePr>
        <p:xfrm>
          <a:off x="9534298" y="27673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List 2 examples of chemical mutagens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4" name="Picture 4" descr="https://allthatsinteresting.com/wordpress/wp-content/uploads/2018/05/baby-split-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2" y="4179625"/>
            <a:ext cx="3789056" cy="20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82" y="4011859"/>
            <a:ext cx="3019032" cy="1690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39" y="3348488"/>
            <a:ext cx="2476500" cy="184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94729" y="5964518"/>
            <a:ext cx="274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Birth defects from thalidomide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406965" y="5325035"/>
            <a:ext cx="178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Birth defects from agent orange (Vietnam war)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22588" y="5702517"/>
            <a:ext cx="472141" cy="26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63347" y="5833517"/>
            <a:ext cx="205218" cy="353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Mutations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UV exposure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Skin cancer – over exposure to UV light (from the sun or solariums) can lead to mutations in skin cells leading to cancer.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Researched showed use of a solarium before the age of 35 increased risk of melanoma by 59%. Solariums are now banned in Australia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61269"/>
              </p:ext>
            </p:extLst>
          </p:nvPr>
        </p:nvGraphicFramePr>
        <p:xfrm>
          <a:off x="95230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are</a:t>
                      </a:r>
                      <a:r>
                        <a:rPr lang="en-AU" baseline="0" dirty="0" smtClean="0"/>
                        <a:t> solariums banned in Australia?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s://cdn.shopify.com/s/files/1/0616/2685/products/Sun-Blue-_Extreme-UV_1024x1024.jpg?v=14477854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24" y="3809064"/>
            <a:ext cx="2741555" cy="27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cancerwa.asn.au/image.php?file=art/rta/sunsmart/solarium.jpg&amp;width=525&amp;height=3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79" y="4231176"/>
            <a:ext cx="3720087" cy="24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38720"/>
              </p:ext>
            </p:extLst>
          </p:nvPr>
        </p:nvGraphicFramePr>
        <p:xfrm>
          <a:off x="9469256" y="73298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</a:t>
                      </a:r>
                      <a:r>
                        <a:rPr lang="en-AU" baseline="0" dirty="0" smtClean="0"/>
                        <a:t> or False: Beneficial mutations are caused by mutagens?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9469256" cy="425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b="1" dirty="0" smtClean="0"/>
              <a:t>Variation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50" dirty="0" smtClean="0"/>
              <a:t>Although some mutations are harmful, other mutations are beneficial for the survival of a species (we call these adaptations – </a:t>
            </a:r>
            <a:r>
              <a:rPr lang="en-AU" sz="2450" dirty="0" err="1" smtClean="0"/>
              <a:t>Yr</a:t>
            </a:r>
            <a:r>
              <a:rPr lang="en-AU" sz="2450" dirty="0" smtClean="0"/>
              <a:t> 7)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50" dirty="0" smtClean="0"/>
              <a:t>Some naturally occurring mutations lead to the production of new alleles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50" dirty="0" smtClean="0"/>
              <a:t>These new alleles lead to a more diverse gene pool and therefore variation within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50" dirty="0" smtClean="0"/>
              <a:t>Genetic </a:t>
            </a:r>
            <a:r>
              <a:rPr lang="en-AU" sz="2450" dirty="0"/>
              <a:t>variation is important within species as it: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50" dirty="0"/>
              <a:t>Allows species to adapt to changes in the </a:t>
            </a:r>
            <a:r>
              <a:rPr lang="en-AU" sz="2450" dirty="0" smtClean="0"/>
              <a:t>environment</a:t>
            </a:r>
            <a:endParaRPr lang="en-AU" sz="245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50" dirty="0"/>
              <a:t>Allows the ongoing survival of the </a:t>
            </a:r>
            <a:r>
              <a:rPr lang="en-AU" sz="2450" dirty="0" smtClean="0"/>
              <a:t>species</a:t>
            </a:r>
          </a:p>
          <a:p>
            <a:endParaRPr lang="en-AU" sz="2500" dirty="0"/>
          </a:p>
        </p:txBody>
      </p:sp>
      <p:pic>
        <p:nvPicPr>
          <p:cNvPr id="7176" name="Picture 8" descr="https://img2.thelist.com/img/gallery/the-truth-about-brown-eyes/brown-eyes-are-overwhelming-the-most-common-15653744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43" y="4223209"/>
            <a:ext cx="4510293" cy="25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83375"/>
              </p:ext>
            </p:extLst>
          </p:nvPr>
        </p:nvGraphicFramePr>
        <p:xfrm>
          <a:off x="9469255" y="230755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is genetic variation important?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32872</TotalTime>
  <Words>1103</Words>
  <Application>Microsoft Office PowerPoint</Application>
  <PresentationFormat>Widescreen</PresentationFormat>
  <Paragraphs>160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Mutations and Variation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SMITH Karen [Harrisdale Senior High School]</cp:lastModifiedBy>
  <cp:revision>652</cp:revision>
  <dcterms:created xsi:type="dcterms:W3CDTF">2017-01-28T08:32:28Z</dcterms:created>
  <dcterms:modified xsi:type="dcterms:W3CDTF">2020-06-30T06:00:12Z</dcterms:modified>
</cp:coreProperties>
</file>