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546" r:id="rId2"/>
    <p:sldId id="547" r:id="rId3"/>
    <p:sldId id="256" r:id="rId4"/>
    <p:sldId id="263" r:id="rId5"/>
    <p:sldId id="536" r:id="rId6"/>
    <p:sldId id="537" r:id="rId7"/>
    <p:sldId id="538" r:id="rId8"/>
    <p:sldId id="519" r:id="rId9"/>
    <p:sldId id="539" r:id="rId10"/>
    <p:sldId id="543" r:id="rId11"/>
    <p:sldId id="540" r:id="rId12"/>
    <p:sldId id="541" r:id="rId13"/>
    <p:sldId id="542" r:id="rId14"/>
    <p:sldId id="523" r:id="rId15"/>
    <p:sldId id="544" r:id="rId16"/>
    <p:sldId id="545" r:id="rId17"/>
    <p:sldId id="351" r:id="rId18"/>
    <p:sldId id="463" r:id="rId19"/>
    <p:sldId id="45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3880" autoAdjust="0"/>
  </p:normalViewPr>
  <p:slideViewPr>
    <p:cSldViewPr snapToGrid="0">
      <p:cViewPr varScale="1">
        <p:scale>
          <a:sx n="85" d="100"/>
          <a:sy n="85" d="100"/>
        </p:scale>
        <p:origin x="39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592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117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303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350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246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3798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978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61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876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781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799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441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0740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31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25/06/2020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eb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839" y="3319272"/>
            <a:ext cx="4610585" cy="34534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2346207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Natural Selection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Natural selection is the process by which individuals that are best suited to their environment pass on their genes.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This theory was proposed by Charles Darwin and Alfred Wallace in the 1850’s.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It explains the mechanics behind </a:t>
            </a:r>
          </a:p>
          <a:p>
            <a:r>
              <a:rPr lang="en-AU" sz="2800" dirty="0" smtClean="0"/>
              <a:t>     how organisms adapt and change</a:t>
            </a:r>
          </a:p>
          <a:p>
            <a:r>
              <a:rPr lang="en-AU" sz="2800" dirty="0" smtClean="0"/>
              <a:t>     over time.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lvl="1"/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523079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Natural Selection?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281" y="1738823"/>
            <a:ext cx="2552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4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Human Fossil Record</a:t>
            </a:r>
          </a:p>
        </p:txBody>
      </p:sp>
      <p:pic>
        <p:nvPicPr>
          <p:cNvPr id="7170" name="Picture 2" descr="https://cdn.britannica.com/92/392-050-14244BE2/scheme-evolution-human-lineage-hominin-species-ba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82" y="1045081"/>
            <a:ext cx="6998586" cy="466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1487"/>
            <a:ext cx="5401060" cy="261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5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364" y="2476863"/>
            <a:ext cx="5045094" cy="4431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Embryology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600" dirty="0" smtClean="0"/>
              <a:t>The study of how an embryo develops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600" dirty="0" smtClean="0"/>
              <a:t>Although vertebrates appear obviously different as they age, during the early stages of development they share close similarities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600" dirty="0" smtClean="0"/>
              <a:t>These similarities are explained by inferring</a:t>
            </a:r>
          </a:p>
          <a:p>
            <a:r>
              <a:rPr lang="en-AU" sz="2600" dirty="0" smtClean="0"/>
              <a:t>that these organisms all had a common ancestry</a:t>
            </a:r>
          </a:p>
          <a:p>
            <a:endParaRPr lang="en-AU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600" dirty="0" smtClean="0"/>
              <a:t>Human embryos even develop gill and</a:t>
            </a:r>
          </a:p>
          <a:p>
            <a:r>
              <a:rPr lang="en-AU" sz="2600" dirty="0" smtClean="0"/>
              <a:t> tail like structures in their early development</a:t>
            </a:r>
          </a:p>
          <a:p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172904"/>
              </p:ext>
            </p:extLst>
          </p:nvPr>
        </p:nvGraphicFramePr>
        <p:xfrm>
          <a:off x="9523079" y="148208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embryology?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161840"/>
              </p:ext>
            </p:extLst>
          </p:nvPr>
        </p:nvGraphicFramePr>
        <p:xfrm>
          <a:off x="9523079" y="1062672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does embryology support the Theory of Evolution?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7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Whale Evolutionary Tree - Whale Ev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556" y="2177144"/>
            <a:ext cx="3478085" cy="45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 smtClean="0"/>
              <a:t>Comparative Anatomy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600" dirty="0" smtClean="0"/>
              <a:t>Homologous structures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600" dirty="0" smtClean="0"/>
              <a:t>Similar structures in different organisms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600" dirty="0" smtClean="0"/>
              <a:t>Evidence that the organisms diverged from a common ancestor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600" dirty="0" smtClean="0"/>
              <a:t>Vestigial structures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600" dirty="0" smtClean="0"/>
              <a:t>Functionless structures found in organisms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600" dirty="0" smtClean="0"/>
              <a:t>Provide evidence of evolution as these structures were once useful to the organism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600" dirty="0" smtClean="0"/>
              <a:t>90% of humans have wisdom teeth which never come through the gum – evidence of herbivorous ancestry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600" dirty="0" smtClean="0"/>
              <a:t>Whales still have the remnants of hind legs which is evidence that their ancestors walked on land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05720"/>
              </p:ext>
            </p:extLst>
          </p:nvPr>
        </p:nvGraphicFramePr>
        <p:xfrm>
          <a:off x="9523079" y="148208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Describe</a:t>
                      </a:r>
                      <a:r>
                        <a:rPr lang="en-AU" baseline="0" dirty="0" smtClean="0"/>
                        <a:t> two ways that comparative anatomy supports the Theory of Evolution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100" name="Picture 4" descr="Wisdom Teeth: What They Look Like &amp; Other Things To Kn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29" y="52905"/>
            <a:ext cx="2680401" cy="182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1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DNA and Protein Similarities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600" dirty="0" smtClean="0"/>
              <a:t>Mutations cause gradual change to DNA and protein structure over 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600" dirty="0" smtClean="0"/>
              <a:t>The more similar the DNA and protein structures the more closely related the species are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542099"/>
              </p:ext>
            </p:extLst>
          </p:nvPr>
        </p:nvGraphicFramePr>
        <p:xfrm>
          <a:off x="9523079" y="148208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The</a:t>
                      </a:r>
                      <a:r>
                        <a:rPr lang="en-AU" baseline="0" dirty="0" smtClean="0"/>
                        <a:t> more different the protein/DNA structure the</a:t>
                      </a:r>
                      <a:r>
                        <a:rPr lang="en-AU" b="1" baseline="0" dirty="0" smtClean="0"/>
                        <a:t> more/less </a:t>
                      </a:r>
                      <a:r>
                        <a:rPr lang="en-AU" baseline="0" dirty="0" smtClean="0"/>
                        <a:t>closely related the species are?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27050"/>
              </p:ext>
            </p:extLst>
          </p:nvPr>
        </p:nvGraphicFramePr>
        <p:xfrm>
          <a:off x="9523079" y="1948495"/>
          <a:ext cx="2463077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Looking at the DNA below, which animal is</a:t>
                      </a:r>
                      <a:r>
                        <a:rPr lang="en-AU" baseline="0" dirty="0" smtClean="0"/>
                        <a:t> the closest to humans in the evolutionary process?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72" y="3533598"/>
            <a:ext cx="6815673" cy="285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9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945880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106017"/>
              </p:ext>
            </p:extLst>
          </p:nvPr>
        </p:nvGraphicFramePr>
        <p:xfrm>
          <a:off x="2" y="1083215"/>
          <a:ext cx="5647764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477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0685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Identifying evidence for</a:t>
                      </a:r>
                      <a:r>
                        <a:rPr lang="en-AU" sz="2400" baseline="0" dirty="0" smtClean="0"/>
                        <a:t> evolution</a:t>
                      </a:r>
                      <a:endParaRPr lang="en-AU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72683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400" b="0" baseline="0" dirty="0" smtClean="0"/>
                        <a:t>Fossil record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400" b="0" baseline="0" dirty="0" smtClean="0"/>
                        <a:t>Embryology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400" b="0" baseline="0" dirty="0" smtClean="0"/>
                        <a:t>Comparative anatomy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400" b="0" baseline="0" dirty="0" smtClean="0"/>
                        <a:t>DNA and protein similarities</a:t>
                      </a:r>
                      <a:endParaRPr lang="en-AU" sz="2400" b="1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-41834" y="3810887"/>
            <a:ext cx="5988240" cy="2571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This evidence is comparative anatomy (homologous structures).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This supports the theory of evolution by showing similarities in the hind limb structure of these animals. This suggests that all of these animals evolved from a common ancestor.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47651" y="146085"/>
            <a:ext cx="5545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</a:t>
            </a:r>
            <a:r>
              <a:rPr lang="en-AU" sz="2800" dirty="0" smtClean="0"/>
              <a:t>form </a:t>
            </a:r>
            <a:r>
              <a:rPr lang="en-AU" sz="2800" dirty="0" smtClean="0"/>
              <a:t>of evidence for evolution is shown below? How does it support the Theory of Evolution?</a:t>
            </a:r>
            <a:endParaRPr lang="en-AU" sz="2800" dirty="0"/>
          </a:p>
        </p:txBody>
      </p:sp>
      <p:pic>
        <p:nvPicPr>
          <p:cNvPr id="9218" name="Picture 2" descr="https://lh4.ggpht.com/-kyzlqwYr20g/UsBQqhOF9fI/AAAAAAAACxc/GIgTNUd7hXM/Comparative-Anatomy%2525201%25255B17%25255D.jpg?imgmax=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22" y="3023071"/>
            <a:ext cx="559117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83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945880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03548"/>
              </p:ext>
            </p:extLst>
          </p:nvPr>
        </p:nvGraphicFramePr>
        <p:xfrm>
          <a:off x="2" y="1083215"/>
          <a:ext cx="5647764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477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0685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Identifying evidence for</a:t>
                      </a:r>
                      <a:r>
                        <a:rPr lang="en-AU" sz="2400" baseline="0" dirty="0" smtClean="0"/>
                        <a:t> evolution</a:t>
                      </a:r>
                      <a:endParaRPr lang="en-AU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72683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400" b="0" baseline="0" dirty="0" smtClean="0"/>
                        <a:t>Fossil record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400" b="0" baseline="0" dirty="0" smtClean="0"/>
                        <a:t>Embryology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400" b="0" baseline="0" dirty="0" smtClean="0"/>
                        <a:t>Comparative anatomy (homologous structures/vestigial organs)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400" b="0" baseline="0" dirty="0" smtClean="0"/>
                        <a:t>DNA and protein similarities</a:t>
                      </a:r>
                      <a:endParaRPr lang="en-AU" sz="2400" b="1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-41834" y="3810887"/>
            <a:ext cx="5988240" cy="2571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This evidence is comparative anatomy (vestigial organs).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This supports the theory of evolution as this organ is thought to once have a use, however now has no function in the human body.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4480" y="538772"/>
            <a:ext cx="5545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</a:t>
            </a:r>
            <a:r>
              <a:rPr lang="en-AU" sz="2800" dirty="0" smtClean="0"/>
              <a:t>form </a:t>
            </a:r>
            <a:r>
              <a:rPr lang="en-AU" sz="2800" dirty="0" smtClean="0"/>
              <a:t>of evidence for evolution is described below? How does it support the Theory of Evolution?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258828" y="2211432"/>
            <a:ext cx="5545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The appendix is a part of the human digestive system that has no function in the human body.</a:t>
            </a:r>
            <a:endParaRPr lang="en-AU" sz="2800" dirty="0"/>
          </a:p>
        </p:txBody>
      </p:sp>
      <p:pic>
        <p:nvPicPr>
          <p:cNvPr id="10242" name="Picture 2" descr="https://images.agoramedia.com/everydayhealth/gcms/The-Appendix-RM-722x4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883" y="3687501"/>
            <a:ext cx="4259151" cy="239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22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945880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Guided </a:t>
            </a:r>
            <a:r>
              <a:rPr lang="en-AU" sz="3200" dirty="0"/>
              <a:t>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03548"/>
              </p:ext>
            </p:extLst>
          </p:nvPr>
        </p:nvGraphicFramePr>
        <p:xfrm>
          <a:off x="2" y="1083215"/>
          <a:ext cx="5647764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477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10685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Identifying evidence for</a:t>
                      </a:r>
                      <a:r>
                        <a:rPr lang="en-AU" sz="2400" baseline="0" dirty="0" smtClean="0"/>
                        <a:t> evolution</a:t>
                      </a:r>
                      <a:endParaRPr lang="en-AU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72683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400" b="0" baseline="0" dirty="0" smtClean="0"/>
                        <a:t>Fossil record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400" b="0" baseline="0" dirty="0" smtClean="0"/>
                        <a:t>Embryology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400" b="0" baseline="0" dirty="0" smtClean="0"/>
                        <a:t>Comparative anatomy (homologous structures/vestigial organs)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400" b="0" baseline="0" dirty="0" smtClean="0"/>
                        <a:t>DNA and protein similarities</a:t>
                      </a:r>
                      <a:endParaRPr lang="en-AU" sz="2400" b="1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-41834" y="3810887"/>
            <a:ext cx="5988240" cy="2571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This evidence is DNA similarities.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50"/>
                </a:solidFill>
                <a:latin typeface="+mn-lt"/>
                <a:sym typeface="Wingdings" panose="05000000000000000000" pitchFamily="2" charset="2"/>
              </a:rPr>
              <a:t>This supports the theory of evolution as the similarities in the DNA sequence suggests that the house and human evolved from a common ancestor.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4480" y="538772"/>
            <a:ext cx="5545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</a:t>
            </a:r>
            <a:r>
              <a:rPr lang="en-AU" sz="2800" dirty="0" smtClean="0"/>
              <a:t>form </a:t>
            </a:r>
            <a:r>
              <a:rPr lang="en-AU" sz="2800" dirty="0" smtClean="0"/>
              <a:t>of evidence for evolution is shown below? How does it support the Theory of Evolution?</a:t>
            </a:r>
            <a:endParaRPr lang="en-AU" sz="2800" dirty="0"/>
          </a:p>
        </p:txBody>
      </p:sp>
      <p:pic>
        <p:nvPicPr>
          <p:cNvPr id="11266" name="Picture 2" descr="https://encrypted-tbn0.gstatic.com/images?q=tbn%3AANd9GcRKdWYlKX5v23tTIwfa_9d4_2GGH9-RSMZDZQ&amp;usqp=C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708" y="2621395"/>
            <a:ext cx="4306525" cy="192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66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97321" y="845180"/>
            <a:ext cx="110457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The Theory of Evolution suggests how all of the species in the history of the Earth developed.</a:t>
            </a:r>
          </a:p>
          <a:p>
            <a:endParaRPr lang="en-AU" sz="2800" dirty="0"/>
          </a:p>
          <a:p>
            <a:r>
              <a:rPr lang="en-AU" sz="2800" dirty="0" smtClean="0"/>
              <a:t>All theories need to be based on strong evidence in order to be valid.</a:t>
            </a:r>
          </a:p>
          <a:p>
            <a:endParaRPr lang="en-AU" sz="2800" dirty="0"/>
          </a:p>
          <a:p>
            <a:r>
              <a:rPr lang="en-AU" sz="2800" dirty="0" smtClean="0"/>
              <a:t>These forms of evidence that you have covered today all provide this strong evidence to support the Theory of Evolution.</a:t>
            </a:r>
          </a:p>
          <a:p>
            <a:endParaRPr lang="en-AU" sz="2800" dirty="0" smtClean="0"/>
          </a:p>
          <a:p>
            <a:r>
              <a:rPr lang="en-AU" sz="2800" dirty="0" smtClean="0"/>
              <a:t>This helps us to understand the origins of all species on Earth, including Humans.</a:t>
            </a:r>
          </a:p>
          <a:p>
            <a:endParaRPr lang="en-AU" sz="2800" dirty="0"/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1369" y="732983"/>
            <a:ext cx="1189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Define the Theory of Evolution</a:t>
            </a:r>
            <a:r>
              <a:rPr lang="en-AU" sz="2800" dirty="0" smtClean="0"/>
              <a:t>.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1497117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-1" y="2081892"/>
            <a:ext cx="10843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Differentiate between convergent and divergent evolution.</a:t>
            </a:r>
          </a:p>
          <a:p>
            <a:r>
              <a:rPr lang="en-AU" sz="2800" dirty="0" smtClean="0"/>
              <a:t>Hint: What is convergent evolution? What is divergent evolution?</a:t>
            </a:r>
            <a:endParaRPr lang="en-A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418066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Closure</a:t>
            </a:r>
            <a:endParaRPr lang="en-AU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-3" y="4002841"/>
            <a:ext cx="8498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How does a fossil support the Theory of Evolution?</a:t>
            </a:r>
            <a:endParaRPr lang="en-AU" sz="2800" dirty="0"/>
          </a:p>
        </p:txBody>
      </p:sp>
      <p:pic>
        <p:nvPicPr>
          <p:cNvPr id="12290" name="Picture 2" descr="https://encrypted-tbn0.gstatic.com/images?q=tbn%3AANd9GcR-p7vnpera5ZKFklEI0CPYnqwuXW98IACthw&amp;usqp=C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696" y="4707870"/>
            <a:ext cx="2799138" cy="196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8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63660" y="971852"/>
            <a:ext cx="7640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Complete the Evidence for Evolution worksheet.</a:t>
            </a:r>
            <a:endParaRPr lang="en-AU" sz="28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31027" y="3980809"/>
            <a:ext cx="1123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Marigold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8288" y="3980809"/>
            <a:ext cx="1071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Rafflesia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027" y="4577161"/>
            <a:ext cx="1597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Trumpet Vine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2859" y="4469605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Cactus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8319" y="4496053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Jasmine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0208" y="4577161"/>
            <a:ext cx="1410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Bottlebrush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46207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6869927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Speciation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Natural selection leads to the development of new species.</a:t>
            </a:r>
          </a:p>
          <a:p>
            <a:endParaRPr lang="en-A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Speciation </a:t>
            </a:r>
            <a:r>
              <a:rPr lang="en-AU" sz="2800" dirty="0"/>
              <a:t>is the process by which one species splits into two or more separate species. </a:t>
            </a:r>
            <a:endParaRPr lang="en-AU" sz="2800" dirty="0" smtClean="0"/>
          </a:p>
          <a:p>
            <a:endParaRPr lang="en-AU" sz="2800" dirty="0" smtClean="0"/>
          </a:p>
          <a:p>
            <a:r>
              <a:rPr lang="en-AU" sz="2800" dirty="0"/>
              <a:t>The process of speciation occurs in </a:t>
            </a:r>
            <a:r>
              <a:rPr lang="en-AU" sz="2800" dirty="0" smtClean="0"/>
              <a:t>three </a:t>
            </a:r>
            <a:r>
              <a:rPr lang="en-AU" sz="2800" dirty="0"/>
              <a:t>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2800" dirty="0"/>
              <a:t>Variation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2800" dirty="0"/>
              <a:t>Isolation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sz="2800" dirty="0"/>
              <a:t>Selection.</a:t>
            </a:r>
          </a:p>
          <a:p>
            <a:endParaRPr lang="en-AU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171851" y="161244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Define speciation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/>
          </p:nvPr>
        </p:nvGraphicFramePr>
        <p:xfrm>
          <a:off x="6963405" y="161244"/>
          <a:ext cx="2463077" cy="13734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004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7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What are the three steps involved in speciation?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712882"/>
              </p:ext>
            </p:extLst>
          </p:nvPr>
        </p:nvGraphicFramePr>
        <p:xfrm>
          <a:off x="9618014" y="161244"/>
          <a:ext cx="2463077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76821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94387">
                <a:tc>
                  <a:txBody>
                    <a:bodyPr/>
                    <a:lstStyle/>
                    <a:p>
                      <a:r>
                        <a:rPr lang="en-AU" dirty="0" smtClean="0"/>
                        <a:t>Think/pair/share:</a:t>
                      </a:r>
                      <a:r>
                        <a:rPr lang="en-AU" baseline="0" dirty="0" smtClean="0"/>
                        <a:t> How are the kingfishers in the image below isolated from each other?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314" name="Picture 2" descr="https://slideplayer.com/slide/6895604/23/images/11/Allopatric+Speci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116" y="2321616"/>
            <a:ext cx="5842976" cy="438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18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50"/>
            </a:solidFill>
          </a:ln>
        </p:spPr>
        <p:txBody>
          <a:bodyPr anchor="ctr"/>
          <a:lstStyle/>
          <a:p>
            <a:r>
              <a:rPr lang="en-AU" dirty="0" smtClean="0"/>
              <a:t>Evolution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</a:t>
            </a:r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86282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732983"/>
            <a:ext cx="94692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Describe the Theory of Evolution</a:t>
            </a:r>
            <a:endParaRPr lang="en-AU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Identify and describe forms of evidence for evolution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8011" y="3495418"/>
            <a:ext cx="68486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is the image to the right suggesting?</a:t>
            </a:r>
          </a:p>
          <a:p>
            <a:endParaRPr lang="en-AU" sz="2800" dirty="0"/>
          </a:p>
          <a:p>
            <a:r>
              <a:rPr lang="en-AU" sz="2800" dirty="0" smtClean="0"/>
              <a:t>Why might this </a:t>
            </a:r>
            <a:r>
              <a:rPr lang="en-AU" sz="2800" dirty="0" smtClean="0"/>
              <a:t>repr</a:t>
            </a:r>
            <a:r>
              <a:rPr lang="en-AU" sz="2800" dirty="0" smtClean="0"/>
              <a:t>esentation </a:t>
            </a:r>
            <a:r>
              <a:rPr lang="en-AU" sz="2800" dirty="0" smtClean="0"/>
              <a:t>of human evolution be inaccurate?</a:t>
            </a:r>
          </a:p>
        </p:txBody>
      </p:sp>
      <p:pic>
        <p:nvPicPr>
          <p:cNvPr id="14338" name="Picture 2" descr="https://encrypted-tbn0.gstatic.com/images?q=tbn%3AANd9GcTZUheQjcASB_Y4R4S2hjWtEKdJlQz30J88vw&amp;usqp=CA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5" y="3207985"/>
            <a:ext cx="3504575" cy="262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860634"/>
              </p:ext>
            </p:extLst>
          </p:nvPr>
        </p:nvGraphicFramePr>
        <p:xfrm>
          <a:off x="9469256" y="314525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Define </a:t>
                      </a:r>
                      <a:r>
                        <a:rPr lang="en-AU" dirty="0" smtClean="0"/>
                        <a:t>the Theory</a:t>
                      </a:r>
                      <a:r>
                        <a:rPr lang="en-AU" baseline="0" dirty="0" smtClean="0"/>
                        <a:t> of Evolution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732983"/>
            <a:ext cx="5032005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Theory of Evolution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Prior to the theory of evolution, it was accepted that life was ‘created’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Based on a collection of evidence, scientists developed the Theory of Evolution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Theory of Evolution is: Gradual change in the genetic material of a population of organisms over a period of 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pic>
        <p:nvPicPr>
          <p:cNvPr id="3074" name="Picture 2" descr="https://i.pinimg.com/originals/73/76/d8/7376d8b74a1c55297ba82b22b0e38f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369" y="80786"/>
            <a:ext cx="4527491" cy="679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9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670608"/>
              </p:ext>
            </p:extLst>
          </p:nvPr>
        </p:nvGraphicFramePr>
        <p:xfrm>
          <a:off x="9469256" y="314525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causes divergent evolution to occur?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732983"/>
            <a:ext cx="946925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Types of Evolution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Divergent Evolution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Two organisms share a common ancestor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Organisms are exposed to </a:t>
            </a:r>
            <a:r>
              <a:rPr lang="en-AU" sz="2800" b="1" dirty="0"/>
              <a:t>different</a:t>
            </a:r>
            <a:r>
              <a:rPr lang="en-AU" sz="2800" dirty="0"/>
              <a:t> selection pressures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Over time they have evolved into different species (speciation)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However they retain some </a:t>
            </a:r>
            <a:endParaRPr lang="en-AU" sz="2800" dirty="0" smtClean="0"/>
          </a:p>
          <a:p>
            <a:pPr lvl="1"/>
            <a:r>
              <a:rPr lang="en-AU" sz="2800" dirty="0" smtClean="0"/>
              <a:t>characteristics </a:t>
            </a:r>
            <a:r>
              <a:rPr lang="en-AU" sz="2800" dirty="0"/>
              <a:t>of their </a:t>
            </a:r>
            <a:r>
              <a:rPr lang="en-AU" sz="2800" dirty="0" smtClean="0"/>
              <a:t>common</a:t>
            </a:r>
          </a:p>
          <a:p>
            <a:pPr lvl="1"/>
            <a:r>
              <a:rPr lang="en-AU" sz="2800" dirty="0" smtClean="0"/>
              <a:t>ancestors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Homologous structures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E.g. forelimb structure of </a:t>
            </a:r>
          </a:p>
          <a:p>
            <a:pPr lvl="1"/>
            <a:r>
              <a:rPr lang="en-AU" sz="2800" dirty="0" smtClean="0"/>
              <a:t>various animals have the same</a:t>
            </a:r>
          </a:p>
          <a:p>
            <a:pPr lvl="1"/>
            <a:r>
              <a:rPr lang="en-AU" sz="2800" dirty="0" smtClean="0"/>
              <a:t>bone arrangement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56855"/>
              </p:ext>
            </p:extLst>
          </p:nvPr>
        </p:nvGraphicFramePr>
        <p:xfrm>
          <a:off x="9469256" y="1557341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Describe</a:t>
                      </a:r>
                      <a:r>
                        <a:rPr lang="en-AU" baseline="0" dirty="0" smtClean="0"/>
                        <a:t> how the image below </a:t>
                      </a:r>
                      <a:r>
                        <a:rPr lang="en-AU" baseline="0" dirty="0" smtClean="0"/>
                        <a:t>supports </a:t>
                      </a:r>
                      <a:r>
                        <a:rPr lang="en-AU" baseline="0" dirty="0" smtClean="0"/>
                        <a:t>the idea of divergent evolution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https://dr282zn36sxxg.cloudfront.net/datastreams/f-d%3Ab6168f8dc65cee87596441bed12d51a0297a60743aa3c835a170b909%2BIMAGE_TINY%2BIMAGE_TINY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91" y="3332943"/>
            <a:ext cx="6558245" cy="352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9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016 ZOOLOGY: Animals with analogous structures from where you're fr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306" y="3534991"/>
            <a:ext cx="5976694" cy="324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37076"/>
              </p:ext>
            </p:extLst>
          </p:nvPr>
        </p:nvGraphicFramePr>
        <p:xfrm>
          <a:off x="9469254" y="148208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True or false: convergent</a:t>
                      </a:r>
                      <a:r>
                        <a:rPr lang="en-AU" baseline="0" dirty="0" smtClean="0"/>
                        <a:t> evolution involves similar selection pressures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0" y="732983"/>
            <a:ext cx="946925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Types of Evolution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Convergent Evolution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Two organisms DO NOT share a common ancestor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Organisms are exposed to </a:t>
            </a:r>
            <a:r>
              <a:rPr lang="en-AU" sz="2800" b="1" dirty="0" smtClean="0"/>
              <a:t>similar</a:t>
            </a:r>
            <a:r>
              <a:rPr lang="en-AU" sz="2800" dirty="0" smtClean="0"/>
              <a:t> selection pressures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Different structures evolve to perform a similar task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Analogous structures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Sharks, dolphins and penguins are all</a:t>
            </a:r>
          </a:p>
          <a:p>
            <a:pPr lvl="1"/>
            <a:r>
              <a:rPr lang="en-AU" sz="2800" dirty="0" smtClean="0"/>
              <a:t>different </a:t>
            </a:r>
            <a:r>
              <a:rPr lang="en-AU" sz="2800" dirty="0" smtClean="0"/>
              <a:t>classes of animal</a:t>
            </a:r>
            <a:r>
              <a:rPr lang="en-AU" sz="2800" dirty="0" smtClean="0"/>
              <a:t>, </a:t>
            </a:r>
            <a:r>
              <a:rPr lang="en-AU" sz="2800" dirty="0" smtClean="0"/>
              <a:t>however </a:t>
            </a:r>
            <a:r>
              <a:rPr lang="en-AU" sz="2800" dirty="0" smtClean="0"/>
              <a:t>they</a:t>
            </a:r>
          </a:p>
          <a:p>
            <a:pPr lvl="1"/>
            <a:r>
              <a:rPr lang="en-AU" sz="2800" dirty="0"/>
              <a:t>h</a:t>
            </a:r>
            <a:r>
              <a:rPr lang="en-AU" sz="2800" dirty="0" smtClean="0"/>
              <a:t>ave all </a:t>
            </a:r>
            <a:r>
              <a:rPr lang="en-AU" sz="2800" dirty="0" smtClean="0"/>
              <a:t>evolved similar fins in order to </a:t>
            </a:r>
            <a:endParaRPr lang="en-AU" sz="2800" dirty="0" smtClean="0"/>
          </a:p>
          <a:p>
            <a:pPr lvl="1"/>
            <a:r>
              <a:rPr lang="en-AU" sz="2800" dirty="0"/>
              <a:t>m</a:t>
            </a:r>
            <a:r>
              <a:rPr lang="en-AU" sz="2800" dirty="0" smtClean="0"/>
              <a:t>ove through </a:t>
            </a:r>
            <a:r>
              <a:rPr lang="en-AU" sz="2800" dirty="0" smtClean="0"/>
              <a:t>water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26130"/>
              </p:ext>
            </p:extLst>
          </p:nvPr>
        </p:nvGraphicFramePr>
        <p:xfrm>
          <a:off x="9469254" y="1699992"/>
          <a:ext cx="2463077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selection pressure lead to the development of </a:t>
                      </a:r>
                      <a:r>
                        <a:rPr lang="en-AU" dirty="0" smtClean="0"/>
                        <a:t>fins/flippers/wings </a:t>
                      </a:r>
                      <a:r>
                        <a:rPr lang="en-AU" dirty="0" smtClean="0"/>
                        <a:t>in the animals</a:t>
                      </a:r>
                      <a:r>
                        <a:rPr lang="en-AU" baseline="0" dirty="0" smtClean="0"/>
                        <a:t> below?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13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Evidence for Evolution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Theories explain the natural world based on a collection of well substantiated evidence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Evidence builds the validity of a theory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Theory of Evolution was developed based on the following collection of evidence;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Fossil record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Embryology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Comparative anatomy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DNA and protein similarities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60885"/>
              </p:ext>
            </p:extLst>
          </p:nvPr>
        </p:nvGraphicFramePr>
        <p:xfrm>
          <a:off x="9523079" y="148208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List four</a:t>
                      </a:r>
                      <a:r>
                        <a:rPr lang="en-AU" baseline="0" dirty="0" smtClean="0"/>
                        <a:t> different forms of evidence for evolution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73674"/>
              </p:ext>
            </p:extLst>
          </p:nvPr>
        </p:nvGraphicFramePr>
        <p:xfrm>
          <a:off x="9523079" y="1789699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effect does increasing evidence have on a theory?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194" name="Picture 2" descr="https://cdn.mos.cms.futurecdn.net/BurCLr9uxS3te6egRDpBWM-320-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536" y="3262906"/>
            <a:ext cx="4440810" cy="333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11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https://lh3.googleusercontent.com/proxy/SbjR9374S6ecE64eFrxn0Nx9WWaiWaT30UK-JDqTsVxHa_asLwlDWuaF3yphxCvAEW4s-gkcVYVrCu1q8VZPY6O-SfsxnSPCQOcVvGl6-BpPN-zPjzhIWsltpXbr2I8Usdt74IOEYm7xP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810" y="972549"/>
            <a:ext cx="3241613" cy="562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69000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Fossil Record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600" dirty="0" smtClean="0"/>
              <a:t>Fossils are the remains or traces of organisms from a past geological 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600" dirty="0" smtClean="0"/>
              <a:t>Fossils allowed scientists to develop an understanding of extinct species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600" dirty="0" smtClean="0"/>
              <a:t>Through the use of carbon dating the age of fossils can be determined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600" dirty="0" smtClean="0"/>
              <a:t>As more and more fossils have been discovered, missing links in the evolutionary chain have been filled in order to support the Theory of Evolution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43556"/>
              </p:ext>
            </p:extLst>
          </p:nvPr>
        </p:nvGraphicFramePr>
        <p:xfrm>
          <a:off x="9523079" y="148208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is a fossil?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193378"/>
              </p:ext>
            </p:extLst>
          </p:nvPr>
        </p:nvGraphicFramePr>
        <p:xfrm>
          <a:off x="9523079" y="1561946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do fossils help to support</a:t>
                      </a:r>
                      <a:r>
                        <a:rPr lang="en-AU" baseline="0" dirty="0" smtClean="0"/>
                        <a:t> the Theory of Evolution?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22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33801</TotalTime>
  <Words>1176</Words>
  <Application>Microsoft Office PowerPoint</Application>
  <PresentationFormat>Widescreen</PresentationFormat>
  <Paragraphs>213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Evolution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BYRNE Aaron [Harrisdale Senior High School]</cp:lastModifiedBy>
  <cp:revision>664</cp:revision>
  <dcterms:created xsi:type="dcterms:W3CDTF">2017-01-28T08:32:28Z</dcterms:created>
  <dcterms:modified xsi:type="dcterms:W3CDTF">2020-06-25T01:27:02Z</dcterms:modified>
</cp:coreProperties>
</file>