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28" r:id="rId2"/>
    <p:sldId id="529" r:id="rId3"/>
    <p:sldId id="256" r:id="rId4"/>
    <p:sldId id="263" r:id="rId5"/>
    <p:sldId id="396" r:id="rId6"/>
    <p:sldId id="531" r:id="rId7"/>
    <p:sldId id="518" r:id="rId8"/>
    <p:sldId id="519" r:id="rId9"/>
    <p:sldId id="532" r:id="rId10"/>
    <p:sldId id="523" r:id="rId11"/>
    <p:sldId id="533" r:id="rId12"/>
    <p:sldId id="534" r:id="rId13"/>
    <p:sldId id="535" r:id="rId14"/>
    <p:sldId id="537" r:id="rId15"/>
    <p:sldId id="538" r:id="rId16"/>
    <p:sldId id="536" r:id="rId17"/>
    <p:sldId id="351" r:id="rId18"/>
    <p:sldId id="463" r:id="rId19"/>
    <p:sldId id="450" r:id="rId20"/>
    <p:sldId id="5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3880" autoAdjust="0"/>
  </p:normalViewPr>
  <p:slideViewPr>
    <p:cSldViewPr snapToGrid="0">
      <p:cViewPr>
        <p:scale>
          <a:sx n="70" d="100"/>
          <a:sy n="70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668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317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11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42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87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80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617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66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826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6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44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21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8/05/2020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Jp9OxYxMV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595" y="924663"/>
            <a:ext cx="8517338" cy="5723235"/>
          </a:xfrm>
        </p:spPr>
        <p:txBody>
          <a:bodyPr>
            <a:normAutofit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2800" dirty="0"/>
              <a:t>DNA</a:t>
            </a:r>
            <a:r>
              <a:rPr lang="en-AU" sz="2800" b="1" dirty="0"/>
              <a:t> </a:t>
            </a:r>
            <a:r>
              <a:rPr lang="en-AU" sz="2800" dirty="0"/>
              <a:t>s</a:t>
            </a:r>
            <a:r>
              <a:rPr lang="en-AU" sz="2800" dirty="0" smtClean="0"/>
              <a:t>tands </a:t>
            </a:r>
            <a:r>
              <a:rPr lang="en-AU" sz="2800" dirty="0"/>
              <a:t>for Deoxyribonucleic </a:t>
            </a:r>
            <a:r>
              <a:rPr lang="en-AU" sz="2800" dirty="0" smtClean="0"/>
              <a:t>Acid.</a:t>
            </a:r>
            <a:endParaRPr lang="en-AU" sz="2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2800" dirty="0"/>
              <a:t>DNA is made of molecules called nucleotides</a:t>
            </a:r>
            <a:r>
              <a:rPr lang="en-AU" sz="2800" b="1" dirty="0"/>
              <a:t>, </a:t>
            </a:r>
            <a:r>
              <a:rPr lang="en-AU" sz="2800" dirty="0"/>
              <a:t>which form a double helix </a:t>
            </a:r>
            <a:r>
              <a:rPr lang="en-AU" sz="2800" dirty="0" smtClean="0"/>
              <a:t>structure.</a:t>
            </a:r>
            <a:endParaRPr lang="en-AU" sz="2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AU" sz="2800" dirty="0"/>
              <a:t>Nucleotides are made up of;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A phosphate group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A deoxyribose sugar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400" dirty="0"/>
              <a:t>A nitrogenous </a:t>
            </a:r>
            <a:r>
              <a:rPr lang="en-AU" sz="2400" dirty="0" smtClean="0"/>
              <a:t>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Chargaff’s rule states that each nitrogenous base will only bond with one </a:t>
            </a:r>
            <a:r>
              <a:rPr lang="en-AU" alt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– complementary base pairs</a:t>
            </a:r>
            <a:endParaRPr lang="en-AU" sz="2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400" dirty="0" smtClean="0"/>
              <a:t>Adenine (A) and Thymine (T)        Base pair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AU" sz="2400" dirty="0" smtClean="0"/>
              <a:t>Cytosine (C ) and Guanine (G)       Base Pair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algn="l"/>
            <a:endParaRPr lang="en-AU" sz="2800" dirty="0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0" y="2678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81035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name given to th</a:t>
                      </a:r>
                      <a:r>
                        <a:rPr lang="en-AU" baseline="0" dirty="0" smtClean="0"/>
                        <a:t>e shape of a DNA strand?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9115"/>
              </p:ext>
            </p:extLst>
          </p:nvPr>
        </p:nvGraphicFramePr>
        <p:xfrm>
          <a:off x="9523078" y="159015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Who discovered complementary</a:t>
                      </a:r>
                      <a:r>
                        <a:rPr lang="en-AU" baseline="0" dirty="0" smtClean="0"/>
                        <a:t> base pairs?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97944"/>
              </p:ext>
            </p:extLst>
          </p:nvPr>
        </p:nvGraphicFramePr>
        <p:xfrm>
          <a:off x="9523077" y="30950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the three</a:t>
                      </a:r>
                      <a:r>
                        <a:rPr lang="en-AU" baseline="0" dirty="0" smtClean="0"/>
                        <a:t> main parts of a nucleotide.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1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147026"/>
              </p:ext>
            </p:extLst>
          </p:nvPr>
        </p:nvGraphicFramePr>
        <p:xfrm>
          <a:off x="0" y="869360"/>
          <a:ext cx="564776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Which form</a:t>
                      </a:r>
                      <a:r>
                        <a:rPr lang="en-AU" sz="2000" baseline="0" dirty="0" smtClean="0"/>
                        <a:t> of DNA is it?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baseline="0" dirty="0" smtClean="0"/>
                        <a:t>Gene</a:t>
                      </a:r>
                      <a:r>
                        <a:rPr lang="en-AU" sz="2000" b="0" baseline="0" dirty="0" smtClean="0"/>
                        <a:t> – small section of DNA</a:t>
                      </a:r>
                      <a:endParaRPr lang="en-AU" sz="2000" b="1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Chromatin</a:t>
                      </a:r>
                      <a:r>
                        <a:rPr lang="en-AU" sz="2000" b="0" baseline="0" dirty="0" smtClean="0"/>
                        <a:t> – unwound form of DNA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Single stranded chromosome </a:t>
                      </a:r>
                      <a:r>
                        <a:rPr lang="en-AU" sz="2000" b="0" baseline="0" dirty="0" smtClean="0"/>
                        <a:t>– condensed DNA with one chromatid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Double stranded chromosome </a:t>
                      </a:r>
                      <a:r>
                        <a:rPr lang="en-AU" sz="2000" b="0" baseline="0" dirty="0" smtClean="0"/>
                        <a:t>– condensed DNA with sister chromatids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975725" y="3516181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is a single stranded chromosome. It is made of condensed DNA with one chromatid.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Describe the form the DNA is shown as in the picture below, justify your answer.</a:t>
            </a:r>
            <a:endParaRPr lang="en-A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776" y="2493819"/>
            <a:ext cx="700469" cy="28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67530"/>
              </p:ext>
            </p:extLst>
          </p:nvPr>
        </p:nvGraphicFramePr>
        <p:xfrm>
          <a:off x="0" y="869360"/>
          <a:ext cx="564776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Name the DNA</a:t>
                      </a:r>
                      <a:r>
                        <a:rPr lang="en-AU" sz="2000" baseline="0" dirty="0" smtClean="0"/>
                        <a:t> structure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Gene</a:t>
                      </a:r>
                      <a:r>
                        <a:rPr lang="en-AU" sz="2000" b="0" baseline="0" dirty="0" smtClean="0"/>
                        <a:t> – small section of DNA</a:t>
                      </a:r>
                      <a:endParaRPr lang="en-AU" sz="2000" b="1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Chromatin</a:t>
                      </a:r>
                      <a:r>
                        <a:rPr lang="en-AU" sz="2000" b="0" baseline="0" dirty="0" smtClean="0"/>
                        <a:t> – unwound form of DNA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Single stranded chromosome </a:t>
                      </a:r>
                      <a:r>
                        <a:rPr lang="en-AU" sz="2000" b="0" baseline="0" dirty="0" smtClean="0"/>
                        <a:t>– condensed DNA with one chromatid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Double stranded chromosome </a:t>
                      </a:r>
                      <a:r>
                        <a:rPr lang="en-AU" sz="2000" b="0" baseline="0" dirty="0" smtClean="0"/>
                        <a:t>– condensed DNA with sister chromatids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15259" y="3654726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The image shows a gene. A gene is a small section of DNA.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Describe the form the DNA is shown as in the picture below, justify your answer.</a:t>
            </a:r>
            <a:endParaRPr lang="en-AU" sz="2000" dirty="0"/>
          </a:p>
        </p:txBody>
      </p:sp>
      <p:pic>
        <p:nvPicPr>
          <p:cNvPr id="4098" name="Picture 2" descr="What is a gene drive? | Live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01" y="2972480"/>
            <a:ext cx="304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7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35049"/>
              </p:ext>
            </p:extLst>
          </p:nvPr>
        </p:nvGraphicFramePr>
        <p:xfrm>
          <a:off x="0" y="869360"/>
          <a:ext cx="564776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Name the DNA</a:t>
                      </a:r>
                      <a:r>
                        <a:rPr lang="en-AU" sz="2000" baseline="0" dirty="0" smtClean="0"/>
                        <a:t> structure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Gene</a:t>
                      </a:r>
                      <a:r>
                        <a:rPr lang="en-AU" sz="2000" b="0" baseline="0" dirty="0" smtClean="0"/>
                        <a:t> – small section of DNA</a:t>
                      </a:r>
                      <a:endParaRPr lang="en-AU" sz="2000" b="1" baseline="0" dirty="0" smtClean="0"/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Chromatin</a:t>
                      </a:r>
                      <a:r>
                        <a:rPr lang="en-AU" sz="2000" b="0" baseline="0" dirty="0" smtClean="0"/>
                        <a:t> – unwound form of DNA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Single stranded chromosome </a:t>
                      </a:r>
                      <a:r>
                        <a:rPr lang="en-AU" sz="2000" b="0" baseline="0" dirty="0" smtClean="0"/>
                        <a:t>– condensed DNA with one chromatid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Double stranded chromosome </a:t>
                      </a:r>
                      <a:r>
                        <a:rPr lang="en-AU" sz="2000" b="0" baseline="0" dirty="0" smtClean="0"/>
                        <a:t>– condensed DNA with sister chromatids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15259" y="3654726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The image shows a double stranded chromosome. A double stranded chromosome is made of condensed DNA and sister chromatids.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Describe the form the DNA is shown as in the picture below, justify your answer.</a:t>
            </a:r>
            <a:endParaRPr lang="en-AU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10" y="2452947"/>
            <a:ext cx="1216636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43756"/>
              </p:ext>
            </p:extLst>
          </p:nvPr>
        </p:nvGraphicFramePr>
        <p:xfrm>
          <a:off x="0" y="869360"/>
          <a:ext cx="5647764" cy="1104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</a:t>
                      </a:r>
                      <a:r>
                        <a:rPr lang="en-AU" sz="2000" baseline="0" dirty="0" smtClean="0"/>
                        <a:t> the DNA human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46 chromosomes (23 pairs) </a:t>
                      </a:r>
                      <a:r>
                        <a:rPr lang="en-AU" sz="2000" b="0" baseline="0" dirty="0" smtClean="0"/>
                        <a:t>– Human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NOT 46 chromosomes (23 pairs) </a:t>
                      </a:r>
                      <a:r>
                        <a:rPr lang="en-AU" sz="2000" b="0" baseline="0" dirty="0" smtClean="0"/>
                        <a:t>– NOT human</a:t>
                      </a:r>
                      <a:endParaRPr lang="en-AU" sz="20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15259" y="3654726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is not human DNA as the karyotype shows less than 46 (23 pairs) of DNA.</a:t>
            </a:r>
          </a:p>
          <a:p>
            <a:pPr>
              <a:spcAft>
                <a:spcPts val="1200"/>
              </a:spcAft>
            </a:pP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(It’s a Canadian Beaver)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Examine the karyotype below and determine whether or not it is the DNA of a human.</a:t>
            </a: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411" y="2260022"/>
            <a:ext cx="3280323" cy="33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4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38314"/>
              </p:ext>
            </p:extLst>
          </p:nvPr>
        </p:nvGraphicFramePr>
        <p:xfrm>
          <a:off x="0" y="869360"/>
          <a:ext cx="5647764" cy="1104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</a:t>
                      </a:r>
                      <a:r>
                        <a:rPr lang="en-AU" sz="2000" baseline="0" dirty="0" smtClean="0"/>
                        <a:t> the DNA human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46 chromosomes (23 pairs) </a:t>
                      </a:r>
                      <a:r>
                        <a:rPr lang="en-AU" sz="2000" b="0" baseline="0" dirty="0" smtClean="0"/>
                        <a:t>– Human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NOT 46 chromosomes (23 pairs) </a:t>
                      </a:r>
                      <a:r>
                        <a:rPr lang="en-AU" sz="2000" b="0" baseline="0" dirty="0" smtClean="0"/>
                        <a:t>– NOT human</a:t>
                      </a:r>
                      <a:endParaRPr lang="en-AU" sz="20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15259" y="3654726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is human DNA as the karyotype shows 46 (23 pairs) of DNA.</a:t>
            </a:r>
          </a:p>
          <a:p>
            <a:pPr>
              <a:spcAft>
                <a:spcPts val="1200"/>
              </a:spcAft>
            </a:pP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Examine the karyotype below and determine whether or not it is the DNA of a human.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48" y="2327563"/>
            <a:ext cx="4640945" cy="386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8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82069"/>
              </p:ext>
            </p:extLst>
          </p:nvPr>
        </p:nvGraphicFramePr>
        <p:xfrm>
          <a:off x="0" y="869360"/>
          <a:ext cx="5647764" cy="1104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</a:t>
                      </a:r>
                      <a:r>
                        <a:rPr lang="en-AU" sz="2000" baseline="0" dirty="0" smtClean="0"/>
                        <a:t> the DNA human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46 chromosomes (23 pairs) </a:t>
                      </a:r>
                      <a:r>
                        <a:rPr lang="en-AU" sz="2000" b="0" baseline="0" dirty="0" smtClean="0"/>
                        <a:t>– Human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NOT 46 chromosomes (23 pairs) </a:t>
                      </a:r>
                      <a:r>
                        <a:rPr lang="en-AU" sz="2000" b="0" baseline="0" dirty="0" smtClean="0"/>
                        <a:t>– NOT human</a:t>
                      </a:r>
                      <a:endParaRPr lang="en-AU" sz="20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715259" y="3654726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Calibri Body"/>
                <a:sym typeface="Wingdings" panose="05000000000000000000" pitchFamily="2" charset="2"/>
              </a:rPr>
              <a:t>This is not human DNA as the karyotype shows less than 46 (23 pairs) of DNA.</a:t>
            </a:r>
          </a:p>
          <a:p>
            <a:pPr>
              <a:spcAft>
                <a:spcPts val="1200"/>
              </a:spcAft>
            </a:pPr>
            <a:endParaRPr lang="en-AU" sz="2800" dirty="0">
              <a:solidFill>
                <a:srgbClr val="00B050"/>
              </a:solidFill>
              <a:latin typeface="Calibri Body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Calibri Body"/>
                <a:sym typeface="Wingdings" panose="05000000000000000000" pitchFamily="2" charset="2"/>
              </a:rPr>
              <a:t>(It’s a </a:t>
            </a:r>
            <a:r>
              <a:rPr lang="en-AU" sz="2800" dirty="0" smtClean="0">
                <a:solidFill>
                  <a:srgbClr val="00B050"/>
                </a:solidFill>
                <a:latin typeface="Calibri Body"/>
                <a:sym typeface="Wingdings" panose="05000000000000000000" pitchFamily="2" charset="2"/>
              </a:rPr>
              <a:t>Siberian Tiger)</a:t>
            </a:r>
            <a:endParaRPr lang="en-AU" sz="2800" dirty="0">
              <a:solidFill>
                <a:srgbClr val="00B050"/>
              </a:solidFill>
              <a:latin typeface="Calibri Body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AU" sz="2800" dirty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Examine the karyotype below and determine whether or not it is the DNA of a human.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547" y="2171699"/>
            <a:ext cx="3461991" cy="275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40876"/>
              </p:ext>
            </p:extLst>
          </p:nvPr>
        </p:nvGraphicFramePr>
        <p:xfrm>
          <a:off x="0" y="869360"/>
          <a:ext cx="5647764" cy="11043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183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</a:t>
                      </a:r>
                      <a:r>
                        <a:rPr lang="en-AU" sz="2000" baseline="0" dirty="0" smtClean="0"/>
                        <a:t> the DNA human</a:t>
                      </a:r>
                      <a:endParaRPr lang="en-AU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81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46 chromosomes (23 pairs) </a:t>
                      </a:r>
                      <a:r>
                        <a:rPr lang="en-AU" sz="2000" b="0" baseline="0" dirty="0" smtClean="0"/>
                        <a:t>– Human</a:t>
                      </a:r>
                    </a:p>
                    <a:p>
                      <a:pPr marL="0" indent="0">
                        <a:buNone/>
                      </a:pPr>
                      <a:r>
                        <a:rPr lang="en-AU" sz="2000" b="1" baseline="0" dirty="0" smtClean="0"/>
                        <a:t>NOT 46 chromosomes (23 pairs) </a:t>
                      </a:r>
                      <a:r>
                        <a:rPr lang="en-AU" sz="2000" b="0" baseline="0" dirty="0" smtClean="0"/>
                        <a:t>– NOT human</a:t>
                      </a:r>
                      <a:endParaRPr lang="en-AU" sz="20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76960" y="2768035"/>
            <a:ext cx="5558080" cy="3778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Trick question!</a:t>
            </a:r>
          </a:p>
          <a:p>
            <a:pPr>
              <a:spcAft>
                <a:spcPts val="1200"/>
              </a:spcAft>
            </a:pP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is human DNA, it has 23 pairs of chromosomes, however it has an extra copy of the 21</a:t>
            </a:r>
            <a:r>
              <a:rPr lang="en-AU" sz="2800" baseline="300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st</a:t>
            </a: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 pair of chromosomes.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is a genetic abnormality leading to Down Syndrome.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6939" y="862397"/>
            <a:ext cx="5545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Examine the karyotype below and determine whether or not it is the DNA of a human.</a:t>
            </a:r>
            <a:endParaRPr lang="en-AU" sz="2400" dirty="0"/>
          </a:p>
        </p:txBody>
      </p:sp>
      <p:pic>
        <p:nvPicPr>
          <p:cNvPr id="7170" name="Picture 2" descr="https://www.researchgate.net/profile/Kannan_Thirumulu_Ponnuraj2/publication/221920029/figure/fig3/AS:305155019952130@1449766034211/A-karyotype-of-a-Down-syndrome-patient-47-XX-21-Reproduced-courtesy-of-Human-Gen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39" y="2377440"/>
            <a:ext cx="5299356" cy="302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429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 smtClean="0"/>
              <a:t>Understanding the way that DNA is organised within your cells will help you as you learn how cells divide.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 smtClean="0"/>
              <a:t>Understanding genes, and the effect that they have on your traits will help you to understand how you inherit characteristics.</a:t>
            </a:r>
          </a:p>
          <a:p>
            <a:endParaRPr lang="en-AU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karyotypes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diagnose genetic illnesses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in forensics to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differentiate human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animal DNA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identify a species based on the numbers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chromosomes</a:t>
            </a:r>
          </a:p>
          <a:p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9" y="732983"/>
            <a:ext cx="1189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 </a:t>
            </a:r>
            <a:r>
              <a:rPr lang="en-AU" sz="2800" dirty="0"/>
              <a:t>Draw and </a:t>
            </a:r>
            <a:r>
              <a:rPr lang="en-AU" sz="2800" dirty="0" smtClean="0"/>
              <a:t>label a double stranded chromosome.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4971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081892"/>
            <a:ext cx="8295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Fill in the blanks:</a:t>
            </a:r>
          </a:p>
          <a:p>
            <a:r>
              <a:rPr lang="en-AU" sz="2400" dirty="0" smtClean="0"/>
              <a:t>1. Chromosomes are found in the ____ of a cell.</a:t>
            </a:r>
          </a:p>
          <a:p>
            <a:r>
              <a:rPr lang="en-AU" sz="2400" dirty="0" smtClean="0"/>
              <a:t>2. The unravelled string like form of DNA is called _____.</a:t>
            </a:r>
          </a:p>
          <a:p>
            <a:r>
              <a:rPr lang="en-AU" sz="2400" dirty="0" smtClean="0"/>
              <a:t>3. Sections of the DNA form _____ which are the chemical instructions guiding the cell’s activity.</a:t>
            </a:r>
          </a:p>
          <a:p>
            <a:r>
              <a:rPr lang="en-AU" sz="2400" dirty="0" smtClean="0"/>
              <a:t>4. </a:t>
            </a:r>
            <a:r>
              <a:rPr lang="en-AU" sz="2400" dirty="0"/>
              <a:t>E</a:t>
            </a:r>
            <a:r>
              <a:rPr lang="en-AU" sz="2400" dirty="0" smtClean="0"/>
              <a:t>ach chromosome is made of two strands called _______ that are held together by a __________.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369" y="502423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1" y="5635503"/>
            <a:ext cx="632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two different types of chromosomes found on a karyotype.</a:t>
            </a:r>
            <a:endParaRPr lang="en-AU" sz="2800" dirty="0"/>
          </a:p>
        </p:txBody>
      </p:sp>
      <p:pic>
        <p:nvPicPr>
          <p:cNvPr id="9" name="Picture 8" descr="https://www.biology.iupui.edu/biocourses/N100/images/nmlmale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444" y="4007419"/>
            <a:ext cx="2912926" cy="2371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05651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dirty="0" smtClean="0">
                <a:sym typeface="Wingdings" panose="05000000000000000000" pitchFamily="2" charset="2"/>
              </a:rPr>
              <a:t>Match the numbers with their corresponding letters below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dirty="0" smtClean="0">
                <a:sym typeface="Wingdings" panose="05000000000000000000" pitchFamily="2" charset="2"/>
              </a:rPr>
              <a:t>Human                    A      </a:t>
            </a:r>
            <a:r>
              <a:rPr lang="en-AU" dirty="0">
                <a:sym typeface="Wingdings" panose="05000000000000000000" pitchFamily="2" charset="2"/>
              </a:rPr>
              <a:t>Different order of nitrogenous bases in a gene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Centromere            B     X 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Male                       </a:t>
            </a:r>
            <a:r>
              <a:rPr lang="en-AU" dirty="0" smtClean="0">
                <a:sym typeface="Wingdings" panose="05000000000000000000" pitchFamily="2" charset="2"/>
              </a:rPr>
              <a:t> C     </a:t>
            </a:r>
            <a:r>
              <a:rPr lang="en-AU" dirty="0">
                <a:sym typeface="Wingdings" panose="05000000000000000000" pitchFamily="2" charset="2"/>
              </a:rPr>
              <a:t>Individual copy of the genetic material</a:t>
            </a:r>
          </a:p>
          <a:p>
            <a:pPr marL="514350" indent="-514350">
              <a:spcAft>
                <a:spcPts val="1200"/>
              </a:spcAft>
              <a:buFontTx/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Female                    D     Middle point, joins copies of genetic material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Chromatids             E      46  Chromosomes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Genes                      F      X </a:t>
            </a:r>
            <a:r>
              <a:rPr lang="en-AU" dirty="0" err="1">
                <a:sym typeface="Wingdings" panose="05000000000000000000" pitchFamily="2" charset="2"/>
              </a:rPr>
              <a:t>X</a:t>
            </a:r>
            <a:r>
              <a:rPr lang="en-AU" dirty="0">
                <a:sym typeface="Wingdings" panose="05000000000000000000" pitchFamily="2" charset="2"/>
              </a:rPr>
              <a:t>             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dirty="0">
                <a:sym typeface="Wingdings" panose="05000000000000000000" pitchFamily="2" charset="2"/>
              </a:rPr>
              <a:t>Hair colour             G      Part of a chromosome determining </a:t>
            </a:r>
            <a:r>
              <a:rPr lang="en-AU" dirty="0" smtClean="0">
                <a:sym typeface="Wingdings" panose="05000000000000000000" pitchFamily="2" charset="2"/>
              </a:rPr>
              <a:t>characteristics</a:t>
            </a:r>
          </a:p>
          <a:p>
            <a:pPr>
              <a:spcAft>
                <a:spcPts val="1200"/>
              </a:spcAft>
            </a:pPr>
            <a:endParaRPr lang="en-AU" sz="1600" dirty="0">
              <a:sym typeface="Wingdings" panose="05000000000000000000" pitchFamily="2" charset="2"/>
            </a:endParaRPr>
          </a:p>
          <a:p>
            <a:r>
              <a:rPr lang="en-AU" dirty="0"/>
              <a:t>Forensic scientists are relying increasingly on evidence that comes from DNA fingerprinting. Find out how this is done and why it is so useful in providing evidence of a crime. Present arguments for and against the collection of a DNA database from the community at large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 smtClean="0"/>
              <a:t>Complete the worksheet on connect.</a:t>
            </a:r>
            <a:endParaRPr lang="en-AU" dirty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1088291"/>
            <a:ext cx="3628194" cy="55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16766" y="1575135"/>
            <a:ext cx="8040049" cy="1827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AU" dirty="0" smtClean="0"/>
              <a:t>To the right is a DNA strand, in your own words:</a:t>
            </a:r>
          </a:p>
          <a:p>
            <a:pPr marL="800100" lvl="1" indent="-342900"/>
            <a:r>
              <a:rPr lang="en-AU" dirty="0" smtClean="0"/>
              <a:t>Describe the shape of the DNA strand</a:t>
            </a:r>
          </a:p>
          <a:p>
            <a:pPr marL="800100" lvl="1" indent="-342900"/>
            <a:r>
              <a:rPr lang="en-AU" dirty="0" smtClean="0"/>
              <a:t>Explain the structure of a nucleotide (including Chargaff’s rule)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28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714"/>
          </a:xfrm>
        </p:spPr>
        <p:txBody>
          <a:bodyPr/>
          <a:lstStyle/>
          <a:p>
            <a:r>
              <a:rPr lang="en-AU" dirty="0" smtClean="0"/>
              <a:t>Answers to Worksheet</a:t>
            </a:r>
            <a:endParaRPr lang="en-A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1927225" y="-2297939"/>
            <a:ext cx="85653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Arrange the following structures from smallest to largest;</a:t>
            </a:r>
            <a:endParaRPr kumimoji="0" lang="en-AU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Gene		Chromosome		Nucleotide		Phosphate</a:t>
            </a:r>
            <a:endParaRPr kumimoji="0" lang="en-AU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95" y="2222350"/>
            <a:ext cx="3283585" cy="28124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val 12"/>
          <p:cNvSpPr/>
          <p:nvPr/>
        </p:nvSpPr>
        <p:spPr>
          <a:xfrm>
            <a:off x="3528452" y="4334569"/>
            <a:ext cx="786765" cy="722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067758" y="2423711"/>
            <a:ext cx="6720290" cy="102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290" indent="-288290">
              <a:spcBef>
                <a:spcPts val="1200"/>
              </a:spcBef>
              <a:spcAft>
                <a:spcPts val="300"/>
              </a:spcAft>
            </a:pPr>
            <a:r>
              <a:rPr lang="en-AU" sz="1600" dirty="0" smtClean="0">
                <a:latin typeface="Calibri" panose="020F0502020204030204" pitchFamily="34" charset="0"/>
                <a:ea typeface="Calibri" panose="020F0502020204030204" pitchFamily="34" charset="0"/>
              </a:rPr>
              <a:t>3.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</a:rPr>
              <a:t>	Is the karyotype above for a male or a female? How can you tell</a:t>
            </a:r>
            <a:r>
              <a:rPr lang="en-AU" sz="1600" dirty="0" smtClean="0">
                <a:latin typeface="Calibri" panose="020F0502020204030204" pitchFamily="34" charset="0"/>
                <a:ea typeface="Calibri" panose="020F0502020204030204" pitchFamily="34" charset="0"/>
              </a:rPr>
              <a:t>?  </a:t>
            </a:r>
            <a:r>
              <a:rPr lang="en-AU" sz="1600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MALE</a:t>
            </a:r>
            <a:endParaRPr lang="en-AU" sz="16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 a male, as it shows one X chromosome and one Y chromosome. If it were for a female, there would be two X chromosomes.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17073" y="3613124"/>
            <a:ext cx="6096000" cy="20159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290" indent="-288290">
              <a:spcBef>
                <a:spcPts val="1200"/>
              </a:spcBef>
              <a:spcAft>
                <a:spcPts val="300"/>
              </a:spcAft>
            </a:pP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</a:rPr>
              <a:t>4</a:t>
            </a:r>
            <a:r>
              <a:rPr lang="en-AU" sz="1600" dirty="0" smtClean="0">
                <a:latin typeface="Calibri" panose="020F0502020204030204" pitchFamily="34" charset="0"/>
                <a:ea typeface="Calibri" panose="020F0502020204030204" pitchFamily="34" charset="0"/>
              </a:rPr>
              <a:t>.  If 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</a:rPr>
              <a:t>unravelled, the DNA of a single cell would be approximately 2 metres long. Explain how it fits inside a cell.</a:t>
            </a:r>
            <a:endParaRPr lang="en-AU" sz="1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DNA is tightly coiled around histone proteins, which are also coiled together, condensing the DNA into chromosomes that fit within a single cell.</a:t>
            </a:r>
          </a:p>
          <a:p>
            <a:pPr marL="288290" indent="-288290">
              <a:spcBef>
                <a:spcPts val="1200"/>
              </a:spcBef>
              <a:spcAft>
                <a:spcPts val="300"/>
              </a:spcAft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AU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627961" y="5369504"/>
            <a:ext cx="11314323" cy="88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   A </a:t>
            </a:r>
            <a:r>
              <a:rPr lang="en-AU" sz="1600" dirty="0">
                <a:latin typeface="Arial" panose="020B0604020202020204" pitchFamily="34" charset="0"/>
                <a:cs typeface="Arial" panose="020B0604020202020204" pitchFamily="34" charset="0"/>
              </a:rPr>
              <a:t>gene is a section of DNA. Explain what makes one gene different from any other gene within a DNA strand.</a:t>
            </a:r>
          </a:p>
          <a:p>
            <a:pPr marL="0" indent="0">
              <a:buNone/>
            </a:pPr>
            <a:r>
              <a:rPr lang="en-AU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 </a:t>
            </a:r>
            <a:r>
              <a:rPr lang="en-AU" sz="17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nitrogen base sequence within the particular section of DNA for a gene makes it different from any other gene.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379681" y="1064605"/>
            <a:ext cx="7865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Arrange the following structures from smallest to largest;</a:t>
            </a:r>
            <a:endParaRPr kumimoji="0" lang="en-A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		Chromosome		Nucleotide		Phosphate</a:t>
            </a:r>
            <a:endParaRPr kumimoji="0" lang="en-AU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814088" y="1627312"/>
            <a:ext cx="4267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AU" sz="1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Phosphate, Nucleotide, Gene, Chromosome </a:t>
            </a:r>
          </a:p>
        </p:txBody>
      </p:sp>
    </p:spTree>
    <p:extLst>
      <p:ext uri="{BB962C8B-B14F-4D97-AF65-F5344CB8AC3E}">
        <p14:creationId xmlns:p14="http://schemas.microsoft.com/office/powerpoint/2010/main" val="35362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833" y="1504749"/>
            <a:ext cx="9144000" cy="2387600"/>
          </a:xfrm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DNA, Genes and Chromosomes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1" y="732983"/>
            <a:ext cx="8767157" cy="12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typical number of chromosomes within a human cell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 how DNA is packaged within a cell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 the relationship between DNA and genes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3250371"/>
            <a:ext cx="51228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400" dirty="0" smtClean="0"/>
              <a:t>Do you think that all humans have the same sequence of bases in their DNA? If yes, why? If no, why?</a:t>
            </a:r>
          </a:p>
          <a:p>
            <a:pPr lvl="0"/>
            <a:endParaRPr lang="en-AU" sz="2400" dirty="0"/>
          </a:p>
          <a:p>
            <a:pPr lvl="0"/>
            <a:r>
              <a:rPr lang="en-AU" sz="2400" dirty="0" smtClean="0"/>
              <a:t>What effect may having a different sequence of bases have on your characteristics?</a:t>
            </a:r>
            <a:endParaRPr lang="en-AU" sz="2400" dirty="0"/>
          </a:p>
        </p:txBody>
      </p:sp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67" y="1663613"/>
            <a:ext cx="5164664" cy="48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58241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When does DNA become</a:t>
                      </a:r>
                      <a:r>
                        <a:rPr lang="en-AU" baseline="0" dirty="0" smtClean="0"/>
                        <a:t> visible in the cell?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4555"/>
              </p:ext>
            </p:extLst>
          </p:nvPr>
        </p:nvGraphicFramePr>
        <p:xfrm>
          <a:off x="9523078" y="1590151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 dog has 78 chromosomes, a butterflies</a:t>
                      </a:r>
                      <a:r>
                        <a:rPr lang="en-AU" baseline="0" dirty="0" smtClean="0"/>
                        <a:t> 190 chromosomes, how many do humans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0947"/>
              </p:ext>
            </p:extLst>
          </p:nvPr>
        </p:nvGraphicFramePr>
        <p:xfrm>
          <a:off x="9523078" y="3621481"/>
          <a:ext cx="2463077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Think-pair-share: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Why do you only get half the number</a:t>
                      </a:r>
                      <a:r>
                        <a:rPr lang="en-AU" baseline="0" dirty="0" smtClean="0"/>
                        <a:t> of chromosomes </a:t>
                      </a:r>
                      <a:r>
                        <a:rPr lang="en-AU" dirty="0" smtClean="0"/>
                        <a:t>from each parent?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53388" y="884808"/>
            <a:ext cx="88575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AU" sz="2400" b="1" dirty="0" smtClean="0"/>
              <a:t>Forms of DNA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Within </a:t>
            </a:r>
            <a:r>
              <a:rPr lang="en-AU" sz="2400" dirty="0"/>
              <a:t>the nucleus of a cell, the DNA is loosely packaged similar to wool, so that it can be easily </a:t>
            </a:r>
            <a:r>
              <a:rPr lang="en-AU" sz="2400" dirty="0" smtClean="0"/>
              <a:t>accessed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This form of DNA is called </a:t>
            </a:r>
            <a:r>
              <a:rPr lang="en-AU" sz="2400" b="1" dirty="0" smtClean="0"/>
              <a:t>chromatin</a:t>
            </a:r>
            <a:endParaRPr lang="en-AU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sz="2400" dirty="0"/>
              <a:t>When a cell prepares to reproduce, the DNA condenses into a tight package known as a </a:t>
            </a:r>
            <a:r>
              <a:rPr lang="en-AU" sz="2400" b="1" dirty="0" smtClean="0"/>
              <a:t>chromosome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At this point the chromosomes are visible within the nucleus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sz="2400" dirty="0"/>
              <a:t>Most cells within the human body contain 46 chromosomes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/>
              <a:t>23 come from the father, 23 from the mother</a:t>
            </a:r>
          </a:p>
          <a:p>
            <a:pPr lvl="0"/>
            <a:endParaRPr lang="en-AU" sz="2400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24" y="4258790"/>
            <a:ext cx="3677602" cy="250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romatids - The School of Biomedical Sciences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166" y="4371032"/>
            <a:ext cx="2656667" cy="24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8829"/>
              </p:ext>
            </p:extLst>
          </p:nvPr>
        </p:nvGraphicFramePr>
        <p:xfrm>
          <a:off x="9523079" y="148208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 chromosome can contain</a:t>
                      </a:r>
                      <a:r>
                        <a:rPr lang="en-AU" baseline="0" dirty="0" smtClean="0"/>
                        <a:t> either one or two copies of DNA. What is the name given to each?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28269"/>
              </p:ext>
            </p:extLst>
          </p:nvPr>
        </p:nvGraphicFramePr>
        <p:xfrm>
          <a:off x="9523075" y="215507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State</a:t>
                      </a:r>
                      <a:r>
                        <a:rPr lang="en-AU" baseline="0" dirty="0" smtClean="0"/>
                        <a:t> the name given to each copy of DNA within a chromosome.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29447"/>
              </p:ext>
            </p:extLst>
          </p:nvPr>
        </p:nvGraphicFramePr>
        <p:xfrm>
          <a:off x="9523074" y="3804909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Where</a:t>
                      </a:r>
                      <a:r>
                        <a:rPr lang="en-AU" baseline="0" dirty="0" smtClean="0"/>
                        <a:t> can the centromere be found in a double stranded chromosome?</a:t>
                      </a:r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709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Chromosomes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Cell may contain one or two copies of the genetic material depending where they are in their life cycle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One copy = single stranded chromosome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Two copies = double stranded chromosome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Each individual copy of the genetic material (within a chromosome) is called a chromatid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Single stranded chromosome has one chromatid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Double stranded chromosome has two chromatids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Two chromatids join in the middle at a point called the </a:t>
            </a:r>
            <a:r>
              <a:rPr lang="en-AU" sz="2400" b="1" dirty="0" smtClean="0"/>
              <a:t>centromere </a:t>
            </a:r>
            <a:r>
              <a:rPr lang="en-AU" sz="2400" dirty="0" smtClean="0"/>
              <a:t>and can be referred to as </a:t>
            </a:r>
            <a:r>
              <a:rPr lang="en-AU" sz="2400" b="1" dirty="0" smtClean="0"/>
              <a:t>sister chromatids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" y="4780302"/>
            <a:ext cx="4354829" cy="20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34692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centromere?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32025"/>
              </p:ext>
            </p:extLst>
          </p:nvPr>
        </p:nvGraphicFramePr>
        <p:xfrm>
          <a:off x="9523079" y="106013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chromatids in a chromosome? Explain your answer.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44739"/>
              </p:ext>
            </p:extLst>
          </p:nvPr>
        </p:nvGraphicFramePr>
        <p:xfrm>
          <a:off x="9523079" y="2515616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0" dirty="0" smtClean="0">
                          <a:solidFill>
                            <a:schemeClr val="tx1"/>
                          </a:solidFill>
                        </a:rPr>
                        <a:t>Think-pair-share:</a:t>
                      </a:r>
                      <a:r>
                        <a:rPr lang="en-AU" b="0" baseline="0" dirty="0" smtClean="0">
                          <a:solidFill>
                            <a:schemeClr val="tx1"/>
                          </a:solidFill>
                        </a:rPr>
                        <a:t> why do you think that the DNA looks different just before a cell reproduces?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3388" y="884808"/>
            <a:ext cx="88575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Putting it all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Unravelled DNA in the nucleus is called chromatin.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it condenses and becomes visible it is called a chromosome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 chromosome can have one or two copies of the DNA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Single stranded or double stranded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Individual copies of the DNA are called chromatids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The chromatids join at a point in the middle known as the centromere.</a:t>
            </a:r>
          </a:p>
          <a:p>
            <a:endParaRPr lang="en-AU" sz="2400" dirty="0"/>
          </a:p>
          <a:p>
            <a:r>
              <a:rPr lang="en-AU" sz="2400" dirty="0">
                <a:hlinkClick r:id="rId3"/>
              </a:rPr>
              <a:t>https://www.youtube.com/watch?v=4Jp9OxYxMVc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385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45899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a Karyotype?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70257"/>
              </p:ext>
            </p:extLst>
          </p:nvPr>
        </p:nvGraphicFramePr>
        <p:xfrm>
          <a:off x="9523079" y="106267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autosomes</a:t>
                      </a:r>
                      <a:r>
                        <a:rPr lang="en-AU" baseline="0" dirty="0" smtClean="0"/>
                        <a:t> and </a:t>
                      </a:r>
                      <a:r>
                        <a:rPr lang="en-AU" dirty="0" smtClean="0"/>
                        <a:t>sex chromosomes?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42357"/>
              </p:ext>
            </p:extLst>
          </p:nvPr>
        </p:nvGraphicFramePr>
        <p:xfrm>
          <a:off x="9523078" y="238353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sex chromosomes for a male and for a female?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983"/>
            <a:ext cx="8912646" cy="5839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Karyotype and Homologous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All 46 chromosomes in a human are </a:t>
            </a:r>
            <a:r>
              <a:rPr lang="en-AU" sz="2400" dirty="0"/>
              <a:t>organised into pairs, known as </a:t>
            </a:r>
            <a:r>
              <a:rPr lang="en-AU" sz="2400" b="1" dirty="0"/>
              <a:t>homologous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/>
              <a:t>One </a:t>
            </a:r>
            <a:r>
              <a:rPr lang="en-AU" sz="2400" dirty="0" smtClean="0"/>
              <a:t>of each pair is inherited </a:t>
            </a:r>
            <a:r>
              <a:rPr lang="en-AU" sz="2400" dirty="0"/>
              <a:t>from each parents (23 from your father and 23 from your mother</a:t>
            </a:r>
            <a:r>
              <a:rPr lang="en-AU" sz="2400" dirty="0" smtClean="0"/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A </a:t>
            </a:r>
            <a:r>
              <a:rPr lang="en-AU" sz="2400" dirty="0"/>
              <a:t>pictorial representation of all of the chromosomes in a cell (shown in homologous pairs) is called a </a:t>
            </a:r>
            <a:r>
              <a:rPr lang="en-AU" sz="2400" b="1" dirty="0" smtClean="0"/>
              <a:t>karyotype</a:t>
            </a: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22 pairs (44 total) chromosomes are called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autosomes and determine the general characteristics			 and function of an organism</a:t>
            </a:r>
            <a:endParaRPr lang="en-AU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two chromosome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called				  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chromosomes and determine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				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of the individual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AU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female</a:t>
            </a:r>
            <a:endParaRPr lang="en-A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Y = male</a:t>
            </a:r>
          </a:p>
        </p:txBody>
      </p:sp>
      <p:pic>
        <p:nvPicPr>
          <p:cNvPr id="15" name="Picture 14" descr="https://www.biology.iupui.edu/biocourses/N100/images/nmlmale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09" y="3652500"/>
            <a:ext cx="3903674" cy="3154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1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ayoclinic.org/-/media/kcms/gbs/patient-consumer/images/2013/11/19/10/05/ds00549-your-genes-chromosomes-and-d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279" y="3930407"/>
            <a:ext cx="445770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23" y="24108"/>
            <a:ext cx="2087936" cy="319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836926"/>
              </p:ext>
            </p:extLst>
          </p:nvPr>
        </p:nvGraphicFramePr>
        <p:xfrm>
          <a:off x="9523077" y="14678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are larger DNA or genes?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60620"/>
              </p:ext>
            </p:extLst>
          </p:nvPr>
        </p:nvGraphicFramePr>
        <p:xfrm>
          <a:off x="9523075" y="1591385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Explain the relationship between DNA and genes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24415"/>
              </p:ext>
            </p:extLst>
          </p:nvPr>
        </p:nvGraphicFramePr>
        <p:xfrm>
          <a:off x="9523076" y="3310303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</a:t>
                      </a:r>
                      <a:r>
                        <a:rPr lang="en-AU" baseline="0" dirty="0" smtClean="0"/>
                        <a:t> the order of nitrogenous bases within a gene determine?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732983"/>
            <a:ext cx="8912646" cy="469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A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Genes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DNA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chromosomes consists of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sections 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are called </a:t>
            </a:r>
            <a:r>
              <a:rPr lang="en-AU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genes,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determine characteristics of an organism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different orders in which the nitrogenous bases are arranged within a gene, are what gives the individual their unique characteristics</a:t>
            </a:r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 hair colour, eye colour, skin </a:t>
            </a: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Genes are passed down from parents to offspring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AU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why family members often share similar traits</a:t>
            </a:r>
            <a:endParaRPr lang="en-A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52245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32763</TotalTime>
  <Words>1719</Words>
  <Application>Microsoft Office PowerPoint</Application>
  <PresentationFormat>Widescreen</PresentationFormat>
  <Paragraphs>218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Body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DNA, Genes and Chromosomes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Answers to Worksheet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659</cp:revision>
  <dcterms:created xsi:type="dcterms:W3CDTF">2017-01-28T08:32:28Z</dcterms:created>
  <dcterms:modified xsi:type="dcterms:W3CDTF">2020-05-08T02:26:52Z</dcterms:modified>
</cp:coreProperties>
</file>