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681" r:id="rId2"/>
    <p:sldId id="680" r:id="rId3"/>
    <p:sldId id="678" r:id="rId4"/>
    <p:sldId id="679" r:id="rId5"/>
    <p:sldId id="256" r:id="rId6"/>
    <p:sldId id="263" r:id="rId7"/>
    <p:sldId id="656" r:id="rId8"/>
    <p:sldId id="673" r:id="rId9"/>
    <p:sldId id="674" r:id="rId10"/>
    <p:sldId id="663" r:id="rId11"/>
    <p:sldId id="675" r:id="rId12"/>
    <p:sldId id="677" r:id="rId13"/>
    <p:sldId id="676" r:id="rId14"/>
    <p:sldId id="351" r:id="rId15"/>
    <p:sldId id="463" r:id="rId16"/>
    <p:sldId id="615" r:id="rId1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5A00"/>
    <a:srgbClr val="BC8F00"/>
    <a:srgbClr val="00B050"/>
    <a:srgbClr val="E1E1E1"/>
    <a:srgbClr val="9CBD8D"/>
    <a:srgbClr val="D5E3CF"/>
    <a:srgbClr val="8C1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05" autoAdjust="0"/>
    <p:restoredTop sz="91441" autoAdjust="0"/>
  </p:normalViewPr>
  <p:slideViewPr>
    <p:cSldViewPr snapToGrid="0">
      <p:cViewPr varScale="1">
        <p:scale>
          <a:sx n="76" d="100"/>
          <a:sy n="76" d="100"/>
        </p:scale>
        <p:origin x="123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4A6C1-B0A7-4C65-9777-F5B3323CF083}" type="datetimeFigureOut">
              <a:rPr lang="en-AU" smtClean="0"/>
              <a:t>18/02/2020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A51B3-9319-42D0-A550-90C1F3CDF3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469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5A372-E219-4A47-9B57-DAB16DC91C8E}" type="datetimeFigureOut">
              <a:rPr lang="en-AU" smtClean="0"/>
              <a:t>18/02/2020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9ABA3-72B8-441F-AA9B-D3737D2CB9D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286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1534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2556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8523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67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3399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0804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3240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9509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816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2193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2939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1191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18/02/2020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18/02/2020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18/02/2020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18/02/2020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18/02/2020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18/02/2020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18/02/2020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18/02/2020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18/02/2020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18/02/2020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18/02/2020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18/02/2020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smtClean="0"/>
              <a:t>Daily Review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20" y="2697723"/>
            <a:ext cx="8512998" cy="14631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latin typeface="+mn-lt"/>
                <a:sym typeface="Wingdings" panose="05000000000000000000" pitchFamily="2" charset="2"/>
              </a:rPr>
              <a:t>In a 100 m race, a runner runs 10 m north up the track, before being called back after a false start.  The race is restarted and the runner completes the race.  What is their displacement and the distance they ran?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1242" y="830358"/>
          <a:ext cx="7307133" cy="14554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307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000" smtClean="0"/>
                        <a:t>Describing </a:t>
                      </a:r>
                      <a:r>
                        <a:rPr lang="en-AU" sz="2000" baseline="0" smtClean="0"/>
                        <a:t>Distance and Displacement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smtClean="0"/>
                        <a:t>Draw a diagram to represent the situation.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smtClean="0"/>
                        <a:t>Calculate the distance travelled.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smtClean="0"/>
                        <a:t>Identify or calculate the displacement, including direction.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9273653" y="187738"/>
          <a:ext cx="2708877" cy="1833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88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Reminder: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 smtClean="0"/>
                        <a:t>Distance:</a:t>
                      </a:r>
                      <a:r>
                        <a:rPr lang="en-AU" sz="1800" dirty="0" smtClean="0"/>
                        <a:t> </a:t>
                      </a:r>
                      <a:r>
                        <a:rPr lang="en-AU" sz="1800" b="1" dirty="0" smtClean="0"/>
                        <a:t>how far </a:t>
                      </a:r>
                      <a:r>
                        <a:rPr lang="en-AU" sz="1800" dirty="0" smtClean="0"/>
                        <a:t>an object travels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 smtClean="0"/>
                        <a:t>Displacement:</a:t>
                      </a:r>
                      <a:r>
                        <a:rPr lang="en-AU" sz="1800" dirty="0" smtClean="0"/>
                        <a:t> the </a:t>
                      </a:r>
                      <a:r>
                        <a:rPr lang="en-AU" sz="1800" b="1" dirty="0" smtClean="0"/>
                        <a:t>change in position </a:t>
                      </a:r>
                      <a:r>
                        <a:rPr lang="en-AU" sz="1800" dirty="0" smtClean="0"/>
                        <a:t>and the </a:t>
                      </a:r>
                      <a:r>
                        <a:rPr lang="en-AU" sz="1800" b="1" dirty="0" smtClean="0"/>
                        <a:t>direction of movement</a:t>
                      </a:r>
                      <a:endParaRPr lang="en-AU" baseline="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108" y="290723"/>
            <a:ext cx="1627909" cy="162790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7308375" y="2946012"/>
            <a:ext cx="3401462" cy="3413322"/>
            <a:chOff x="7308375" y="2946012"/>
            <a:chExt cx="3401462" cy="3413322"/>
          </a:xfrm>
        </p:grpSpPr>
        <p:grpSp>
          <p:nvGrpSpPr>
            <p:cNvPr id="6" name="Group 5"/>
            <p:cNvGrpSpPr/>
            <p:nvPr/>
          </p:nvGrpSpPr>
          <p:grpSpPr>
            <a:xfrm>
              <a:off x="7308375" y="2946012"/>
              <a:ext cx="2163548" cy="3413322"/>
              <a:chOff x="7308375" y="2946012"/>
              <a:chExt cx="2163548" cy="341332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7308375" y="4636839"/>
                <a:ext cx="2163548" cy="1722495"/>
                <a:chOff x="6934302" y="4723879"/>
                <a:chExt cx="2163548" cy="1722495"/>
              </a:xfrm>
            </p:grpSpPr>
            <p:cxnSp>
              <p:nvCxnSpPr>
                <p:cNvPr id="5" name="Straight Arrow Connector 4"/>
                <p:cNvCxnSpPr/>
                <p:nvPr/>
              </p:nvCxnSpPr>
              <p:spPr>
                <a:xfrm flipV="1">
                  <a:off x="8188037" y="4875482"/>
                  <a:ext cx="0" cy="527792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8423564" y="4875482"/>
                  <a:ext cx="0" cy="527791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/>
                <p:cNvSpPr txBox="1"/>
                <p:nvPr/>
              </p:nvSpPr>
              <p:spPr>
                <a:xfrm>
                  <a:off x="6934302" y="4723879"/>
                  <a:ext cx="133686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2400" dirty="0" smtClean="0"/>
                    <a:t>10 m north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8010338" y="5615377"/>
                  <a:ext cx="108751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2400" dirty="0" smtClean="0"/>
                    <a:t>10 m south</a:t>
                  </a:r>
                </a:p>
              </p:txBody>
            </p:sp>
          </p:grpSp>
          <p:cxnSp>
            <p:nvCxnSpPr>
              <p:cNvPr id="16" name="Straight Arrow Connector 15"/>
              <p:cNvCxnSpPr/>
              <p:nvPr/>
            </p:nvCxnSpPr>
            <p:spPr>
              <a:xfrm flipV="1">
                <a:off x="9047017" y="2946012"/>
                <a:ext cx="0" cy="237022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9372976" y="4485236"/>
              <a:ext cx="13368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dirty="0" smtClean="0"/>
                <a:t>100 m north</a:t>
              </a:r>
            </a:p>
          </p:txBody>
        </p:sp>
      </p:grpSp>
      <p:sp>
        <p:nvSpPr>
          <p:cNvPr id="18" name="Title 1"/>
          <p:cNvSpPr txBox="1">
            <a:spLocks/>
          </p:cNvSpPr>
          <p:nvPr/>
        </p:nvSpPr>
        <p:spPr>
          <a:xfrm>
            <a:off x="0" y="4485465"/>
            <a:ext cx="6830291" cy="19647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chemeClr val="accent4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The distance the runner travelled is 120 m.</a:t>
            </a:r>
          </a:p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chemeClr val="accent4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The displacement of </a:t>
            </a:r>
            <a:r>
              <a:rPr lang="en-AU" sz="2800" smtClean="0">
                <a:solidFill>
                  <a:schemeClr val="accent4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the runner is </a:t>
            </a:r>
            <a:r>
              <a:rPr lang="en-AU" sz="2800" dirty="0" smtClean="0">
                <a:solidFill>
                  <a:schemeClr val="accent4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100 m north.</a:t>
            </a:r>
            <a:endParaRPr lang="en-AU" sz="2800" dirty="0">
              <a:solidFill>
                <a:schemeClr val="accent4">
                  <a:lumMod val="50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321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676603"/>
              </p:ext>
            </p:extLst>
          </p:nvPr>
        </p:nvGraphicFramePr>
        <p:xfrm>
          <a:off x="1243" y="830358"/>
          <a:ext cx="6205594" cy="17135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2055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Calculating </a:t>
                      </a:r>
                      <a:r>
                        <a:rPr lang="en-AU" sz="2000" baseline="0" dirty="0" smtClean="0"/>
                        <a:t>Displacement from Velocity-Time </a:t>
                      </a:r>
                      <a:r>
                        <a:rPr lang="en-AU" sz="2000" baseline="0" dirty="0" smtClean="0"/>
                        <a:t>Graphs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Divide the graph into sections with regular shapes.</a:t>
                      </a:r>
                      <a:endParaRPr lang="en-AU" sz="2000" baseline="0" dirty="0" smtClean="0"/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Calculate the area of each shape.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Add the areas of each shape to find the total displacement.</a:t>
                      </a:r>
                      <a:endParaRPr lang="en-AU" sz="20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682022"/>
              </p:ext>
            </p:extLst>
          </p:nvPr>
        </p:nvGraphicFramePr>
        <p:xfrm>
          <a:off x="8242212" y="187738"/>
          <a:ext cx="3740319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403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Reminder</a:t>
                      </a:r>
                      <a:r>
                        <a:rPr lang="en-AU" dirty="0" smtClean="0"/>
                        <a:t>:  Area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baseline="0" dirty="0" smtClean="0"/>
                        <a:t>Square / Rectangle = length x height</a:t>
                      </a:r>
                      <a:endParaRPr lang="en-AU" sz="1800" b="1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baseline="0" dirty="0" smtClean="0"/>
                        <a:t>Triangle = ½ base x height</a:t>
                      </a:r>
                      <a:endParaRPr lang="en-AU" baseline="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" name="Title 1"/>
          <p:cNvSpPr txBox="1">
            <a:spLocks/>
          </p:cNvSpPr>
          <p:nvPr/>
        </p:nvSpPr>
        <p:spPr>
          <a:xfrm>
            <a:off x="6561353" y="1286466"/>
            <a:ext cx="5578096" cy="42440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Yellow shape</a:t>
            </a:r>
          </a:p>
          <a:p>
            <a:pPr>
              <a:lnSpc>
                <a:spcPct val="100000"/>
              </a:lnSpc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Length x height 	= 2 x 4</a:t>
            </a:r>
          </a:p>
          <a:p>
            <a:pPr>
              <a:lnSpc>
                <a:spcPct val="100000"/>
              </a:lnSpc>
            </a:pPr>
            <a:r>
              <a:rPr lang="en-AU" sz="2800" dirty="0">
                <a:latin typeface="+mn-lt"/>
                <a:sym typeface="Wingdings" panose="05000000000000000000" pitchFamily="2" charset="2"/>
              </a:rPr>
              <a:t>	</a:t>
            </a: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		= 8</a:t>
            </a:r>
          </a:p>
          <a:p>
            <a:pPr>
              <a:lnSpc>
                <a:spcPct val="100000"/>
              </a:lnSpc>
            </a:pPr>
            <a:endParaRPr lang="en-AU" sz="2800" dirty="0">
              <a:latin typeface="+mn-lt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Orange shape</a:t>
            </a:r>
          </a:p>
          <a:p>
            <a:pPr>
              <a:lnSpc>
                <a:spcPct val="100000"/>
              </a:lnSpc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½ base x height	= ½ x 2 x 4</a:t>
            </a:r>
          </a:p>
          <a:p>
            <a:pPr>
              <a:lnSpc>
                <a:spcPct val="100000"/>
              </a:lnSpc>
            </a:pPr>
            <a:r>
              <a:rPr lang="en-AU" sz="2800" dirty="0">
                <a:latin typeface="+mn-lt"/>
                <a:sym typeface="Wingdings" panose="05000000000000000000" pitchFamily="2" charset="2"/>
              </a:rPr>
              <a:t>	</a:t>
            </a: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		= 4</a:t>
            </a:r>
          </a:p>
          <a:p>
            <a:pPr>
              <a:lnSpc>
                <a:spcPct val="100000"/>
              </a:lnSpc>
            </a:pPr>
            <a:endParaRPr lang="en-AU" sz="2800" dirty="0" smtClean="0">
              <a:latin typeface="+mn-lt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Total area 		= 8 + 4</a:t>
            </a:r>
          </a:p>
          <a:p>
            <a:pPr>
              <a:lnSpc>
                <a:spcPct val="100000"/>
              </a:lnSpc>
            </a:pPr>
            <a:r>
              <a:rPr lang="en-AU" sz="2800" dirty="0">
                <a:latin typeface="+mn-lt"/>
                <a:sym typeface="Wingdings" panose="05000000000000000000" pitchFamily="2" charset="2"/>
              </a:rPr>
              <a:t>	</a:t>
            </a: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		= 12</a:t>
            </a:r>
            <a:endParaRPr lang="en-AU" sz="2800" dirty="0">
              <a:latin typeface="+mn-lt"/>
              <a:sym typeface="Wingdings" panose="05000000000000000000" pitchFamily="2" charset="2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04324" y="2794438"/>
            <a:ext cx="5575497" cy="3826725"/>
            <a:chOff x="704324" y="2794438"/>
            <a:chExt cx="5575497" cy="3826725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4324" y="2794438"/>
              <a:ext cx="5575497" cy="3826725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1217098" y="5019740"/>
              <a:ext cx="179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26803" y="4650408"/>
              <a:ext cx="179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59382" y="4355070"/>
              <a:ext cx="179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3</a:t>
              </a:r>
              <a:endParaRPr lang="en-AU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226803" y="4022735"/>
              <a:ext cx="179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29389" y="3679369"/>
              <a:ext cx="179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5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4206240" y="4262996"/>
            <a:ext cx="1336916" cy="12675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Isosceles Triangle 8"/>
          <p:cNvSpPr/>
          <p:nvPr/>
        </p:nvSpPr>
        <p:spPr>
          <a:xfrm>
            <a:off x="2919774" y="4262996"/>
            <a:ext cx="1227023" cy="1267548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itle 1"/>
          <p:cNvSpPr txBox="1">
            <a:spLocks/>
          </p:cNvSpPr>
          <p:nvPr/>
        </p:nvSpPr>
        <p:spPr>
          <a:xfrm>
            <a:off x="6386502" y="5656433"/>
            <a:ext cx="5666346" cy="8134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The object’s displacement is 12 m.</a:t>
            </a:r>
            <a:endParaRPr lang="en-AU" sz="2800" dirty="0" smtClean="0"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2534907"/>
            <a:ext cx="5666346" cy="8134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What is the displacement of the object in the graph?</a:t>
            </a:r>
            <a:endParaRPr lang="en-AU" sz="2800" dirty="0" smtClean="0">
              <a:latin typeface="+mn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8321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uiExpand="1" build="p"/>
      <p:bldP spid="7" grpId="0" animBg="1"/>
      <p:bldP spid="9" grpId="0" animBg="1"/>
      <p:bldP spid="72" grpId="0" build="p"/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676603"/>
              </p:ext>
            </p:extLst>
          </p:nvPr>
        </p:nvGraphicFramePr>
        <p:xfrm>
          <a:off x="1243" y="830358"/>
          <a:ext cx="6205594" cy="17135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2055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Calculating </a:t>
                      </a:r>
                      <a:r>
                        <a:rPr lang="en-AU" sz="2000" baseline="0" dirty="0" smtClean="0"/>
                        <a:t>Displacement from Velocity-Time </a:t>
                      </a:r>
                      <a:r>
                        <a:rPr lang="en-AU" sz="2000" baseline="0" dirty="0" smtClean="0"/>
                        <a:t>Graphs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Divide the graph into sections with regular shapes.</a:t>
                      </a:r>
                      <a:endParaRPr lang="en-AU" sz="2000" baseline="0" dirty="0" smtClean="0"/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Calculate the area of each shape.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Add the areas of each shape to find the total displacement.</a:t>
                      </a:r>
                      <a:endParaRPr lang="en-AU" sz="20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682022"/>
              </p:ext>
            </p:extLst>
          </p:nvPr>
        </p:nvGraphicFramePr>
        <p:xfrm>
          <a:off x="8242212" y="187738"/>
          <a:ext cx="3740319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403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Reminder</a:t>
                      </a:r>
                      <a:r>
                        <a:rPr lang="en-AU" dirty="0" smtClean="0"/>
                        <a:t>:  Area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baseline="0" dirty="0" smtClean="0"/>
                        <a:t>Square / Rectangle = length x height</a:t>
                      </a:r>
                      <a:endParaRPr lang="en-AU" sz="1800" b="1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baseline="0" dirty="0" smtClean="0"/>
                        <a:t>Triangle = ½ base x height</a:t>
                      </a:r>
                      <a:endParaRPr lang="en-AU" baseline="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" name="Title 1"/>
          <p:cNvSpPr txBox="1">
            <a:spLocks/>
          </p:cNvSpPr>
          <p:nvPr/>
        </p:nvSpPr>
        <p:spPr>
          <a:xfrm>
            <a:off x="6561353" y="1286466"/>
            <a:ext cx="5578096" cy="42440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Dark blue shape</a:t>
            </a:r>
          </a:p>
          <a:p>
            <a:pPr>
              <a:lnSpc>
                <a:spcPct val="100000"/>
              </a:lnSpc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Length x height 	= 6 x 8</a:t>
            </a:r>
          </a:p>
          <a:p>
            <a:pPr>
              <a:lnSpc>
                <a:spcPct val="100000"/>
              </a:lnSpc>
            </a:pPr>
            <a:r>
              <a:rPr lang="en-AU" sz="2800" dirty="0">
                <a:latin typeface="+mn-lt"/>
                <a:sym typeface="Wingdings" panose="05000000000000000000" pitchFamily="2" charset="2"/>
              </a:rPr>
              <a:t>	</a:t>
            </a: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		= 48</a:t>
            </a:r>
          </a:p>
          <a:p>
            <a:pPr>
              <a:lnSpc>
                <a:spcPct val="100000"/>
              </a:lnSpc>
            </a:pPr>
            <a:endParaRPr lang="en-AU" sz="2800" dirty="0">
              <a:latin typeface="+mn-lt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Light blue shape</a:t>
            </a:r>
          </a:p>
          <a:p>
            <a:pPr>
              <a:lnSpc>
                <a:spcPct val="100000"/>
              </a:lnSpc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½ base x height	= ½ x 4 x 8</a:t>
            </a:r>
          </a:p>
          <a:p>
            <a:pPr>
              <a:lnSpc>
                <a:spcPct val="100000"/>
              </a:lnSpc>
            </a:pPr>
            <a:r>
              <a:rPr lang="en-AU" sz="2800" dirty="0">
                <a:latin typeface="+mn-lt"/>
                <a:sym typeface="Wingdings" panose="05000000000000000000" pitchFamily="2" charset="2"/>
              </a:rPr>
              <a:t>	</a:t>
            </a: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		= 16</a:t>
            </a:r>
          </a:p>
          <a:p>
            <a:pPr>
              <a:lnSpc>
                <a:spcPct val="100000"/>
              </a:lnSpc>
            </a:pPr>
            <a:endParaRPr lang="en-AU" sz="2800" dirty="0" smtClean="0">
              <a:latin typeface="+mn-lt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Total area 		= 48 + 16</a:t>
            </a:r>
          </a:p>
          <a:p>
            <a:pPr>
              <a:lnSpc>
                <a:spcPct val="100000"/>
              </a:lnSpc>
            </a:pPr>
            <a:r>
              <a:rPr lang="en-AU" sz="2800" dirty="0">
                <a:latin typeface="+mn-lt"/>
                <a:sym typeface="Wingdings" panose="05000000000000000000" pitchFamily="2" charset="2"/>
              </a:rPr>
              <a:t>	</a:t>
            </a: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		= 64</a:t>
            </a:r>
            <a:endParaRPr lang="en-AU" sz="2800" dirty="0"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72" name="Title 1"/>
          <p:cNvSpPr txBox="1">
            <a:spLocks/>
          </p:cNvSpPr>
          <p:nvPr/>
        </p:nvSpPr>
        <p:spPr>
          <a:xfrm>
            <a:off x="6386502" y="5656433"/>
            <a:ext cx="5666346" cy="8134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The object’s displacement is 64 m.</a:t>
            </a:r>
            <a:endParaRPr lang="en-AU" sz="2800" dirty="0" smtClean="0"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2534907"/>
            <a:ext cx="5666346" cy="8134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What is the displacement of the object in the graph?</a:t>
            </a:r>
            <a:endParaRPr lang="en-AU" sz="2800" dirty="0" smtClean="0">
              <a:latin typeface="+mn-lt"/>
              <a:sym typeface="Wingdings" panose="05000000000000000000" pitchFamily="2" charset="2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56" y="3424127"/>
            <a:ext cx="40005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uild="p"/>
      <p:bldP spid="72" grpId="0" build="p"/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676603"/>
              </p:ext>
            </p:extLst>
          </p:nvPr>
        </p:nvGraphicFramePr>
        <p:xfrm>
          <a:off x="1243" y="830358"/>
          <a:ext cx="6205594" cy="17135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2055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Calculating </a:t>
                      </a:r>
                      <a:r>
                        <a:rPr lang="en-AU" sz="2000" baseline="0" dirty="0" smtClean="0"/>
                        <a:t>Displacement from Velocity-Time </a:t>
                      </a:r>
                      <a:r>
                        <a:rPr lang="en-AU" sz="2000" baseline="0" dirty="0" smtClean="0"/>
                        <a:t>Graphs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Divide the graph into sections with regular shapes.</a:t>
                      </a:r>
                      <a:endParaRPr lang="en-AU" sz="2000" baseline="0" dirty="0" smtClean="0"/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Calculate the area of each shape.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Add the areas of each shape to find the total displacement.</a:t>
                      </a:r>
                      <a:endParaRPr lang="en-AU" sz="20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682022"/>
              </p:ext>
            </p:extLst>
          </p:nvPr>
        </p:nvGraphicFramePr>
        <p:xfrm>
          <a:off x="8242212" y="187738"/>
          <a:ext cx="3740319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403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Reminder</a:t>
                      </a:r>
                      <a:r>
                        <a:rPr lang="en-AU" dirty="0" smtClean="0"/>
                        <a:t>:  Area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baseline="0" dirty="0" smtClean="0"/>
                        <a:t>Square / Rectangle = length x height</a:t>
                      </a:r>
                      <a:endParaRPr lang="en-AU" sz="1800" b="1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baseline="0" dirty="0" smtClean="0"/>
                        <a:t>Triangle = ½ base x height</a:t>
                      </a:r>
                      <a:endParaRPr lang="en-AU" baseline="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" name="Title 1"/>
          <p:cNvSpPr txBox="1">
            <a:spLocks/>
          </p:cNvSpPr>
          <p:nvPr/>
        </p:nvSpPr>
        <p:spPr>
          <a:xfrm>
            <a:off x="6561353" y="1286466"/>
            <a:ext cx="5578096" cy="42440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Yellow shape</a:t>
            </a:r>
          </a:p>
          <a:p>
            <a:pPr>
              <a:lnSpc>
                <a:spcPct val="100000"/>
              </a:lnSpc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Length x height 	= 3 x 8</a:t>
            </a:r>
          </a:p>
          <a:p>
            <a:pPr>
              <a:lnSpc>
                <a:spcPct val="100000"/>
              </a:lnSpc>
            </a:pPr>
            <a:r>
              <a:rPr lang="en-AU" sz="2800" dirty="0">
                <a:latin typeface="+mn-lt"/>
                <a:sym typeface="Wingdings" panose="05000000000000000000" pitchFamily="2" charset="2"/>
              </a:rPr>
              <a:t>	</a:t>
            </a: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		= 24</a:t>
            </a:r>
          </a:p>
          <a:p>
            <a:pPr>
              <a:lnSpc>
                <a:spcPct val="100000"/>
              </a:lnSpc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Orange shape</a:t>
            </a:r>
          </a:p>
          <a:p>
            <a:pPr>
              <a:lnSpc>
                <a:spcPct val="100000"/>
              </a:lnSpc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½ base x height	= ½ x 4 x 8</a:t>
            </a:r>
          </a:p>
          <a:p>
            <a:pPr>
              <a:lnSpc>
                <a:spcPct val="100000"/>
              </a:lnSpc>
            </a:pPr>
            <a:r>
              <a:rPr lang="en-AU" sz="2800" dirty="0">
                <a:latin typeface="+mn-lt"/>
                <a:sym typeface="Wingdings" panose="05000000000000000000" pitchFamily="2" charset="2"/>
              </a:rPr>
              <a:t>	</a:t>
            </a: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		= 16</a:t>
            </a:r>
          </a:p>
          <a:p>
            <a:pPr>
              <a:lnSpc>
                <a:spcPct val="100000"/>
              </a:lnSpc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Blue shape</a:t>
            </a:r>
            <a:endParaRPr lang="en-AU" sz="2800" dirty="0">
              <a:latin typeface="+mn-lt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en-AU" sz="2800" dirty="0">
                <a:latin typeface="+mn-lt"/>
                <a:sym typeface="Wingdings" panose="05000000000000000000" pitchFamily="2" charset="2"/>
              </a:rPr>
              <a:t>½ base x height	= ½ x </a:t>
            </a: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3 </a:t>
            </a:r>
            <a:r>
              <a:rPr lang="en-AU" sz="2800" dirty="0">
                <a:latin typeface="+mn-lt"/>
                <a:sym typeface="Wingdings" panose="05000000000000000000" pitchFamily="2" charset="2"/>
              </a:rPr>
              <a:t>x </a:t>
            </a: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8</a:t>
            </a:r>
            <a:endParaRPr lang="en-AU" sz="2800" dirty="0">
              <a:latin typeface="+mn-lt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en-AU" sz="2800" dirty="0">
                <a:latin typeface="+mn-lt"/>
                <a:sym typeface="Wingdings" panose="05000000000000000000" pitchFamily="2" charset="2"/>
              </a:rPr>
              <a:t>			= </a:t>
            </a: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12</a:t>
            </a:r>
          </a:p>
          <a:p>
            <a:pPr>
              <a:lnSpc>
                <a:spcPct val="100000"/>
              </a:lnSpc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Total area 		= 24 + 16 + 12</a:t>
            </a:r>
          </a:p>
          <a:p>
            <a:pPr>
              <a:lnSpc>
                <a:spcPct val="100000"/>
              </a:lnSpc>
            </a:pPr>
            <a:r>
              <a:rPr lang="en-AU" sz="2800" dirty="0">
                <a:latin typeface="+mn-lt"/>
                <a:sym typeface="Wingdings" panose="05000000000000000000" pitchFamily="2" charset="2"/>
              </a:rPr>
              <a:t>	</a:t>
            </a: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		= 52</a:t>
            </a:r>
            <a:endParaRPr lang="en-AU" sz="2800" dirty="0"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72" name="Title 1"/>
          <p:cNvSpPr txBox="1">
            <a:spLocks/>
          </p:cNvSpPr>
          <p:nvPr/>
        </p:nvSpPr>
        <p:spPr>
          <a:xfrm>
            <a:off x="6473103" y="6209257"/>
            <a:ext cx="5666346" cy="8134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The object’s displacement is 52 m.</a:t>
            </a:r>
            <a:endParaRPr lang="en-AU" sz="2800" dirty="0" smtClean="0"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2534907"/>
            <a:ext cx="5666346" cy="8134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What is the displacement of the object in the graph?</a:t>
            </a:r>
            <a:endParaRPr lang="en-AU" sz="2800" dirty="0" smtClean="0">
              <a:latin typeface="+mn-lt"/>
              <a:sym typeface="Wingdings" panose="05000000000000000000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396" y="3367947"/>
            <a:ext cx="3864756" cy="336990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202127" y="4048584"/>
            <a:ext cx="818323" cy="21967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Isosceles Triangle 17"/>
          <p:cNvSpPr/>
          <p:nvPr/>
        </p:nvSpPr>
        <p:spPr>
          <a:xfrm>
            <a:off x="1963176" y="4048584"/>
            <a:ext cx="1171009" cy="2193799"/>
          </a:xfrm>
          <a:prstGeom prst="triangle">
            <a:avLst>
              <a:gd name="adj" fmla="val 974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Isosceles Triangle 18"/>
          <p:cNvSpPr/>
          <p:nvPr/>
        </p:nvSpPr>
        <p:spPr>
          <a:xfrm flipH="1">
            <a:off x="4143178" y="4048584"/>
            <a:ext cx="893642" cy="2193799"/>
          </a:xfrm>
          <a:prstGeom prst="triangle">
            <a:avLst>
              <a:gd name="adj" fmla="val 9743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13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uild="p"/>
      <p:bldP spid="72" grpId="0" build="p"/>
      <p:bldP spid="10" grpId="0" build="p"/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676603"/>
              </p:ext>
            </p:extLst>
          </p:nvPr>
        </p:nvGraphicFramePr>
        <p:xfrm>
          <a:off x="1243" y="830358"/>
          <a:ext cx="6205594" cy="17135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2055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Calculating </a:t>
                      </a:r>
                      <a:r>
                        <a:rPr lang="en-AU" sz="2000" baseline="0" dirty="0" smtClean="0"/>
                        <a:t>Displacement from Velocity-Time </a:t>
                      </a:r>
                      <a:r>
                        <a:rPr lang="en-AU" sz="2000" baseline="0" dirty="0" smtClean="0"/>
                        <a:t>Graphs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Divide the graph into sections with regular shapes.</a:t>
                      </a:r>
                      <a:endParaRPr lang="en-AU" sz="2000" baseline="0" dirty="0" smtClean="0"/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Calculate the area of each shape.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Add the areas of each shape to find the total displacement.</a:t>
                      </a:r>
                      <a:endParaRPr lang="en-AU" sz="20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682022"/>
              </p:ext>
            </p:extLst>
          </p:nvPr>
        </p:nvGraphicFramePr>
        <p:xfrm>
          <a:off x="8242212" y="187738"/>
          <a:ext cx="3740319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403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Reminder</a:t>
                      </a:r>
                      <a:r>
                        <a:rPr lang="en-AU" dirty="0" smtClean="0"/>
                        <a:t>:  Area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baseline="0" dirty="0" smtClean="0"/>
                        <a:t>Square / Rectangle = length x height</a:t>
                      </a:r>
                      <a:endParaRPr lang="en-AU" sz="1800" b="1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baseline="0" dirty="0" smtClean="0"/>
                        <a:t>Triangle = ½ base x height</a:t>
                      </a:r>
                      <a:endParaRPr lang="en-AU" baseline="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" name="Title 1"/>
          <p:cNvSpPr txBox="1">
            <a:spLocks/>
          </p:cNvSpPr>
          <p:nvPr/>
        </p:nvSpPr>
        <p:spPr>
          <a:xfrm>
            <a:off x="6561353" y="1286466"/>
            <a:ext cx="5578096" cy="42440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Yellow shape</a:t>
            </a:r>
          </a:p>
          <a:p>
            <a:pPr>
              <a:lnSpc>
                <a:spcPct val="100000"/>
              </a:lnSpc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Length x height 	= 5 x 20</a:t>
            </a:r>
          </a:p>
          <a:p>
            <a:pPr>
              <a:lnSpc>
                <a:spcPct val="100000"/>
              </a:lnSpc>
            </a:pPr>
            <a:r>
              <a:rPr lang="en-AU" sz="2800" dirty="0">
                <a:latin typeface="+mn-lt"/>
                <a:sym typeface="Wingdings" panose="05000000000000000000" pitchFamily="2" charset="2"/>
              </a:rPr>
              <a:t>	</a:t>
            </a: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		= 100</a:t>
            </a:r>
          </a:p>
          <a:p>
            <a:pPr>
              <a:lnSpc>
                <a:spcPct val="100000"/>
              </a:lnSpc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Orange shape</a:t>
            </a:r>
          </a:p>
          <a:p>
            <a:pPr>
              <a:lnSpc>
                <a:spcPct val="100000"/>
              </a:lnSpc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½ base x height	= ½ x 10 x 20</a:t>
            </a:r>
          </a:p>
          <a:p>
            <a:pPr>
              <a:lnSpc>
                <a:spcPct val="100000"/>
              </a:lnSpc>
            </a:pPr>
            <a:r>
              <a:rPr lang="en-AU" sz="2800" dirty="0">
                <a:latin typeface="+mn-lt"/>
                <a:sym typeface="Wingdings" panose="05000000000000000000" pitchFamily="2" charset="2"/>
              </a:rPr>
              <a:t>	</a:t>
            </a: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		= 100</a:t>
            </a:r>
          </a:p>
          <a:p>
            <a:pPr>
              <a:lnSpc>
                <a:spcPct val="100000"/>
              </a:lnSpc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Blue shape</a:t>
            </a:r>
            <a:endParaRPr lang="en-AU" sz="2800" dirty="0">
              <a:latin typeface="+mn-lt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en-AU" sz="2800" dirty="0">
                <a:latin typeface="+mn-lt"/>
                <a:sym typeface="Wingdings" panose="05000000000000000000" pitchFamily="2" charset="2"/>
              </a:rPr>
              <a:t>½ base x height	= ½ x </a:t>
            </a: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15 </a:t>
            </a:r>
            <a:r>
              <a:rPr lang="en-AU" sz="2800" dirty="0">
                <a:latin typeface="+mn-lt"/>
                <a:sym typeface="Wingdings" panose="05000000000000000000" pitchFamily="2" charset="2"/>
              </a:rPr>
              <a:t>x 20</a:t>
            </a:r>
          </a:p>
          <a:p>
            <a:pPr>
              <a:lnSpc>
                <a:spcPct val="100000"/>
              </a:lnSpc>
            </a:pPr>
            <a:r>
              <a:rPr lang="en-AU" sz="2800" dirty="0">
                <a:latin typeface="+mn-lt"/>
                <a:sym typeface="Wingdings" panose="05000000000000000000" pitchFamily="2" charset="2"/>
              </a:rPr>
              <a:t>			= </a:t>
            </a: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150</a:t>
            </a:r>
          </a:p>
          <a:p>
            <a:pPr>
              <a:lnSpc>
                <a:spcPct val="100000"/>
              </a:lnSpc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Total area 		= 100 + 100 + 150</a:t>
            </a:r>
          </a:p>
          <a:p>
            <a:pPr>
              <a:lnSpc>
                <a:spcPct val="100000"/>
              </a:lnSpc>
            </a:pPr>
            <a:r>
              <a:rPr lang="en-AU" sz="2800" dirty="0">
                <a:latin typeface="+mn-lt"/>
                <a:sym typeface="Wingdings" panose="05000000000000000000" pitchFamily="2" charset="2"/>
              </a:rPr>
              <a:t>	</a:t>
            </a: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		= 350</a:t>
            </a:r>
            <a:endParaRPr lang="en-AU" sz="2800" dirty="0"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72" name="Title 1"/>
          <p:cNvSpPr txBox="1">
            <a:spLocks/>
          </p:cNvSpPr>
          <p:nvPr/>
        </p:nvSpPr>
        <p:spPr>
          <a:xfrm>
            <a:off x="6473103" y="6209257"/>
            <a:ext cx="5666346" cy="8134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The object’s displacement is 350 m.</a:t>
            </a:r>
            <a:endParaRPr lang="en-AU" sz="2800" dirty="0" smtClean="0"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2534907"/>
            <a:ext cx="5666346" cy="8134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What is the displacement of the object in the graph?</a:t>
            </a:r>
            <a:endParaRPr lang="en-AU" sz="2800" dirty="0" smtClean="0">
              <a:latin typeface="+mn-lt"/>
              <a:sym typeface="Wingdings" panose="05000000000000000000" pitchFamily="2" charset="2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94809" y="3489824"/>
            <a:ext cx="4607812" cy="3126156"/>
            <a:chOff x="1383084" y="3408505"/>
            <a:chExt cx="4607812" cy="312615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1719" y="3408505"/>
              <a:ext cx="4179177" cy="312615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 rot="16200000">
              <a:off x="660931" y="4670877"/>
              <a:ext cx="1905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/>
                <a:t>Velocity (m/s)</a:t>
              </a:r>
              <a:endParaRPr lang="en-AU" sz="2400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2743200" y="3785354"/>
            <a:ext cx="504497" cy="23821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Isosceles Triangle 14"/>
          <p:cNvSpPr/>
          <p:nvPr/>
        </p:nvSpPr>
        <p:spPr>
          <a:xfrm>
            <a:off x="1485109" y="3785354"/>
            <a:ext cx="1227023" cy="2378964"/>
          </a:xfrm>
          <a:prstGeom prst="triangle">
            <a:avLst>
              <a:gd name="adj" fmla="val 974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Isosceles Triangle 15"/>
          <p:cNvSpPr/>
          <p:nvPr/>
        </p:nvSpPr>
        <p:spPr>
          <a:xfrm flipH="1">
            <a:off x="3313550" y="3785354"/>
            <a:ext cx="1653902" cy="2378964"/>
          </a:xfrm>
          <a:prstGeom prst="triangle">
            <a:avLst>
              <a:gd name="adj" fmla="val 9743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894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uild="p"/>
      <p:bldP spid="72" grpId="0" build="p"/>
      <p:bldP spid="10" grpId="0" build="p"/>
      <p:bldP spid="12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32983"/>
            <a:ext cx="1205602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Being able to interpret different types of graphs is an important skill in everyday life.</a:t>
            </a:r>
          </a:p>
          <a:p>
            <a:endParaRPr lang="en-AU" sz="2800" dirty="0"/>
          </a:p>
          <a:p>
            <a:r>
              <a:rPr lang="en-AU" sz="2800" dirty="0" smtClean="0"/>
              <a:t>Velocity-time graphs </a:t>
            </a:r>
            <a:r>
              <a:rPr lang="en-AU" sz="2800" dirty="0" smtClean="0"/>
              <a:t>are a simple way </a:t>
            </a:r>
            <a:r>
              <a:rPr lang="en-AU" sz="2800" dirty="0" smtClean="0"/>
              <a:t>to						 </a:t>
            </a:r>
            <a:r>
              <a:rPr lang="en-AU" sz="2800" dirty="0" smtClean="0"/>
              <a:t>describe the motion of an </a:t>
            </a:r>
            <a:r>
              <a:rPr lang="en-AU" sz="2800" dirty="0" smtClean="0"/>
              <a:t>object.  A lot of						 information can be obtained from a							 velocity-time graph, including displacement,						 velocity and acceleration</a:t>
            </a:r>
            <a:endParaRPr lang="en-AU" sz="2800" dirty="0" smtClean="0"/>
          </a:p>
          <a:p>
            <a:endParaRPr lang="en-AU" sz="2800" dirty="0"/>
          </a:p>
          <a:p>
            <a:endParaRPr lang="en-AU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928" y="1686500"/>
            <a:ext cx="4937760" cy="43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8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311405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32983"/>
            <a:ext cx="119362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Which graph shows: increasing velocity?</a:t>
            </a:r>
          </a:p>
          <a:p>
            <a:r>
              <a:rPr lang="en-AU" sz="2800" dirty="0"/>
              <a:t>	</a:t>
            </a:r>
            <a:r>
              <a:rPr lang="en-AU" sz="2800" dirty="0" smtClean="0"/>
              <a:t>		   </a:t>
            </a:r>
            <a:r>
              <a:rPr lang="en-AU" sz="2800" dirty="0" smtClean="0"/>
              <a:t>zero acceleration?</a:t>
            </a:r>
          </a:p>
          <a:p>
            <a:r>
              <a:rPr lang="en-AU" sz="2800" dirty="0"/>
              <a:t>	</a:t>
            </a:r>
            <a:r>
              <a:rPr lang="en-AU" sz="2800" dirty="0" smtClean="0"/>
              <a:t>		   decreasing velocity?</a:t>
            </a:r>
            <a:r>
              <a:rPr lang="en-AU" sz="2800" dirty="0" smtClean="0"/>
              <a:t> </a:t>
            </a:r>
            <a:endParaRPr lang="en-AU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-1" y="2093192"/>
            <a:ext cx="2311405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2" y="2698736"/>
            <a:ext cx="12044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Explain </a:t>
            </a:r>
            <a:r>
              <a:rPr lang="en-AU" sz="2800" dirty="0" smtClean="0"/>
              <a:t>how we find the displacement of an object using a velocity-time graph.</a:t>
            </a:r>
            <a:endParaRPr lang="en-AU" sz="280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0657D86-99B7-4295-994D-BA25464B1A90}"/>
              </a:ext>
            </a:extLst>
          </p:cNvPr>
          <p:cNvSpPr txBox="1"/>
          <p:nvPr/>
        </p:nvSpPr>
        <p:spPr>
          <a:xfrm>
            <a:off x="-3179" y="3648827"/>
            <a:ext cx="2311405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96E3605-FFA2-4D3E-988D-BB783EB6FD9F}"/>
              </a:ext>
            </a:extLst>
          </p:cNvPr>
          <p:cNvSpPr txBox="1"/>
          <p:nvPr/>
        </p:nvSpPr>
        <p:spPr>
          <a:xfrm>
            <a:off x="0" y="4233602"/>
            <a:ext cx="39981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AU" sz="2800" dirty="0" smtClean="0">
                <a:sym typeface="Wingdings" panose="05000000000000000000" pitchFamily="2" charset="2"/>
              </a:rPr>
              <a:t>Find the displacement of the object in the graph.  Assume time is in seconds and velocity is in m/s.</a:t>
            </a:r>
            <a:endParaRPr lang="en-AU" sz="2800" dirty="0">
              <a:sym typeface="Wingdings" panose="05000000000000000000" pitchFamily="2" charset="2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24"/>
          <a:stretch/>
        </p:blipFill>
        <p:spPr>
          <a:xfrm>
            <a:off x="5958869" y="213641"/>
            <a:ext cx="6085985" cy="16752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226" y="3502466"/>
            <a:ext cx="5719727" cy="3082297"/>
          </a:xfrm>
          <a:prstGeom prst="rect">
            <a:avLst/>
          </a:prstGeom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526934"/>
              </p:ext>
            </p:extLst>
          </p:nvPr>
        </p:nvGraphicFramePr>
        <p:xfrm>
          <a:off x="5839259" y="2084027"/>
          <a:ext cx="6205594" cy="17135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2055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Calculating </a:t>
                      </a:r>
                      <a:r>
                        <a:rPr lang="en-AU" sz="2000" baseline="0" dirty="0" smtClean="0"/>
                        <a:t>Displacement from Velocity-Time </a:t>
                      </a:r>
                      <a:r>
                        <a:rPr lang="en-AU" sz="2000" baseline="0" dirty="0" smtClean="0"/>
                        <a:t>Graphs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Divide the graph into sections with regular shapes.</a:t>
                      </a:r>
                      <a:endParaRPr lang="en-AU" sz="2000" baseline="0" dirty="0" smtClean="0"/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Calculate the area of each shape.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Add the areas of each shape to find the total displacement.</a:t>
                      </a:r>
                      <a:endParaRPr lang="en-AU" sz="20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82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89546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84775"/>
            <a:ext cx="119495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Complete the worksheet </a:t>
            </a:r>
            <a:r>
              <a:rPr lang="en-AU" sz="2800" dirty="0" smtClean="0"/>
              <a:t>“Acceleration – Speeding up and slowing down” </a:t>
            </a:r>
            <a:r>
              <a:rPr lang="en-AU" sz="2800" dirty="0" smtClean="0"/>
              <a:t>on your </a:t>
            </a:r>
            <a:r>
              <a:rPr lang="en-AU" sz="2800" dirty="0" smtClean="0"/>
              <a:t>device.</a:t>
            </a:r>
            <a:endParaRPr lang="en-AU" sz="2800" dirty="0" smtClean="0"/>
          </a:p>
        </p:txBody>
      </p:sp>
    </p:spTree>
    <p:extLst>
      <p:ext uri="{BB962C8B-B14F-4D97-AF65-F5344CB8AC3E}">
        <p14:creationId xmlns:p14="http://schemas.microsoft.com/office/powerpoint/2010/main" val="363948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250868" y="1206615"/>
            <a:ext cx="5666346" cy="7773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Draw a graph to show the following motion.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1243" y="830358"/>
          <a:ext cx="6205594" cy="17135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2055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Drawing</a:t>
                      </a:r>
                      <a:r>
                        <a:rPr lang="en-AU" sz="2000" baseline="0" dirty="0" smtClean="0"/>
                        <a:t> Displacement-Time Graphs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Draw, number and label the x-axis.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Draw, number and label the y-axis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Plot the position of the object, connecting each point with a straight line.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8908473" y="187738"/>
          <a:ext cx="3074058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740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Reminder: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baseline="0" dirty="0" smtClean="0"/>
                        <a:t>Time</a:t>
                      </a:r>
                      <a:r>
                        <a:rPr lang="en-AU" sz="1800" b="0" baseline="0" dirty="0" smtClean="0"/>
                        <a:t> is on the </a:t>
                      </a:r>
                      <a:r>
                        <a:rPr lang="en-AU" sz="1800" b="1" baseline="0" dirty="0" smtClean="0"/>
                        <a:t>x-axis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baseline="0" dirty="0" smtClean="0"/>
                        <a:t>Displacement</a:t>
                      </a:r>
                      <a:r>
                        <a:rPr lang="en-AU" sz="1800" b="0" baseline="0" dirty="0" smtClean="0"/>
                        <a:t> is on the </a:t>
                      </a:r>
                      <a:r>
                        <a:rPr lang="en-AU" sz="1800" b="1" baseline="0" dirty="0" smtClean="0"/>
                        <a:t>y-axis</a:t>
                      </a:r>
                      <a:endParaRPr lang="en-AU" baseline="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04794" y="2689806"/>
          <a:ext cx="7128000" cy="3960000"/>
        </p:xfrm>
        <a:graphic>
          <a:graphicData uri="http://schemas.openxmlformats.org/drawingml/2006/table">
            <a:tbl>
              <a:tblPr firstRow="1" bandRow="1"/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396000"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</a:tr>
              <a:tr h="396000"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396000"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396000"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</a:tr>
              <a:tr h="396000"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</a:tr>
              <a:tr h="396000"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</a:tr>
              <a:tr h="396000"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</a:tr>
              <a:tr h="396000"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396000"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Connector 5"/>
          <p:cNvCxnSpPr>
            <a:endCxn id="3" idx="3"/>
          </p:cNvCxnSpPr>
          <p:nvPr/>
        </p:nvCxnSpPr>
        <p:spPr>
          <a:xfrm>
            <a:off x="1075372" y="4669806"/>
            <a:ext cx="635742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68445" y="2689806"/>
            <a:ext cx="0" cy="39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1892789" y="4649024"/>
            <a:ext cx="5529554" cy="184665"/>
            <a:chOff x="1587995" y="4649024"/>
            <a:chExt cx="5529554" cy="184665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1587995" y="4649024"/>
              <a:ext cx="0" cy="18466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365604" y="4649024"/>
              <a:ext cx="0" cy="18466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174340" y="4649024"/>
              <a:ext cx="0" cy="18466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951949" y="4649024"/>
              <a:ext cx="0" cy="18466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760685" y="4649024"/>
              <a:ext cx="0" cy="18466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538294" y="4649024"/>
              <a:ext cx="0" cy="18466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339940" y="4649024"/>
              <a:ext cx="0" cy="18466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117549" y="4649024"/>
              <a:ext cx="0" cy="18466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769525" y="4485140"/>
            <a:ext cx="6768923" cy="679081"/>
            <a:chOff x="769525" y="4485140"/>
            <a:chExt cx="6768923" cy="679081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D5D77E4D-BD86-4D96-B922-1CE43CE39EFF}"/>
                </a:ext>
              </a:extLst>
            </p:cNvPr>
            <p:cNvSpPr txBox="1"/>
            <p:nvPr/>
          </p:nvSpPr>
          <p:spPr>
            <a:xfrm>
              <a:off x="769525" y="4485140"/>
              <a:ext cx="291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 dirty="0" smtClean="0"/>
                <a:t>0</a:t>
              </a:r>
              <a:endParaRPr lang="en-AU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89A536A1-A1F2-4CE6-AC38-1D4FB0282011}"/>
                </a:ext>
              </a:extLst>
            </p:cNvPr>
            <p:cNvSpPr txBox="1"/>
            <p:nvPr/>
          </p:nvSpPr>
          <p:spPr>
            <a:xfrm>
              <a:off x="1749720" y="4794889"/>
              <a:ext cx="291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 dirty="0"/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2E84C1A3-867B-4072-807D-591B6A8CEC50}"/>
                </a:ext>
              </a:extLst>
            </p:cNvPr>
            <p:cNvSpPr txBox="1"/>
            <p:nvPr/>
          </p:nvSpPr>
          <p:spPr>
            <a:xfrm>
              <a:off x="2524401" y="4794889"/>
              <a:ext cx="291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89A536A1-A1F2-4CE6-AC38-1D4FB0282011}"/>
                </a:ext>
              </a:extLst>
            </p:cNvPr>
            <p:cNvSpPr txBox="1"/>
            <p:nvPr/>
          </p:nvSpPr>
          <p:spPr>
            <a:xfrm>
              <a:off x="3326047" y="4794889"/>
              <a:ext cx="291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 dirty="0"/>
                <a:t>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2E84C1A3-867B-4072-807D-591B6A8CEC50}"/>
                </a:ext>
              </a:extLst>
            </p:cNvPr>
            <p:cNvSpPr txBox="1"/>
            <p:nvPr/>
          </p:nvSpPr>
          <p:spPr>
            <a:xfrm>
              <a:off x="4100728" y="4794889"/>
              <a:ext cx="291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 dirty="0"/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9A536A1-A1F2-4CE6-AC38-1D4FB0282011}"/>
                </a:ext>
              </a:extLst>
            </p:cNvPr>
            <p:cNvSpPr txBox="1"/>
            <p:nvPr/>
          </p:nvSpPr>
          <p:spPr>
            <a:xfrm>
              <a:off x="4895446" y="4791756"/>
              <a:ext cx="291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 dirty="0"/>
                <a:t>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2E84C1A3-867B-4072-807D-591B6A8CEC50}"/>
                </a:ext>
              </a:extLst>
            </p:cNvPr>
            <p:cNvSpPr txBox="1"/>
            <p:nvPr/>
          </p:nvSpPr>
          <p:spPr>
            <a:xfrm>
              <a:off x="5670127" y="4791756"/>
              <a:ext cx="291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 dirty="0"/>
                <a:t>6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89A536A1-A1F2-4CE6-AC38-1D4FB0282011}"/>
                </a:ext>
              </a:extLst>
            </p:cNvPr>
            <p:cNvSpPr txBox="1"/>
            <p:nvPr/>
          </p:nvSpPr>
          <p:spPr>
            <a:xfrm>
              <a:off x="6471773" y="4791756"/>
              <a:ext cx="291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 dirty="0" smtClean="0"/>
                <a:t>7</a:t>
              </a:r>
              <a:endParaRPr lang="en-AU" b="1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2E84C1A3-867B-4072-807D-591B6A8CEC50}"/>
                </a:ext>
              </a:extLst>
            </p:cNvPr>
            <p:cNvSpPr txBox="1"/>
            <p:nvPr/>
          </p:nvSpPr>
          <p:spPr>
            <a:xfrm>
              <a:off x="7246454" y="4791756"/>
              <a:ext cx="291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 dirty="0"/>
                <a:t>8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6849BD96-E0C9-45CC-BDF0-42E991BFD356}"/>
              </a:ext>
            </a:extLst>
          </p:cNvPr>
          <p:cNvSpPr txBox="1"/>
          <p:nvPr/>
        </p:nvSpPr>
        <p:spPr>
          <a:xfrm>
            <a:off x="6337007" y="5059171"/>
            <a:ext cx="2111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Time </a:t>
            </a:r>
            <a:r>
              <a:rPr lang="en-AU" sz="2400" b="1" dirty="0" smtClean="0"/>
              <a:t>(seconds)</a:t>
            </a:r>
            <a:endParaRPr lang="en-AU" sz="2400" b="1" dirty="0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6849BD96-E0C9-45CC-BDF0-42E991BFD356}"/>
              </a:ext>
            </a:extLst>
          </p:cNvPr>
          <p:cNvSpPr txBox="1"/>
          <p:nvPr/>
        </p:nvSpPr>
        <p:spPr>
          <a:xfrm rot="16200000">
            <a:off x="-1221358" y="4438973"/>
            <a:ext cx="276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 smtClean="0"/>
              <a:t>Displacement (m)</a:t>
            </a:r>
            <a:endParaRPr lang="en-AU" sz="2400" b="1" dirty="0"/>
          </a:p>
        </p:txBody>
      </p:sp>
      <p:sp>
        <p:nvSpPr>
          <p:cNvPr id="67" name="Oval 66">
            <a:extLst>
              <a:ext uri="{FF2B5EF4-FFF2-40B4-BE49-F238E27FC236}">
                <a16:creationId xmlns="" xmlns:a16="http://schemas.microsoft.com/office/drawing/2014/main" id="{8E14322C-43B4-4133-BF3B-532E8FD45248}"/>
              </a:ext>
            </a:extLst>
          </p:cNvPr>
          <p:cNvSpPr/>
          <p:nvPr/>
        </p:nvSpPr>
        <p:spPr>
          <a:xfrm>
            <a:off x="1840055" y="4232792"/>
            <a:ext cx="130628" cy="13062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>
            <a:extLst>
              <a:ext uri="{FF2B5EF4-FFF2-40B4-BE49-F238E27FC236}">
                <a16:creationId xmlns="" xmlns:a16="http://schemas.microsoft.com/office/drawing/2014/main" id="{8E14322C-43B4-4133-BF3B-532E8FD45248}"/>
              </a:ext>
            </a:extLst>
          </p:cNvPr>
          <p:cNvSpPr/>
          <p:nvPr/>
        </p:nvSpPr>
        <p:spPr>
          <a:xfrm>
            <a:off x="3028296" y="4215146"/>
            <a:ext cx="130628" cy="13062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Oval 68">
            <a:extLst>
              <a:ext uri="{FF2B5EF4-FFF2-40B4-BE49-F238E27FC236}">
                <a16:creationId xmlns="" xmlns:a16="http://schemas.microsoft.com/office/drawing/2014/main" id="{8E14322C-43B4-4133-BF3B-532E8FD45248}"/>
              </a:ext>
            </a:extLst>
          </p:cNvPr>
          <p:cNvSpPr/>
          <p:nvPr/>
        </p:nvSpPr>
        <p:spPr>
          <a:xfrm>
            <a:off x="5000165" y="3017211"/>
            <a:ext cx="130628" cy="13062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="" xmlns:a16="http://schemas.microsoft.com/office/drawing/2014/main" id="{8E14322C-43B4-4133-BF3B-532E8FD45248}"/>
              </a:ext>
            </a:extLst>
          </p:cNvPr>
          <p:cNvSpPr/>
          <p:nvPr/>
        </p:nvSpPr>
        <p:spPr>
          <a:xfrm>
            <a:off x="1044551" y="4572429"/>
            <a:ext cx="130628" cy="13062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1" name="Straight Connector 70"/>
          <p:cNvCxnSpPr>
            <a:stCxn id="70" idx="0"/>
            <a:endCxn id="67" idx="3"/>
          </p:cNvCxnSpPr>
          <p:nvPr/>
        </p:nvCxnSpPr>
        <p:spPr>
          <a:xfrm flipV="1">
            <a:off x="1109865" y="4344290"/>
            <a:ext cx="749320" cy="22813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7" idx="6"/>
            <a:endCxn id="68" idx="2"/>
          </p:cNvCxnSpPr>
          <p:nvPr/>
        </p:nvCxnSpPr>
        <p:spPr>
          <a:xfrm flipV="1">
            <a:off x="1970683" y="4280460"/>
            <a:ext cx="1057613" cy="1764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9" idx="0"/>
            <a:endCxn id="68" idx="6"/>
          </p:cNvCxnSpPr>
          <p:nvPr/>
        </p:nvCxnSpPr>
        <p:spPr>
          <a:xfrm flipH="1">
            <a:off x="3158924" y="3017211"/>
            <a:ext cx="1906555" cy="126324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itle 1"/>
          <p:cNvSpPr txBox="1">
            <a:spLocks/>
          </p:cNvSpPr>
          <p:nvPr/>
        </p:nvSpPr>
        <p:spPr>
          <a:xfrm>
            <a:off x="7668797" y="1983964"/>
            <a:ext cx="4404156" cy="41353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latin typeface="+mn-lt"/>
                <a:sym typeface="Wingdings" panose="05000000000000000000" pitchFamily="2" charset="2"/>
              </a:rPr>
              <a:t>A bird </a:t>
            </a: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takes 1 second to fly 10 m from its nest to a bird bath.  It stops for 1.5 s to drink some water, then flies a further 30 m to collect a twig, which takes 2.5 s.  The bird then </a:t>
            </a:r>
            <a:r>
              <a:rPr lang="en-AU" sz="2800" smtClean="0">
                <a:latin typeface="+mn-lt"/>
                <a:sym typeface="Wingdings" panose="05000000000000000000" pitchFamily="2" charset="2"/>
              </a:rPr>
              <a:t>takes 3 </a:t>
            </a: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s to return to its nest.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876854" y="3082526"/>
            <a:ext cx="202482" cy="3165600"/>
            <a:chOff x="876854" y="3082526"/>
            <a:chExt cx="202482" cy="3165600"/>
          </a:xfrm>
        </p:grpSpPr>
        <p:grpSp>
          <p:nvGrpSpPr>
            <p:cNvPr id="39" name="Group 38"/>
            <p:cNvGrpSpPr/>
            <p:nvPr/>
          </p:nvGrpSpPr>
          <p:grpSpPr>
            <a:xfrm>
              <a:off x="894671" y="3082526"/>
              <a:ext cx="184665" cy="3165600"/>
              <a:chOff x="894671" y="3082526"/>
              <a:chExt cx="184665" cy="316560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 rot="16200000">
                <a:off x="987004" y="6155793"/>
                <a:ext cx="0" cy="18466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16200000">
                <a:off x="987004" y="5347057"/>
                <a:ext cx="0" cy="18466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rot="16200000">
                <a:off x="987004" y="3767802"/>
                <a:ext cx="0" cy="18466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16200000">
                <a:off x="987004" y="2990193"/>
                <a:ext cx="0" cy="18466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876854" y="3484206"/>
              <a:ext cx="199549" cy="2356864"/>
              <a:chOff x="879787" y="3082526"/>
              <a:chExt cx="199549" cy="2356864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rot="16200000">
                <a:off x="972120" y="4576045"/>
                <a:ext cx="0" cy="18466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16200000">
                <a:off x="987004" y="5347057"/>
                <a:ext cx="0" cy="18466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16200000">
                <a:off x="987004" y="3767802"/>
                <a:ext cx="0" cy="18466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16200000">
                <a:off x="987004" y="2990193"/>
                <a:ext cx="0" cy="18466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/>
          <p:cNvGrpSpPr/>
          <p:nvPr/>
        </p:nvGrpSpPr>
        <p:grpSpPr>
          <a:xfrm>
            <a:off x="442584" y="2873709"/>
            <a:ext cx="514363" cy="3571178"/>
            <a:chOff x="442584" y="2873709"/>
            <a:chExt cx="514363" cy="3571178"/>
          </a:xfrm>
        </p:grpSpPr>
        <p:grpSp>
          <p:nvGrpSpPr>
            <p:cNvPr id="82" name="Group 81"/>
            <p:cNvGrpSpPr/>
            <p:nvPr/>
          </p:nvGrpSpPr>
          <p:grpSpPr>
            <a:xfrm>
              <a:off x="442584" y="3666183"/>
              <a:ext cx="514363" cy="1982131"/>
              <a:chOff x="442584" y="3666183"/>
              <a:chExt cx="514363" cy="1982131"/>
            </a:xfrm>
          </p:grpSpPr>
          <p:sp>
            <p:nvSpPr>
              <p:cNvPr id="63" name="TextBox 62">
                <a:extLst>
                  <a:ext uri="{FF2B5EF4-FFF2-40B4-BE49-F238E27FC236}">
                    <a16:creationId xmlns="" xmlns:a16="http://schemas.microsoft.com/office/drawing/2014/main" id="{89A536A1-A1F2-4CE6-AC38-1D4FB0282011}"/>
                  </a:ext>
                </a:extLst>
              </p:cNvPr>
              <p:cNvSpPr txBox="1"/>
              <p:nvPr/>
            </p:nvSpPr>
            <p:spPr>
              <a:xfrm>
                <a:off x="482852" y="4084018"/>
                <a:ext cx="4644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b="1" dirty="0" smtClean="0"/>
                  <a:t>10</a:t>
                </a:r>
                <a:endParaRPr lang="en-AU" b="1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89A536A1-A1F2-4CE6-AC38-1D4FB0282011}"/>
                  </a:ext>
                </a:extLst>
              </p:cNvPr>
              <p:cNvSpPr txBox="1"/>
              <p:nvPr/>
            </p:nvSpPr>
            <p:spPr>
              <a:xfrm>
                <a:off x="492514" y="3666183"/>
                <a:ext cx="4644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b="1" dirty="0" smtClean="0"/>
                  <a:t>20</a:t>
                </a:r>
                <a:endParaRPr lang="en-AU" b="1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="" xmlns:a16="http://schemas.microsoft.com/office/drawing/2014/main" id="{89A536A1-A1F2-4CE6-AC38-1D4FB0282011}"/>
                  </a:ext>
                </a:extLst>
              </p:cNvPr>
              <p:cNvSpPr txBox="1"/>
              <p:nvPr/>
            </p:nvSpPr>
            <p:spPr>
              <a:xfrm>
                <a:off x="442584" y="4886262"/>
                <a:ext cx="48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b="1" dirty="0" smtClean="0"/>
                  <a:t>-10</a:t>
                </a:r>
                <a:endParaRPr lang="en-AU" b="1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89A536A1-A1F2-4CE6-AC38-1D4FB0282011}"/>
                  </a:ext>
                </a:extLst>
              </p:cNvPr>
              <p:cNvSpPr txBox="1"/>
              <p:nvPr/>
            </p:nvSpPr>
            <p:spPr>
              <a:xfrm>
                <a:off x="442584" y="5278982"/>
                <a:ext cx="48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b="1" dirty="0" smtClean="0"/>
                  <a:t>-20</a:t>
                </a:r>
                <a:endParaRPr lang="en-AU" b="1" dirty="0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89A536A1-A1F2-4CE6-AC38-1D4FB0282011}"/>
                </a:ext>
              </a:extLst>
            </p:cNvPr>
            <p:cNvSpPr txBox="1"/>
            <p:nvPr/>
          </p:nvSpPr>
          <p:spPr>
            <a:xfrm>
              <a:off x="477130" y="3291544"/>
              <a:ext cx="464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 dirty="0"/>
                <a:t>3</a:t>
              </a:r>
              <a:r>
                <a:rPr lang="en-AU" b="1" dirty="0" smtClean="0"/>
                <a:t>0</a:t>
              </a:r>
              <a:endParaRPr lang="en-AU" b="1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89A536A1-A1F2-4CE6-AC38-1D4FB0282011}"/>
                </a:ext>
              </a:extLst>
            </p:cNvPr>
            <p:cNvSpPr txBox="1"/>
            <p:nvPr/>
          </p:nvSpPr>
          <p:spPr>
            <a:xfrm>
              <a:off x="486792" y="2873709"/>
              <a:ext cx="464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 dirty="0"/>
                <a:t>4</a:t>
              </a:r>
              <a:r>
                <a:rPr lang="en-AU" b="1" dirty="0" smtClean="0"/>
                <a:t>0</a:t>
              </a:r>
              <a:endParaRPr lang="en-AU" b="1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89A536A1-A1F2-4CE6-AC38-1D4FB0282011}"/>
                </a:ext>
              </a:extLst>
            </p:cNvPr>
            <p:cNvSpPr txBox="1"/>
            <p:nvPr/>
          </p:nvSpPr>
          <p:spPr>
            <a:xfrm>
              <a:off x="451304" y="5682835"/>
              <a:ext cx="48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 dirty="0" smtClean="0"/>
                <a:t>-30</a:t>
              </a:r>
              <a:endParaRPr lang="en-AU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89A536A1-A1F2-4CE6-AC38-1D4FB0282011}"/>
                </a:ext>
              </a:extLst>
            </p:cNvPr>
            <p:cNvSpPr txBox="1"/>
            <p:nvPr/>
          </p:nvSpPr>
          <p:spPr>
            <a:xfrm>
              <a:off x="451304" y="6075555"/>
              <a:ext cx="48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 dirty="0" smtClean="0"/>
                <a:t>-40</a:t>
              </a:r>
              <a:endParaRPr lang="en-AU" b="1" dirty="0"/>
            </a:p>
          </p:txBody>
        </p:sp>
      </p:grpSp>
      <p:sp>
        <p:nvSpPr>
          <p:cNvPr id="78" name="Oval 77">
            <a:extLst>
              <a:ext uri="{FF2B5EF4-FFF2-40B4-BE49-F238E27FC236}">
                <a16:creationId xmlns="" xmlns:a16="http://schemas.microsoft.com/office/drawing/2014/main" id="{8E14322C-43B4-4133-BF3B-532E8FD45248}"/>
              </a:ext>
            </a:extLst>
          </p:cNvPr>
          <p:cNvSpPr/>
          <p:nvPr/>
        </p:nvSpPr>
        <p:spPr>
          <a:xfrm>
            <a:off x="7370943" y="4572429"/>
            <a:ext cx="130628" cy="13062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9" name="Straight Connector 78"/>
          <p:cNvCxnSpPr>
            <a:stCxn id="78" idx="2"/>
          </p:cNvCxnSpPr>
          <p:nvPr/>
        </p:nvCxnSpPr>
        <p:spPr>
          <a:xfrm flipH="1" flipV="1">
            <a:off x="5130793" y="3105431"/>
            <a:ext cx="2240150" cy="153231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3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52" grpId="0"/>
      <p:bldP spid="53" grpId="0"/>
      <p:bldP spid="67" grpId="0" animBg="1"/>
      <p:bldP spid="68" grpId="0" animBg="1"/>
      <p:bldP spid="69" grpId="0" animBg="1"/>
      <p:bldP spid="70" grpId="0" animBg="1"/>
      <p:bldP spid="81" grpId="0" build="p"/>
      <p:bldP spid="7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1243" y="830358"/>
          <a:ext cx="6205594" cy="20183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2055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Calculating Values Related to Acceleration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Write down the information you are given and what you are trying to find.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Rearrange the equation to find your unknown.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Substitute values into the equation and solve.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Add appropriate units.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1" name="Title 1"/>
          <p:cNvSpPr txBox="1">
            <a:spLocks/>
          </p:cNvSpPr>
          <p:nvPr/>
        </p:nvSpPr>
        <p:spPr>
          <a:xfrm>
            <a:off x="6206836" y="1194690"/>
            <a:ext cx="5841821" cy="41353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A cyclist accelerates from 5 m/s to 10 m/s in a time of 2 s.  What is their acceleration?</a:t>
            </a:r>
            <a:endParaRPr lang="en-AU" sz="2800" dirty="0">
              <a:latin typeface="+mn-lt"/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itle 1"/>
              <p:cNvSpPr txBox="1">
                <a:spLocks/>
              </p:cNvSpPr>
              <p:nvPr/>
            </p:nvSpPr>
            <p:spPr>
              <a:xfrm>
                <a:off x="0" y="2902998"/>
                <a:ext cx="3812988" cy="301790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en-AU" sz="2800" dirty="0" smtClean="0">
                    <a:latin typeface="+mn-lt"/>
                  </a:rPr>
                  <a:t>1. a = ?</a:t>
                </a:r>
              </a:p>
              <a:p>
                <a:pPr>
                  <a:lnSpc>
                    <a:spcPct val="100000"/>
                  </a:lnSpc>
                </a:pPr>
                <a:r>
                  <a:rPr lang="en-AU" sz="2800" dirty="0" smtClean="0">
                    <a:latin typeface="+mn-lt"/>
                  </a:rPr>
                  <a:t>    u = 5 m/s</a:t>
                </a:r>
              </a:p>
              <a:p>
                <a:pPr>
                  <a:lnSpc>
                    <a:spcPct val="100000"/>
                  </a:lnSpc>
                </a:pPr>
                <a:r>
                  <a:rPr lang="en-AU" sz="2800" dirty="0" smtClean="0">
                    <a:latin typeface="+mn-lt"/>
                  </a:rPr>
                  <a:t>    v = 10 m/s</a:t>
                </a:r>
              </a:p>
              <a:p>
                <a:pPr>
                  <a:lnSpc>
                    <a:spcPct val="100000"/>
                  </a:lnSpc>
                </a:pPr>
                <a:r>
                  <a:rPr lang="en-AU" sz="2800" dirty="0" smtClean="0">
                    <a:latin typeface="+mn-lt"/>
                  </a:rPr>
                  <a:t>    </a:t>
                </a:r>
                <a:r>
                  <a:rPr lang="en-AU" sz="2800" dirty="0">
                    <a:latin typeface="+mn-lt"/>
                  </a:rPr>
                  <a:t>t</a:t>
                </a:r>
                <a:r>
                  <a:rPr lang="en-AU" sz="2800" dirty="0" smtClean="0">
                    <a:latin typeface="+mn-lt"/>
                  </a:rPr>
                  <a:t> = 2 s</a:t>
                </a:r>
              </a:p>
              <a:p>
                <a:pPr>
                  <a:lnSpc>
                    <a:spcPct val="100000"/>
                  </a:lnSpc>
                </a:pPr>
                <a:endParaRPr lang="en-AU" sz="2800" dirty="0" smtClean="0">
                  <a:latin typeface="+mn-lt"/>
                  <a:cs typeface="Calibri Light" panose="020F030202020403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AU" sz="2800" dirty="0" smtClean="0">
                    <a:latin typeface="+mn-lt"/>
                    <a:cs typeface="Calibri Light" panose="020F0302020204030204" pitchFamily="34" charset="0"/>
                  </a:rPr>
                  <a:t>2. 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80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AU" sz="280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Δ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𝑣</m:t>
                        </m:r>
                      </m:num>
                      <m:den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t</m:t>
                        </m:r>
                      </m:den>
                    </m:f>
                  </m:oMath>
                </a14:m>
                <a:endParaRPr lang="en-AU" sz="2800" dirty="0" smtClean="0">
                  <a:latin typeface="+mn-lt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5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02998"/>
                <a:ext cx="3812988" cy="3017901"/>
              </a:xfrm>
              <a:prstGeom prst="rect">
                <a:avLst/>
              </a:prstGeom>
              <a:blipFill rotWithShape="0">
                <a:blip r:embed="rId3"/>
                <a:stretch>
                  <a:fillRect l="-3200" t="-18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xmlns="" id="{526BD5D2-4902-417A-8DC2-7368331EFC0F}"/>
              </a:ext>
            </a:extLst>
          </p:cNvPr>
          <p:cNvGrpSpPr/>
          <p:nvPr/>
        </p:nvGrpSpPr>
        <p:grpSpPr>
          <a:xfrm>
            <a:off x="9043738" y="4653597"/>
            <a:ext cx="3004919" cy="1931898"/>
            <a:chOff x="3967070" y="1659679"/>
            <a:chExt cx="4979082" cy="3205371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xmlns="" id="{A13C2845-46E4-4B73-9F39-1A5BFB5EF020}"/>
                </a:ext>
              </a:extLst>
            </p:cNvPr>
            <p:cNvGrpSpPr/>
            <p:nvPr/>
          </p:nvGrpSpPr>
          <p:grpSpPr>
            <a:xfrm>
              <a:off x="3967070" y="1659679"/>
              <a:ext cx="4979082" cy="3205371"/>
              <a:chOff x="4047699" y="1006021"/>
              <a:chExt cx="5717557" cy="4241042"/>
            </a:xfrm>
          </p:grpSpPr>
          <p:sp>
            <p:nvSpPr>
              <p:cNvPr id="93" name="Isosceles Triangle 92">
                <a:extLst>
                  <a:ext uri="{FF2B5EF4-FFF2-40B4-BE49-F238E27FC236}">
                    <a16:creationId xmlns:a16="http://schemas.microsoft.com/office/drawing/2014/main" xmlns="" id="{75CC0383-C3E7-4134-B8CC-9530A15620D3}"/>
                  </a:ext>
                </a:extLst>
              </p:cNvPr>
              <p:cNvSpPr/>
              <p:nvPr/>
            </p:nvSpPr>
            <p:spPr>
              <a:xfrm>
                <a:off x="4047699" y="1006021"/>
                <a:ext cx="5717557" cy="4241040"/>
              </a:xfrm>
              <a:prstGeom prst="triangl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xmlns="" id="{EE82EF2A-095D-4D84-B243-CB2896D1570C}"/>
                  </a:ext>
                </a:extLst>
              </p:cNvPr>
              <p:cNvCxnSpPr>
                <a:stCxn id="93" idx="1"/>
                <a:endCxn id="93" idx="5"/>
              </p:cNvCxnSpPr>
              <p:nvPr/>
            </p:nvCxnSpPr>
            <p:spPr>
              <a:xfrm>
                <a:off x="5477089" y="3126542"/>
                <a:ext cx="2858778" cy="0"/>
              </a:xfrm>
              <a:prstGeom prst="line">
                <a:avLst/>
              </a:prstGeom>
              <a:ln w="952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xmlns="" id="{D17BB333-CB88-4A73-B14B-1F3F3009D7E2}"/>
                  </a:ext>
                </a:extLst>
              </p:cNvPr>
              <p:cNvCxnSpPr>
                <a:stCxn id="93" idx="3"/>
              </p:cNvCxnSpPr>
              <p:nvPr/>
            </p:nvCxnSpPr>
            <p:spPr>
              <a:xfrm flipH="1" flipV="1">
                <a:off x="6906477" y="3126542"/>
                <a:ext cx="2" cy="2120521"/>
              </a:xfrm>
              <a:prstGeom prst="line">
                <a:avLst/>
              </a:prstGeom>
              <a:ln w="952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55C1315F-A94C-4DAD-9A8C-F0CEDBD6CEE4}"/>
                </a:ext>
              </a:extLst>
            </p:cNvPr>
            <p:cNvSpPr txBox="1"/>
            <p:nvPr/>
          </p:nvSpPr>
          <p:spPr>
            <a:xfrm>
              <a:off x="5066927" y="2341379"/>
              <a:ext cx="2779365" cy="970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 smtClean="0"/>
                <a:t>(</a:t>
              </a:r>
              <a:r>
                <a:rPr lang="el-GR" sz="1600" dirty="0"/>
                <a:t>Δ</a:t>
              </a:r>
              <a:r>
                <a:rPr lang="en-AU" sz="1600" dirty="0" smtClean="0"/>
                <a:t>v)</a:t>
              </a:r>
            </a:p>
            <a:p>
              <a:pPr algn="ctr"/>
              <a:r>
                <a:rPr lang="en-AU" sz="1600" dirty="0" smtClean="0"/>
                <a:t>velocity change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E5E646BE-5545-413A-8A52-38C0788DB7BB}"/>
                </a:ext>
              </a:extLst>
            </p:cNvPr>
            <p:cNvSpPr txBox="1"/>
            <p:nvPr/>
          </p:nvSpPr>
          <p:spPr>
            <a:xfrm>
              <a:off x="4305377" y="3739437"/>
              <a:ext cx="2002868" cy="970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 smtClean="0"/>
                <a:t>(a)</a:t>
              </a:r>
            </a:p>
            <a:p>
              <a:pPr algn="ctr"/>
              <a:r>
                <a:rPr lang="en-AU" sz="1600" dirty="0" smtClean="0"/>
                <a:t>acceleration</a:t>
              </a:r>
              <a:endParaRPr lang="en-AU" sz="1600" baseline="-250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BBFF7210-AC59-4214-86EC-193B0463E535}"/>
                </a:ext>
              </a:extLst>
            </p:cNvPr>
            <p:cNvSpPr txBox="1"/>
            <p:nvPr/>
          </p:nvSpPr>
          <p:spPr>
            <a:xfrm>
              <a:off x="6606431" y="3638644"/>
              <a:ext cx="1346509" cy="970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/>
                <a:t>(</a:t>
              </a:r>
              <a:r>
                <a:rPr lang="en-AU" sz="1600" i="1" dirty="0"/>
                <a:t>t</a:t>
              </a:r>
              <a:r>
                <a:rPr lang="en-AU" sz="1600" dirty="0"/>
                <a:t>)</a:t>
              </a:r>
            </a:p>
            <a:p>
              <a:pPr algn="ctr"/>
              <a:r>
                <a:rPr lang="en-AU" sz="1600" dirty="0" smtClean="0"/>
                <a:t>time</a:t>
              </a:r>
              <a:endParaRPr lang="en-AU" sz="16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4D6B2D6D-DB5C-4F1F-9C83-38447887C4C0}"/>
                </a:ext>
              </a:extLst>
            </p:cNvPr>
            <p:cNvSpPr txBox="1"/>
            <p:nvPr/>
          </p:nvSpPr>
          <p:spPr>
            <a:xfrm>
              <a:off x="5648434" y="2918194"/>
              <a:ext cx="514051" cy="765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dirty="0"/>
                <a:t>÷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F8EC17AA-670F-4B5D-9050-2D74877239F3}"/>
                </a:ext>
              </a:extLst>
            </p:cNvPr>
            <p:cNvSpPr txBox="1"/>
            <p:nvPr/>
          </p:nvSpPr>
          <p:spPr>
            <a:xfrm>
              <a:off x="6221581" y="3759809"/>
              <a:ext cx="486590" cy="765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dirty="0"/>
                <a:t>×</a:t>
              </a:r>
              <a:endParaRPr lang="en-AU" sz="3200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63F107FA-2320-4865-B51A-01CBBD0F35C6}"/>
                </a:ext>
              </a:extLst>
            </p:cNvPr>
            <p:cNvSpPr txBox="1"/>
            <p:nvPr/>
          </p:nvSpPr>
          <p:spPr>
            <a:xfrm>
              <a:off x="6883214" y="2974815"/>
              <a:ext cx="514051" cy="765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dirty="0"/>
                <a:t>÷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itle 1"/>
              <p:cNvSpPr txBox="1">
                <a:spLocks/>
              </p:cNvSpPr>
              <p:nvPr/>
            </p:nvSpPr>
            <p:spPr>
              <a:xfrm>
                <a:off x="3395173" y="2902998"/>
                <a:ext cx="4443363" cy="339389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en-AU" sz="2800" dirty="0" smtClean="0">
                    <a:latin typeface="+mn-lt"/>
                    <a:cs typeface="Calibri Light" panose="020F0302020204030204" pitchFamily="34" charset="0"/>
                  </a:rPr>
                  <a:t>3. 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8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10 − 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+mn-lt"/>
                            <a:cs typeface="Calibri Light" panose="020F0302020204030204" pitchFamily="34" charset="0"/>
                          </a:rPr>
                          <m:t>5</m:t>
                        </m:r>
                      </m:num>
                      <m:den>
                        <m:r>
                          <m:rPr>
                            <m:nor/>
                          </m:rPr>
                          <a:rPr lang="en-AU" sz="2800" b="0" i="0" smtClean="0">
                            <a:latin typeface="+mn-lt"/>
                            <a:cs typeface="Calibri Light" panose="020F0302020204030204" pitchFamily="34" charset="0"/>
                          </a:rPr>
                          <m:t>2</m:t>
                        </m:r>
                      </m:den>
                    </m:f>
                  </m:oMath>
                </a14:m>
                <a:endParaRPr lang="en-AU" sz="2800" dirty="0" smtClean="0">
                  <a:latin typeface="+mn-lt"/>
                  <a:cs typeface="Calibri Light" panose="020F030202020403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AU" sz="2800" dirty="0" smtClean="0">
                    <a:latin typeface="+mn-lt"/>
                    <a:cs typeface="Calibri Light" panose="020F0302020204030204" pitchFamily="34" charset="0"/>
                  </a:rPr>
                  <a:t>    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8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AU" sz="2800">
                            <a:latin typeface="+mn-lt"/>
                            <a:cs typeface="Calibri Light" panose="020F0302020204030204" pitchFamily="34" charset="0"/>
                          </a:rPr>
                          <m:t>5</m:t>
                        </m:r>
                      </m:num>
                      <m:den>
                        <m:r>
                          <m:rPr>
                            <m:nor/>
                          </m:rPr>
                          <a:rPr lang="en-AU" sz="2800">
                            <a:latin typeface="+mn-lt"/>
                            <a:cs typeface="Calibri Light" panose="020F0302020204030204" pitchFamily="34" charset="0"/>
                          </a:rPr>
                          <m:t>2</m:t>
                        </m:r>
                      </m:den>
                    </m:f>
                  </m:oMath>
                </a14:m>
                <a:endParaRPr lang="en-AU" sz="2800" dirty="0">
                  <a:latin typeface="+mn-lt"/>
                  <a:cs typeface="Calibri Light" panose="020F030202020403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AU" sz="2800" dirty="0" smtClean="0">
                    <a:latin typeface="+mn-lt"/>
                    <a:cs typeface="Calibri Light" panose="020F0302020204030204" pitchFamily="34" charset="0"/>
                  </a:rPr>
                  <a:t>    a = 2.5</a:t>
                </a:r>
              </a:p>
              <a:p>
                <a:pPr>
                  <a:lnSpc>
                    <a:spcPct val="100000"/>
                  </a:lnSpc>
                </a:pPr>
                <a:endParaRPr lang="en-AU" sz="2800" dirty="0" smtClean="0">
                  <a:latin typeface="+mn-lt"/>
                  <a:cs typeface="Calibri Light" panose="020F030202020403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AU" sz="2800" dirty="0" smtClean="0">
                    <a:latin typeface="+mn-lt"/>
                  </a:rPr>
                  <a:t>4. The cyclist’s acceleration is 2.5 m/s</a:t>
                </a:r>
                <a:r>
                  <a:rPr lang="en-AU" sz="2800" baseline="30000" dirty="0" smtClean="0">
                    <a:latin typeface="+mn-lt"/>
                  </a:rPr>
                  <a:t>2</a:t>
                </a:r>
                <a:r>
                  <a:rPr lang="en-AU" sz="2800" dirty="0" smtClean="0">
                    <a:latin typeface="+mn-lt"/>
                    <a:cs typeface="Calibri Light" panose="020F0302020204030204" pitchFamily="34" charset="0"/>
                  </a:rPr>
                  <a:t>.</a:t>
                </a:r>
                <a:endParaRPr lang="en-AU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9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173" y="2902998"/>
                <a:ext cx="4443363" cy="3393893"/>
              </a:xfrm>
              <a:prstGeom prst="rect">
                <a:avLst/>
              </a:prstGeom>
              <a:blipFill rotWithShape="0">
                <a:blip r:embed="rId4"/>
                <a:stretch>
                  <a:fillRect l="-2881" r="-34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7173507" y="150466"/>
          <a:ext cx="4875150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75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Reminder: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b="1" baseline="0" dirty="0" smtClean="0"/>
                        <a:t>Δ</a:t>
                      </a:r>
                      <a:r>
                        <a:rPr lang="en-AU" b="1" baseline="0" dirty="0" smtClean="0"/>
                        <a:t>v = v – u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baseline="0" dirty="0" smtClean="0"/>
                        <a:t>Change in velocity = final velocity – initial velocity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73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uild="p"/>
      <p:bldP spid="54" grpId="0" build="p"/>
      <p:bldP spid="9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1243" y="830358"/>
          <a:ext cx="6205594" cy="20183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2055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Calculating Values Related to Acceleration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Write down the information you are given and what you are trying to find.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Rearrange the equation to find your unknown.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Substitute values into the equation and solve.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Add appropriate units.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1" name="Title 1"/>
          <p:cNvSpPr txBox="1">
            <a:spLocks/>
          </p:cNvSpPr>
          <p:nvPr/>
        </p:nvSpPr>
        <p:spPr>
          <a:xfrm>
            <a:off x="6206836" y="1194690"/>
            <a:ext cx="5841821" cy="41353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An object decelerates at – 3 m/s</a:t>
            </a:r>
            <a:r>
              <a:rPr lang="en-AU" sz="2800" baseline="30000" dirty="0" smtClean="0">
                <a:latin typeface="+mn-lt"/>
                <a:sym typeface="Wingdings" panose="05000000000000000000" pitchFamily="2" charset="2"/>
              </a:rPr>
              <a:t>2</a:t>
            </a: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 for a time of 3 seconds?  What is its change in velocity?</a:t>
            </a:r>
            <a:endParaRPr lang="en-AU" sz="2800" dirty="0"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54" name="Title 1"/>
          <p:cNvSpPr txBox="1">
            <a:spLocks/>
          </p:cNvSpPr>
          <p:nvPr/>
        </p:nvSpPr>
        <p:spPr>
          <a:xfrm>
            <a:off x="0" y="2902998"/>
            <a:ext cx="3812988" cy="30179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2800" dirty="0" smtClean="0">
                <a:latin typeface="+mn-lt"/>
              </a:rPr>
              <a:t>1. a = </a:t>
            </a:r>
            <a:r>
              <a:rPr lang="en-AU" sz="2800" dirty="0">
                <a:latin typeface="+mn-lt"/>
                <a:sym typeface="Wingdings" panose="05000000000000000000" pitchFamily="2" charset="2"/>
              </a:rPr>
              <a:t>–</a:t>
            </a:r>
            <a:r>
              <a:rPr lang="en-AU" sz="2800" dirty="0">
                <a:sym typeface="Wingdings" panose="05000000000000000000" pitchFamily="2" charset="2"/>
              </a:rPr>
              <a:t> </a:t>
            </a:r>
            <a:r>
              <a:rPr lang="en-AU" sz="2800" dirty="0" smtClean="0">
                <a:latin typeface="+mn-lt"/>
              </a:rPr>
              <a:t>3 m/s</a:t>
            </a:r>
            <a:r>
              <a:rPr lang="en-AU" sz="2800" baseline="30000" dirty="0" smtClean="0">
                <a:latin typeface="+mn-lt"/>
              </a:rPr>
              <a:t>2</a:t>
            </a:r>
            <a:endParaRPr lang="en-AU" sz="2800" dirty="0" smtClean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AU" sz="2800" dirty="0" smtClean="0">
                <a:latin typeface="+mn-lt"/>
              </a:rPr>
              <a:t>    u = ?</a:t>
            </a:r>
            <a:endParaRPr lang="en-AU" sz="28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AU" sz="2800" dirty="0" smtClean="0">
                <a:latin typeface="+mn-lt"/>
              </a:rPr>
              <a:t>    v = ?</a:t>
            </a:r>
          </a:p>
          <a:p>
            <a:pPr>
              <a:lnSpc>
                <a:spcPct val="100000"/>
              </a:lnSpc>
            </a:pPr>
            <a:r>
              <a:rPr lang="en-AU" sz="2800" dirty="0" smtClean="0">
                <a:latin typeface="+mn-lt"/>
              </a:rPr>
              <a:t>    </a:t>
            </a:r>
            <a:r>
              <a:rPr lang="en-AU" sz="2800" dirty="0">
                <a:latin typeface="+mn-lt"/>
              </a:rPr>
              <a:t>t</a:t>
            </a:r>
            <a:r>
              <a:rPr lang="en-AU" sz="2800" dirty="0" smtClean="0">
                <a:latin typeface="+mn-lt"/>
              </a:rPr>
              <a:t> = 3 s</a:t>
            </a:r>
          </a:p>
          <a:p>
            <a:pPr>
              <a:lnSpc>
                <a:spcPct val="100000"/>
              </a:lnSpc>
            </a:pPr>
            <a:endParaRPr lang="en-AU" sz="2800" dirty="0" smtClean="0">
              <a:latin typeface="+mn-lt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AU" sz="2800" dirty="0" smtClean="0">
                <a:latin typeface="+mn-lt"/>
                <a:cs typeface="Calibri Light" panose="020F0302020204030204" pitchFamily="34" charset="0"/>
              </a:rPr>
              <a:t>2. </a:t>
            </a:r>
            <a:r>
              <a:rPr lang="el-GR" sz="2800" dirty="0" smtClean="0">
                <a:latin typeface="+mn-lt"/>
                <a:cs typeface="Calibri Light" panose="020F0302020204030204" pitchFamily="34" charset="0"/>
              </a:rPr>
              <a:t>Δ</a:t>
            </a:r>
            <a:r>
              <a:rPr lang="en-AU" sz="2800" dirty="0" smtClean="0">
                <a:latin typeface="+mn-lt"/>
                <a:cs typeface="Calibri Light" panose="020F0302020204030204" pitchFamily="34" charset="0"/>
              </a:rPr>
              <a:t>v = a x t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xmlns="" id="{526BD5D2-4902-417A-8DC2-7368331EFC0F}"/>
              </a:ext>
            </a:extLst>
          </p:cNvPr>
          <p:cNvGrpSpPr/>
          <p:nvPr/>
        </p:nvGrpSpPr>
        <p:grpSpPr>
          <a:xfrm>
            <a:off x="9043738" y="4653597"/>
            <a:ext cx="3004919" cy="1931898"/>
            <a:chOff x="3967070" y="1659679"/>
            <a:chExt cx="4979082" cy="3205371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xmlns="" id="{A13C2845-46E4-4B73-9F39-1A5BFB5EF020}"/>
                </a:ext>
              </a:extLst>
            </p:cNvPr>
            <p:cNvGrpSpPr/>
            <p:nvPr/>
          </p:nvGrpSpPr>
          <p:grpSpPr>
            <a:xfrm>
              <a:off x="3967070" y="1659679"/>
              <a:ext cx="4979082" cy="3205371"/>
              <a:chOff x="4047699" y="1006021"/>
              <a:chExt cx="5717557" cy="4241042"/>
            </a:xfrm>
          </p:grpSpPr>
          <p:sp>
            <p:nvSpPr>
              <p:cNvPr id="93" name="Isosceles Triangle 92">
                <a:extLst>
                  <a:ext uri="{FF2B5EF4-FFF2-40B4-BE49-F238E27FC236}">
                    <a16:creationId xmlns:a16="http://schemas.microsoft.com/office/drawing/2014/main" xmlns="" id="{75CC0383-C3E7-4134-B8CC-9530A15620D3}"/>
                  </a:ext>
                </a:extLst>
              </p:cNvPr>
              <p:cNvSpPr/>
              <p:nvPr/>
            </p:nvSpPr>
            <p:spPr>
              <a:xfrm>
                <a:off x="4047699" y="1006021"/>
                <a:ext cx="5717557" cy="4241040"/>
              </a:xfrm>
              <a:prstGeom prst="triangl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xmlns="" id="{EE82EF2A-095D-4D84-B243-CB2896D1570C}"/>
                  </a:ext>
                </a:extLst>
              </p:cNvPr>
              <p:cNvCxnSpPr>
                <a:stCxn id="93" idx="1"/>
                <a:endCxn id="93" idx="5"/>
              </p:cNvCxnSpPr>
              <p:nvPr/>
            </p:nvCxnSpPr>
            <p:spPr>
              <a:xfrm>
                <a:off x="5477089" y="3126542"/>
                <a:ext cx="2858778" cy="0"/>
              </a:xfrm>
              <a:prstGeom prst="line">
                <a:avLst/>
              </a:prstGeom>
              <a:ln w="952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xmlns="" id="{D17BB333-CB88-4A73-B14B-1F3F3009D7E2}"/>
                  </a:ext>
                </a:extLst>
              </p:cNvPr>
              <p:cNvCxnSpPr>
                <a:stCxn id="93" idx="3"/>
              </p:cNvCxnSpPr>
              <p:nvPr/>
            </p:nvCxnSpPr>
            <p:spPr>
              <a:xfrm flipH="1" flipV="1">
                <a:off x="6906477" y="3126542"/>
                <a:ext cx="2" cy="2120521"/>
              </a:xfrm>
              <a:prstGeom prst="line">
                <a:avLst/>
              </a:prstGeom>
              <a:ln w="952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55C1315F-A94C-4DAD-9A8C-F0CEDBD6CEE4}"/>
                </a:ext>
              </a:extLst>
            </p:cNvPr>
            <p:cNvSpPr txBox="1"/>
            <p:nvPr/>
          </p:nvSpPr>
          <p:spPr>
            <a:xfrm>
              <a:off x="5066927" y="2341379"/>
              <a:ext cx="2779365" cy="970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 smtClean="0"/>
                <a:t>(</a:t>
              </a:r>
              <a:r>
                <a:rPr lang="el-GR" sz="1600" dirty="0"/>
                <a:t>Δ</a:t>
              </a:r>
              <a:r>
                <a:rPr lang="en-AU" sz="1600" dirty="0" smtClean="0"/>
                <a:t>v)</a:t>
              </a:r>
            </a:p>
            <a:p>
              <a:pPr algn="ctr"/>
              <a:r>
                <a:rPr lang="en-AU" sz="1600" dirty="0" smtClean="0"/>
                <a:t>velocity change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E5E646BE-5545-413A-8A52-38C0788DB7BB}"/>
                </a:ext>
              </a:extLst>
            </p:cNvPr>
            <p:cNvSpPr txBox="1"/>
            <p:nvPr/>
          </p:nvSpPr>
          <p:spPr>
            <a:xfrm>
              <a:off x="4305377" y="3739437"/>
              <a:ext cx="2002868" cy="970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 smtClean="0"/>
                <a:t>(a)</a:t>
              </a:r>
            </a:p>
            <a:p>
              <a:pPr algn="ctr"/>
              <a:r>
                <a:rPr lang="en-AU" sz="1600" dirty="0" smtClean="0"/>
                <a:t>acceleration</a:t>
              </a:r>
              <a:endParaRPr lang="en-AU" sz="1600" baseline="-250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BBFF7210-AC59-4214-86EC-193B0463E535}"/>
                </a:ext>
              </a:extLst>
            </p:cNvPr>
            <p:cNvSpPr txBox="1"/>
            <p:nvPr/>
          </p:nvSpPr>
          <p:spPr>
            <a:xfrm>
              <a:off x="6606431" y="3638644"/>
              <a:ext cx="1346509" cy="970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/>
                <a:t>(</a:t>
              </a:r>
              <a:r>
                <a:rPr lang="en-AU" sz="1600" i="1" dirty="0"/>
                <a:t>t</a:t>
              </a:r>
              <a:r>
                <a:rPr lang="en-AU" sz="1600" dirty="0"/>
                <a:t>)</a:t>
              </a:r>
            </a:p>
            <a:p>
              <a:pPr algn="ctr"/>
              <a:r>
                <a:rPr lang="en-AU" sz="1600" dirty="0" smtClean="0"/>
                <a:t>time</a:t>
              </a:r>
              <a:endParaRPr lang="en-AU" sz="16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4D6B2D6D-DB5C-4F1F-9C83-38447887C4C0}"/>
                </a:ext>
              </a:extLst>
            </p:cNvPr>
            <p:cNvSpPr txBox="1"/>
            <p:nvPr/>
          </p:nvSpPr>
          <p:spPr>
            <a:xfrm>
              <a:off x="5648434" y="2918194"/>
              <a:ext cx="514051" cy="765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dirty="0"/>
                <a:t>÷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F8EC17AA-670F-4B5D-9050-2D74877239F3}"/>
                </a:ext>
              </a:extLst>
            </p:cNvPr>
            <p:cNvSpPr txBox="1"/>
            <p:nvPr/>
          </p:nvSpPr>
          <p:spPr>
            <a:xfrm>
              <a:off x="6221581" y="3759809"/>
              <a:ext cx="486590" cy="765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dirty="0"/>
                <a:t>×</a:t>
              </a:r>
              <a:endParaRPr lang="en-AU" sz="3200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63F107FA-2320-4865-B51A-01CBBD0F35C6}"/>
                </a:ext>
              </a:extLst>
            </p:cNvPr>
            <p:cNvSpPr txBox="1"/>
            <p:nvPr/>
          </p:nvSpPr>
          <p:spPr>
            <a:xfrm>
              <a:off x="6883214" y="2974815"/>
              <a:ext cx="514051" cy="765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dirty="0"/>
                <a:t>÷</a:t>
              </a:r>
            </a:p>
          </p:txBody>
        </p:sp>
      </p:grpSp>
      <p:sp>
        <p:nvSpPr>
          <p:cNvPr id="96" name="Title 1"/>
          <p:cNvSpPr txBox="1">
            <a:spLocks/>
          </p:cNvSpPr>
          <p:nvPr/>
        </p:nvSpPr>
        <p:spPr>
          <a:xfrm>
            <a:off x="3395173" y="2902998"/>
            <a:ext cx="4443363" cy="40664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2800" dirty="0" smtClean="0">
                <a:latin typeface="+mn-lt"/>
                <a:cs typeface="Calibri Light" panose="020F0302020204030204" pitchFamily="34" charset="0"/>
              </a:rPr>
              <a:t>3. </a:t>
            </a:r>
            <a:r>
              <a:rPr lang="el-GR" sz="2800" dirty="0">
                <a:latin typeface="+mn-lt"/>
                <a:cs typeface="Calibri Light" panose="020F0302020204030204" pitchFamily="34" charset="0"/>
              </a:rPr>
              <a:t>Δ</a:t>
            </a:r>
            <a:r>
              <a:rPr lang="en-AU" sz="2800" dirty="0">
                <a:latin typeface="+mn-lt"/>
                <a:cs typeface="Calibri Light" panose="020F0302020204030204" pitchFamily="34" charset="0"/>
              </a:rPr>
              <a:t>v = </a:t>
            </a:r>
            <a:r>
              <a:rPr lang="en-AU" sz="2800" dirty="0">
                <a:latin typeface="+mn-lt"/>
                <a:sym typeface="Wingdings" panose="05000000000000000000" pitchFamily="2" charset="2"/>
              </a:rPr>
              <a:t>– </a:t>
            </a:r>
            <a:r>
              <a:rPr lang="en-AU" sz="2800" dirty="0">
                <a:latin typeface="+mn-lt"/>
              </a:rPr>
              <a:t>3</a:t>
            </a:r>
            <a:r>
              <a:rPr lang="en-AU" sz="2800" dirty="0" smtClean="0">
                <a:latin typeface="+mn-lt"/>
                <a:cs typeface="Calibri Light" panose="020F0302020204030204" pitchFamily="34" charset="0"/>
              </a:rPr>
              <a:t> x 3</a:t>
            </a:r>
          </a:p>
          <a:p>
            <a:pPr>
              <a:lnSpc>
                <a:spcPct val="100000"/>
              </a:lnSpc>
            </a:pPr>
            <a:endParaRPr lang="en-AU" sz="2800" dirty="0" smtClean="0">
              <a:latin typeface="+mn-lt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AU" sz="2800" dirty="0" smtClean="0">
                <a:latin typeface="+mn-lt"/>
                <a:cs typeface="Calibri Light" panose="020F0302020204030204" pitchFamily="34" charset="0"/>
              </a:rPr>
              <a:t>    </a:t>
            </a:r>
            <a:r>
              <a:rPr lang="el-GR" sz="2800" dirty="0" smtClean="0">
                <a:latin typeface="+mn-lt"/>
                <a:cs typeface="Calibri Light" panose="020F0302020204030204" pitchFamily="34" charset="0"/>
              </a:rPr>
              <a:t>Δ</a:t>
            </a:r>
            <a:r>
              <a:rPr lang="en-AU" sz="2800" dirty="0" smtClean="0">
                <a:latin typeface="+mn-lt"/>
                <a:cs typeface="Calibri Light" panose="020F0302020204030204" pitchFamily="34" charset="0"/>
              </a:rPr>
              <a:t>v = – 9 </a:t>
            </a:r>
          </a:p>
          <a:p>
            <a:pPr>
              <a:lnSpc>
                <a:spcPct val="100000"/>
              </a:lnSpc>
            </a:pPr>
            <a:endParaRPr lang="en-AU" sz="2800" dirty="0" smtClean="0">
              <a:latin typeface="+mn-lt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AU" sz="2800" dirty="0" smtClean="0">
                <a:latin typeface="+mn-lt"/>
              </a:rPr>
              <a:t>4. The object’s velocity is decreasing by 9 m/s.</a:t>
            </a:r>
            <a:endParaRPr lang="en-AU" sz="2800" dirty="0">
              <a:latin typeface="+mn-lt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7173507" y="150466"/>
          <a:ext cx="4875150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75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Reminder: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b="1" baseline="0" dirty="0" smtClean="0"/>
                        <a:t>Δ</a:t>
                      </a:r>
                      <a:r>
                        <a:rPr lang="en-AU" b="1" baseline="0" dirty="0" smtClean="0"/>
                        <a:t>v = v – u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baseline="0" dirty="0" smtClean="0"/>
                        <a:t>Change in velocity = final velocity – initial velocity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73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uild="p"/>
      <p:bldP spid="54" grpId="0" build="p"/>
      <p:bldP spid="9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38100">
            <a:solidFill>
              <a:schemeClr val="accent4"/>
            </a:solidFill>
          </a:ln>
        </p:spPr>
        <p:txBody>
          <a:bodyPr anchor="ctr"/>
          <a:lstStyle/>
          <a:p>
            <a:r>
              <a:rPr lang="en-AU" dirty="0" smtClean="0"/>
              <a:t>Velocity-Time Graphs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sz="4000" dirty="0" smtClean="0"/>
              <a:t>Year 10 Physics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28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798365" y="880713"/>
            <a:ext cx="5313621" cy="3897491"/>
            <a:chOff x="6826101" y="1687090"/>
            <a:chExt cx="5313621" cy="3897491"/>
          </a:xfrm>
        </p:grpSpPr>
        <p:pic>
          <p:nvPicPr>
            <p:cNvPr id="16" name="Picture 15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26101" y="1687090"/>
              <a:ext cx="5313621" cy="3897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TextBox 1"/>
            <p:cNvSpPr txBox="1"/>
            <p:nvPr/>
          </p:nvSpPr>
          <p:spPr>
            <a:xfrm rot="16200000">
              <a:off x="6374219" y="3414226"/>
              <a:ext cx="146495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Displacement</a:t>
              </a:r>
              <a:endParaRPr lang="en-AU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256304" y="5215249"/>
              <a:ext cx="6495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Time</a:t>
              </a:r>
              <a:endParaRPr lang="en-AU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548575" y="2556229"/>
              <a:ext cx="489408" cy="504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AU" dirty="0" smtClean="0"/>
                <a:t>A</a:t>
              </a:r>
              <a:endParaRPr lang="en-AU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207536" y="3645004"/>
              <a:ext cx="48940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AU" dirty="0" smtClean="0"/>
                <a:t>B</a:t>
              </a:r>
              <a:endParaRPr lang="en-AU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124860" y="3477465"/>
              <a:ext cx="60223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 anchorCtr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85693" y="2681749"/>
              <a:ext cx="48940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 anchorCtr="0">
              <a:spAutoFit/>
            </a:bodyPr>
            <a:lstStyle/>
            <a:p>
              <a:r>
                <a:rPr lang="en-AU" dirty="0"/>
                <a:t>D</a:t>
              </a:r>
              <a:endParaRPr lang="en-AU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056753" y="4331369"/>
              <a:ext cx="59190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AU" dirty="0"/>
                <a:t>E</a:t>
              </a:r>
              <a:endParaRPr lang="en-AU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0" y="148208"/>
            <a:ext cx="3590904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623210"/>
            <a:ext cx="449854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746404"/>
              </p:ext>
            </p:extLst>
          </p:nvPr>
        </p:nvGraphicFramePr>
        <p:xfrm>
          <a:off x="9328245" y="244761"/>
          <a:ext cx="2605964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we going to learn?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732983"/>
            <a:ext cx="67983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Interpret </a:t>
            </a:r>
            <a:r>
              <a:rPr lang="en-AU" sz="2800" dirty="0" smtClean="0"/>
              <a:t>velocity-time </a:t>
            </a:r>
            <a:r>
              <a:rPr lang="en-AU" sz="2800" dirty="0" smtClean="0"/>
              <a:t>graphs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Calculate displacement from velocity-time graphs.</a:t>
            </a:r>
            <a:endParaRPr lang="en-AU" sz="28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-1" y="3207985"/>
            <a:ext cx="1168841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 smtClean="0"/>
              <a:t>On the displacement-time graph, which 					      section shows: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object is stationary?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object is moving back to the starting position?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r>
              <a:rPr lang="en-AU" sz="2800" dirty="0" smtClean="0"/>
              <a:t>Look at sections A and B.  Which one is moving faster?  How do you know?</a:t>
            </a:r>
          </a:p>
          <a:p>
            <a:endParaRPr lang="en-AU" sz="2800" dirty="0"/>
          </a:p>
          <a:p>
            <a:r>
              <a:rPr lang="en-AU" sz="2800" dirty="0" smtClean="0"/>
              <a:t>Think, pair, share:  What is happening to the object’s motion in section D?</a:t>
            </a:r>
            <a:endParaRPr lang="en-AU" sz="2800" dirty="0" smtClean="0"/>
          </a:p>
        </p:txBody>
      </p:sp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1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345" y="3408690"/>
            <a:ext cx="4635536" cy="30181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3518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Velocity-Time </a:t>
            </a:r>
            <a:r>
              <a:rPr lang="en-AU" sz="2800" b="1" dirty="0" smtClean="0"/>
              <a:t>Graphs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Velocity-time </a:t>
            </a:r>
            <a:r>
              <a:rPr lang="en-AU" sz="2800" dirty="0" smtClean="0"/>
              <a:t>graphs show the change in </a:t>
            </a:r>
            <a:r>
              <a:rPr lang="en-AU" sz="2800" dirty="0" smtClean="0"/>
              <a:t>velocity over </a:t>
            </a:r>
            <a:r>
              <a:rPr lang="en-AU" sz="2800" dirty="0" smtClean="0"/>
              <a:t>a period of 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Time </a:t>
            </a:r>
            <a:r>
              <a:rPr lang="en-AU" sz="2800" dirty="0" smtClean="0"/>
              <a:t>is on the x-axis and </a:t>
            </a:r>
            <a:r>
              <a:rPr lang="en-AU" sz="2800" dirty="0" smtClean="0"/>
              <a:t>velocity is </a:t>
            </a:r>
            <a:r>
              <a:rPr lang="en-AU" sz="2800" dirty="0" smtClean="0"/>
              <a:t>on the y-axis</a:t>
            </a:r>
            <a:r>
              <a:rPr lang="en-AU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Velocity-time graphs are useful when describing motion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They can be used to determine the: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velocity at a point in time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acceleration of the object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displacement of the object</a:t>
            </a:r>
            <a:endParaRPr lang="en-AU" sz="2800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647084"/>
              </p:ext>
            </p:extLst>
          </p:nvPr>
        </p:nvGraphicFramePr>
        <p:xfrm>
          <a:off x="9523070" y="148208"/>
          <a:ext cx="2463077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do </a:t>
                      </a:r>
                      <a:r>
                        <a:rPr lang="en-AU" dirty="0" smtClean="0"/>
                        <a:t>velocity-time</a:t>
                      </a:r>
                      <a:r>
                        <a:rPr lang="en-AU" baseline="0" dirty="0" smtClean="0"/>
                        <a:t> </a:t>
                      </a:r>
                      <a:r>
                        <a:rPr lang="en-AU" baseline="0" dirty="0" smtClean="0"/>
                        <a:t>graphs show?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635088"/>
              </p:ext>
            </p:extLst>
          </p:nvPr>
        </p:nvGraphicFramePr>
        <p:xfrm>
          <a:off x="9523070" y="1413752"/>
          <a:ext cx="2463077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 variable</a:t>
                      </a:r>
                      <a:r>
                        <a:rPr lang="en-AU" baseline="0" dirty="0" smtClean="0"/>
                        <a:t> is on the y-axis of the graph?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206935"/>
              </p:ext>
            </p:extLst>
          </p:nvPr>
        </p:nvGraphicFramePr>
        <p:xfrm>
          <a:off x="9523069" y="2679296"/>
          <a:ext cx="2463077" cy="1828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From the graph,</a:t>
                      </a:r>
                      <a:r>
                        <a:rPr lang="en-AU" baseline="0" dirty="0" smtClean="0"/>
                        <a:t> what is the velocity at:</a:t>
                      </a:r>
                    </a:p>
                    <a:p>
                      <a:pPr marL="342900" indent="-342900">
                        <a:buAutoNum type="alphaLcParenR"/>
                      </a:pPr>
                      <a:r>
                        <a:rPr lang="en-AU" baseline="0" dirty="0" smtClean="0"/>
                        <a:t>2.5 seconds</a:t>
                      </a:r>
                      <a:r>
                        <a:rPr lang="en-AU" dirty="0" smtClean="0"/>
                        <a:t>?</a:t>
                      </a:r>
                    </a:p>
                    <a:p>
                      <a:pPr marL="342900" indent="-342900">
                        <a:buAutoNum type="alphaLcParenR"/>
                      </a:pPr>
                      <a:r>
                        <a:rPr lang="en-AU" dirty="0" smtClean="0"/>
                        <a:t>10 seconds?</a:t>
                      </a:r>
                    </a:p>
                    <a:p>
                      <a:pPr marL="342900" indent="-342900">
                        <a:buAutoNum type="alphaLcParenR"/>
                      </a:pPr>
                      <a:r>
                        <a:rPr lang="en-AU" dirty="0" smtClean="0"/>
                        <a:t>20 seconds?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13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3518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Velocity-Time </a:t>
            </a:r>
            <a:r>
              <a:rPr lang="en-AU" sz="2800" b="1" dirty="0" smtClean="0"/>
              <a:t>Graphs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gradient of the graph </a:t>
            </a:r>
            <a:r>
              <a:rPr lang="en-AU" sz="2800" dirty="0" smtClean="0"/>
              <a:t>shows the change in velocity (acceleration) of the object</a:t>
            </a:r>
            <a:r>
              <a:rPr lang="en-AU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An positive slope shows						 an increase in velocity.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A negative slope </a:t>
            </a:r>
            <a:r>
              <a:rPr lang="en-AU" sz="2800" dirty="0"/>
              <a:t>shows						 </a:t>
            </a:r>
            <a:r>
              <a:rPr lang="en-AU" sz="2800" dirty="0" smtClean="0"/>
              <a:t>a decrease in </a:t>
            </a:r>
            <a:r>
              <a:rPr lang="en-AU" sz="2800" dirty="0"/>
              <a:t>velocity</a:t>
            </a:r>
            <a:r>
              <a:rPr lang="en-AU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A horizontal line shows						 a constant velocity.</a:t>
            </a:r>
            <a:endParaRPr lang="en-AU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883169"/>
              </p:ext>
            </p:extLst>
          </p:nvPr>
        </p:nvGraphicFramePr>
        <p:xfrm>
          <a:off x="9523070" y="148208"/>
          <a:ext cx="2463077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</a:t>
                      </a:r>
                      <a:r>
                        <a:rPr lang="en-AU" dirty="0" smtClean="0"/>
                        <a:t>does the gradient of a velocity-time</a:t>
                      </a:r>
                      <a:r>
                        <a:rPr lang="en-AU" baseline="0" dirty="0" smtClean="0"/>
                        <a:t> graph </a:t>
                      </a:r>
                      <a:r>
                        <a:rPr lang="en-AU" baseline="0" dirty="0" smtClean="0"/>
                        <a:t>show?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362859"/>
              </p:ext>
            </p:extLst>
          </p:nvPr>
        </p:nvGraphicFramePr>
        <p:xfrm>
          <a:off x="9523069" y="1550912"/>
          <a:ext cx="2463077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 part of the graph shows deceleration?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882778"/>
              </p:ext>
            </p:extLst>
          </p:nvPr>
        </p:nvGraphicFramePr>
        <p:xfrm>
          <a:off x="9523069" y="2679296"/>
          <a:ext cx="2463077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In</a:t>
                      </a:r>
                      <a:r>
                        <a:rPr lang="en-AU" baseline="0" dirty="0" smtClean="0"/>
                        <a:t> which part of the graph is acceleration zero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589318" y="1781181"/>
            <a:ext cx="4762500" cy="4152900"/>
            <a:chOff x="4589318" y="2468558"/>
            <a:chExt cx="4762500" cy="41529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89318" y="2468558"/>
              <a:ext cx="4762500" cy="41529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5486400" y="4261996"/>
              <a:ext cx="1139054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Increasing velocity</a:t>
              </a:r>
              <a:endParaRPr lang="en-AU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34423" y="4221842"/>
              <a:ext cx="121388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Decreasing velocity</a:t>
              </a:r>
              <a:endParaRPr lang="en-AU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37498" y="2593288"/>
              <a:ext cx="121388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Constant velocity</a:t>
              </a:r>
              <a:endParaRPr lang="en-AU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572026" y="3574618"/>
            <a:ext cx="113905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endParaRPr lang="en-AU" dirty="0"/>
          </a:p>
        </p:txBody>
      </p:sp>
      <p:sp>
        <p:nvSpPr>
          <p:cNvPr id="22" name="TextBox 21"/>
          <p:cNvSpPr txBox="1"/>
          <p:nvPr/>
        </p:nvSpPr>
        <p:spPr>
          <a:xfrm>
            <a:off x="7920048" y="3534465"/>
            <a:ext cx="121388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  <a:p>
            <a:pPr algn="ctr"/>
            <a:endParaRPr lang="en-AU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6830775" y="1905910"/>
            <a:ext cx="121388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  <a:p>
            <a:pPr algn="ctr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98222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678" t="3890" r="67636" b="4489"/>
          <a:stretch/>
        </p:blipFill>
        <p:spPr>
          <a:xfrm>
            <a:off x="8412193" y="3386178"/>
            <a:ext cx="2907449" cy="30997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35181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Calculating Displacement Using Velocity-Time </a:t>
            </a:r>
            <a:r>
              <a:rPr lang="en-AU" sz="2800" b="1" dirty="0" smtClean="0"/>
              <a:t>Graphs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area under the line on a velocity time graph is the same as the displacement of the object.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Displacement is calculated using the formula: s = t x v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blue rectangle on the graph is the area under the line.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If we want to find its area, we multiply the length by		 the height of the rectangle.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In this case, the </a:t>
            </a:r>
            <a:r>
              <a:rPr lang="en-AU" sz="2800" b="1" dirty="0" smtClean="0"/>
              <a:t>length</a:t>
            </a:r>
            <a:r>
              <a:rPr lang="en-AU" sz="2800" dirty="0" smtClean="0"/>
              <a:t> is the </a:t>
            </a:r>
            <a:r>
              <a:rPr lang="en-AU" sz="2800" b="1" dirty="0" smtClean="0"/>
              <a:t>time</a:t>
            </a:r>
            <a:r>
              <a:rPr lang="en-AU" sz="2800" dirty="0" smtClean="0"/>
              <a:t> and the </a:t>
            </a:r>
            <a:r>
              <a:rPr lang="en-AU" sz="2800" b="1" dirty="0" smtClean="0"/>
              <a:t>height</a:t>
            </a:r>
            <a:r>
              <a:rPr lang="en-AU" sz="2800" dirty="0" smtClean="0"/>
              <a:t> is		 the </a:t>
            </a:r>
            <a:r>
              <a:rPr lang="en-AU" sz="2800" b="1" dirty="0" smtClean="0"/>
              <a:t>velocity</a:t>
            </a:r>
            <a:r>
              <a:rPr lang="en-AU" sz="2800" dirty="0" smtClean="0"/>
              <a:t>, so we end up with </a:t>
            </a:r>
            <a:r>
              <a:rPr lang="en-AU" sz="2800" b="1" dirty="0" smtClean="0"/>
              <a:t>time x velocity</a:t>
            </a:r>
            <a:r>
              <a:rPr lang="en-AU" sz="2800" dirty="0" smtClean="0"/>
              <a:t>, which	 is the same as displacement.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area of regular shapes can be used to calculate displacement.</a:t>
            </a: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b="1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516847"/>
              </p:ext>
            </p:extLst>
          </p:nvPr>
        </p:nvGraphicFramePr>
        <p:xfrm>
          <a:off x="9523070" y="148208"/>
          <a:ext cx="2463077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</a:t>
                      </a:r>
                      <a:r>
                        <a:rPr lang="en-AU" baseline="0" dirty="0" smtClean="0"/>
                        <a:t> do we find displacement on a velocity-time graph?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789852"/>
              </p:ext>
            </p:extLst>
          </p:nvPr>
        </p:nvGraphicFramePr>
        <p:xfrm>
          <a:off x="9523068" y="1550912"/>
          <a:ext cx="2463077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In the graph,</a:t>
                      </a:r>
                      <a:r>
                        <a:rPr lang="en-AU" baseline="0" dirty="0" smtClean="0"/>
                        <a:t> w</a:t>
                      </a:r>
                      <a:r>
                        <a:rPr lang="en-AU" dirty="0" smtClean="0"/>
                        <a:t>hat is</a:t>
                      </a:r>
                      <a:r>
                        <a:rPr lang="en-AU" baseline="0" dirty="0" smtClean="0"/>
                        <a:t> the object’s displacement?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78912"/>
              </p:ext>
            </p:extLst>
          </p:nvPr>
        </p:nvGraphicFramePr>
        <p:xfrm>
          <a:off x="9523069" y="2679296"/>
          <a:ext cx="2463077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Why are we able to use this method</a:t>
                      </a:r>
                      <a:r>
                        <a:rPr lang="en-AU" baseline="0" dirty="0" smtClean="0"/>
                        <a:t> to find displacement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92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60265</TotalTime>
  <Words>1287</Words>
  <Application>Microsoft Office PowerPoint</Application>
  <PresentationFormat>Widescreen</PresentationFormat>
  <Paragraphs>290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Velocity-Time Graphs Year 10 Physics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952</cp:revision>
  <cp:lastPrinted>2019-08-14T00:04:28Z</cp:lastPrinted>
  <dcterms:created xsi:type="dcterms:W3CDTF">2017-01-28T08:32:28Z</dcterms:created>
  <dcterms:modified xsi:type="dcterms:W3CDTF">2020-02-19T00:07:40Z</dcterms:modified>
</cp:coreProperties>
</file>