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67C8-31EC-4E0D-8BF0-07874171291F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4EA8-BBF2-48DC-9D94-F2F5ED043D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97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67C8-31EC-4E0D-8BF0-07874171291F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4EA8-BBF2-48DC-9D94-F2F5ED043D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66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67C8-31EC-4E0D-8BF0-07874171291F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4EA8-BBF2-48DC-9D94-F2F5ED043D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11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67C8-31EC-4E0D-8BF0-07874171291F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4EA8-BBF2-48DC-9D94-F2F5ED043D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480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67C8-31EC-4E0D-8BF0-07874171291F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4EA8-BBF2-48DC-9D94-F2F5ED043D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618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67C8-31EC-4E0D-8BF0-07874171291F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4EA8-BBF2-48DC-9D94-F2F5ED043D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255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67C8-31EC-4E0D-8BF0-07874171291F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4EA8-BBF2-48DC-9D94-F2F5ED043D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96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67C8-31EC-4E0D-8BF0-07874171291F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4EA8-BBF2-48DC-9D94-F2F5ED043D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442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67C8-31EC-4E0D-8BF0-07874171291F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4EA8-BBF2-48DC-9D94-F2F5ED043D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586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67C8-31EC-4E0D-8BF0-07874171291F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4EA8-BBF2-48DC-9D94-F2F5ED043D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712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67C8-31EC-4E0D-8BF0-07874171291F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4EA8-BBF2-48DC-9D94-F2F5ED043D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59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667C8-31EC-4E0D-8BF0-07874171291F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44EA8-BBF2-48DC-9D94-F2F5ED043D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773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D1_-mQS_FZ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toWK0fIyFlY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Meiosis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6305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87236"/>
            <a:ext cx="985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a number of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steps in meiosis.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Before going into each step in detail, here is a quick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 overview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what happens.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164188"/>
              </p:ext>
            </p:extLst>
          </p:nvPr>
        </p:nvGraphicFramePr>
        <p:xfrm>
          <a:off x="800100" y="1848644"/>
          <a:ext cx="10515600" cy="409194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3278564215"/>
                    </a:ext>
                  </a:extLst>
                </a:gridCol>
                <a:gridCol w="9410700">
                  <a:extLst>
                    <a:ext uri="{9D8B030D-6E8A-4147-A177-3AD203B41FA5}">
                      <a16:colId xmlns:a16="http://schemas.microsoft.com/office/drawing/2014/main" val="4043364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1.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Before meiosis starts, the parent cell </a:t>
                      </a:r>
                      <a:r>
                        <a:rPr lang="en-AU" sz="2400" b="1">
                          <a:solidFill>
                            <a:srgbClr val="FF0000"/>
                          </a:solidFill>
                          <a:effectLst/>
                        </a:rPr>
                        <a:t>replicates</a:t>
                      </a:r>
                      <a:r>
                        <a:rPr lang="en-AU" sz="2400">
                          <a:effectLst/>
                        </a:rPr>
                        <a:t> its DNA.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5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2.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The chromosomes then </a:t>
                      </a:r>
                      <a:r>
                        <a:rPr lang="en-AU" sz="2400" b="1">
                          <a:solidFill>
                            <a:srgbClr val="FF0000"/>
                          </a:solidFill>
                          <a:effectLst/>
                        </a:rPr>
                        <a:t>move </a:t>
                      </a:r>
                      <a:r>
                        <a:rPr lang="en-AU" sz="2400">
                          <a:effectLst/>
                        </a:rPr>
                        <a:t>to the centre of the cell.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442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3.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0000FF"/>
                          </a:solidFill>
                          <a:effectLst/>
                        </a:rPr>
                        <a:t>Homologous chromosomes </a:t>
                      </a:r>
                      <a:r>
                        <a:rPr lang="en-AU" sz="2400" b="1" dirty="0">
                          <a:effectLst/>
                        </a:rPr>
                        <a:t>are </a:t>
                      </a:r>
                      <a:r>
                        <a:rPr lang="en-AU" sz="2400" b="1" dirty="0">
                          <a:solidFill>
                            <a:srgbClr val="FF0000"/>
                          </a:solidFill>
                          <a:effectLst/>
                        </a:rPr>
                        <a:t>separated. </a:t>
                      </a:r>
                      <a:r>
                        <a:rPr lang="en-AU" sz="2400" b="1" dirty="0">
                          <a:effectLst/>
                        </a:rPr>
                        <a:t>This is an</a:t>
                      </a:r>
                      <a:r>
                        <a:rPr lang="en-AU" sz="2400" b="1" dirty="0">
                          <a:solidFill>
                            <a:srgbClr val="FF0000"/>
                          </a:solidFill>
                          <a:effectLst/>
                        </a:rPr>
                        <a:t> important step</a:t>
                      </a:r>
                      <a:r>
                        <a:rPr lang="en-AU" sz="2400" b="1" dirty="0">
                          <a:effectLst/>
                        </a:rPr>
                        <a:t> which does not happen in mitosis!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20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4.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The cell membrane</a:t>
                      </a:r>
                      <a:r>
                        <a:rPr lang="en-AU" sz="2400" b="1" dirty="0">
                          <a:solidFill>
                            <a:srgbClr val="B81AE0"/>
                          </a:solidFill>
                          <a:effectLst/>
                        </a:rPr>
                        <a:t> pinches </a:t>
                      </a:r>
                      <a:r>
                        <a:rPr lang="en-AU" sz="2400" dirty="0">
                          <a:effectLst/>
                        </a:rPr>
                        <a:t>the cell in half. Both daughter cells then enter a </a:t>
                      </a:r>
                      <a:r>
                        <a:rPr lang="en-AU" sz="2400" b="1" dirty="0">
                          <a:solidFill>
                            <a:srgbClr val="B81AE0"/>
                          </a:solidFill>
                          <a:effectLst/>
                        </a:rPr>
                        <a:t>second round</a:t>
                      </a:r>
                      <a:r>
                        <a:rPr lang="en-AU" sz="2400" dirty="0">
                          <a:effectLst/>
                        </a:rPr>
                        <a:t> of division.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856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5.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Again, chromosomes </a:t>
                      </a:r>
                      <a:r>
                        <a:rPr lang="en-AU" sz="2400" b="1">
                          <a:solidFill>
                            <a:srgbClr val="FF0000"/>
                          </a:solidFill>
                          <a:effectLst/>
                        </a:rPr>
                        <a:t>move </a:t>
                      </a:r>
                      <a:r>
                        <a:rPr lang="en-AU" sz="2400">
                          <a:effectLst/>
                        </a:rPr>
                        <a:t>to the centre of the cells.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662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6.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This time </a:t>
                      </a:r>
                      <a:r>
                        <a:rPr lang="en-AU" sz="2400" b="1">
                          <a:solidFill>
                            <a:srgbClr val="00B6EE"/>
                          </a:solidFill>
                          <a:effectLst/>
                        </a:rPr>
                        <a:t>sister chromatids</a:t>
                      </a:r>
                      <a:r>
                        <a:rPr lang="en-AU" sz="2400">
                          <a:effectLst/>
                        </a:rPr>
                        <a:t> are </a:t>
                      </a:r>
                      <a:r>
                        <a:rPr lang="en-AU" sz="2400" b="1">
                          <a:solidFill>
                            <a:srgbClr val="00B6EE"/>
                          </a:solidFill>
                          <a:effectLst/>
                        </a:rPr>
                        <a:t>separated.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487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7.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The cell membrane </a:t>
                      </a:r>
                      <a:r>
                        <a:rPr lang="en-AU" sz="2400" b="1" dirty="0">
                          <a:solidFill>
                            <a:srgbClr val="0000FF"/>
                          </a:solidFill>
                          <a:effectLst/>
                        </a:rPr>
                        <a:t>pinches</a:t>
                      </a:r>
                      <a:r>
                        <a:rPr lang="en-AU" sz="2400" dirty="0">
                          <a:effectLst/>
                        </a:rPr>
                        <a:t> both cells in half.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291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42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www.educationperfect.com/media/content/Science/1458081367.407251g/1458081374559-96034549223458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4" y="0"/>
            <a:ext cx="11805227" cy="519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48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30939"/>
            <a:ext cx="1203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Before meiosis begins, the parent cell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 replicates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its DNA.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Meiosis then starts with the DNA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condensing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chromosomes.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 chromosomes are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 X shaped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after DNA replication. The left and right arms of the X are called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sister chromatids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are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copies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same chromosome.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57405543.292611g/1457405541776-25058204560961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" y="2792284"/>
            <a:ext cx="5187950" cy="392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03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223441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Next, the parent cell's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nuclear membrane breaks down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chromosomes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move to the equator (centre) of the cell.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homologous chromosomes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are placed side by side. A network of fibres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separate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homologous chromosomes, pulling them to opposite poles (ends) of the cell.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 homologous pairs contain a maternal and a paternal copy of the same chromosome. Therefore, each side of the cell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recieves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one maternal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one paternal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copy of each chromosome.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57579604.555051g/1457579612876-386657422592697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2006600"/>
            <a:ext cx="57150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080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700" y="862737"/>
            <a:ext cx="11963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Nuclear membranes reform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the separated chromosomes and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cell membrane pinches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off to make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two daughter cells.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daughter cells are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haploid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have 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mixture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paternal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maternal chromosomes.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57581360.319871g/1457581354643-386657422592697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4" y="4305300"/>
            <a:ext cx="11169413" cy="197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580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44838"/>
            <a:ext cx="12077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meiosis is not over yet.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Both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daughter cells start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another round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cell division.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nuclear membranes break down again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chromosomes align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the equator of the cell. This time, the fibre network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separates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 sister chromatids.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457579859.5861g/1457579852705-386657422592697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3351213"/>
            <a:ext cx="57150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074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0" y="292438"/>
            <a:ext cx="11607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Nuclear membranes form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each end of the cells and 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cell membranes pinch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cells in half.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produces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four haploid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daughter cells called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gametes.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 meiosis is finished.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457579918.287031g/1457579911420-386657422592697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4" y="3317738"/>
            <a:ext cx="8594725" cy="312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975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00737"/>
            <a:ext cx="11163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 the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gametes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haploid,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their genetic content is different from their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diploid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parent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cell.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gametes are also different from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one another,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they contain different combinations of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maternal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paternal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chromosomes.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Science/1457638740.212141g/1457638732319-78461629786619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7" y="2448414"/>
            <a:ext cx="7693025" cy="386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321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00" y="0"/>
            <a:ext cx="118999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turn a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diploid parent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cell into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haploid daughter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cells, meiosis involves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two rounds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cell division.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there are a lot of steps, so it can be confusing. Fortunately,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most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steps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are the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 same!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main difference between the two rounds of division is that in the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first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round the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homologous chromosomes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separated, while in the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second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round the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sister chromatids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are separated.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 descr="https://www.educationperfect.com/media/content/Science/1457641706.916861g/1457641697447-78461629786619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87" y="4094988"/>
            <a:ext cx="6562725" cy="253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124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1_-mQS_FZ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3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12" y="185737"/>
            <a:ext cx="9869488" cy="3466761"/>
          </a:xfrm>
          <a:prstGeom prst="rect">
            <a:avLst/>
          </a:prstGeom>
        </p:spPr>
      </p:pic>
      <p:pic>
        <p:nvPicPr>
          <p:cNvPr id="3" name="1509322606.6769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914900" y="3454400"/>
            <a:ext cx="34036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1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1165136"/>
            <a:ext cx="1122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Like mitosis,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meiosis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type of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cell division.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it makes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new cells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splitting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old cells in half.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57995676.299831g/1457995679572-416291166199002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4" y="3250883"/>
            <a:ext cx="5368925" cy="32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18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586939"/>
            <a:ext cx="116713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Meiosis is a special type of cell division.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meiosis, cells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divide twice.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meiosis has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two rounds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cell division.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First, one parent cell divides to produce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two daughter cells.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daughter cells then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divide again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produce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 four daughter cells.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8071609.236751g/1458071612796-233195056988495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74" y="3766122"/>
            <a:ext cx="6677025" cy="293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79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7600" y="411540"/>
            <a:ext cx="10706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final four daughter cells are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haploid,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meaning they have only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one copy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each chromosome.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different from the cells produced in mitosis, which are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diploid.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may remember from previous lessons that the only haploid cells in your body are your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gametes: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sperm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egg.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Meiosis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makes gametes!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3687549.92431g/1453687585211-280966295164193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3803769"/>
            <a:ext cx="4270375" cy="291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8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842139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Gametes are used in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sexual reproduction.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sperm will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fuse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the egg,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fertilising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it. This produces a single cell called a zygote. The zygote grows,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using mitosis,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into a baby.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zygote inherits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all of the chromosomes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found in the sperm and the egg. For this reason, gametes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need to be haploid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make sure the zygote gets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correct number of chromosomes.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Images/Content/Science/1375917491822-8223492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5" y="2509837"/>
            <a:ext cx="38100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48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0" y="80524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may have figured out already that meiosis has a very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different purpose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from mitosis.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Mitosis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enables an organism to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grow and recover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injury. In comparison,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meiosis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 to make gametes for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sexual reproduction.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Both types of cell division are important. Without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meiosis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would never have been </a:t>
            </a:r>
            <a:r>
              <a:rPr lang="en-AU" sz="2400" b="1" i="0" dirty="0" err="1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concieved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without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mitosis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would never have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grown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the individual you are!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7559388.227581g/1457559387602-125793320215176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17780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93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oWK0fIyFl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0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28867" y="361434"/>
            <a:ext cx="2321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summary: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913582"/>
              </p:ext>
            </p:extLst>
          </p:nvPr>
        </p:nvGraphicFramePr>
        <p:xfrm>
          <a:off x="749300" y="1020604"/>
          <a:ext cx="10515600" cy="204978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92413312"/>
                    </a:ext>
                  </a:extLst>
                </a:gridCol>
                <a:gridCol w="9690100">
                  <a:extLst>
                    <a:ext uri="{9D8B030D-6E8A-4147-A177-3AD203B41FA5}">
                      <a16:colId xmlns:a16="http://schemas.microsoft.com/office/drawing/2014/main" val="626306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1.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Meiosis is used for </a:t>
                      </a:r>
                      <a:r>
                        <a:rPr lang="en-AU" sz="2800" b="1">
                          <a:solidFill>
                            <a:srgbClr val="B81AE0"/>
                          </a:solidFill>
                          <a:effectLst/>
                        </a:rPr>
                        <a:t>sexual reproduction.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2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  <a:latin typeface="KaTeX_Main"/>
                        </a:rPr>
                        <a:t>2.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It has </a:t>
                      </a:r>
                      <a:r>
                        <a:rPr lang="en-AU" sz="2800" b="1">
                          <a:solidFill>
                            <a:srgbClr val="B81AE0"/>
                          </a:solidFill>
                          <a:effectLst/>
                        </a:rPr>
                        <a:t>two rounds </a:t>
                      </a:r>
                      <a:r>
                        <a:rPr lang="en-AU" sz="2800">
                          <a:effectLst/>
                        </a:rPr>
                        <a:t>of cell division.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326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3.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This makes </a:t>
                      </a:r>
                      <a:r>
                        <a:rPr lang="en-AU" sz="2800" b="1" dirty="0">
                          <a:solidFill>
                            <a:srgbClr val="FB6611"/>
                          </a:solidFill>
                          <a:effectLst/>
                        </a:rPr>
                        <a:t>four haploid </a:t>
                      </a:r>
                      <a:r>
                        <a:rPr lang="en-AU" sz="2800" dirty="0">
                          <a:effectLst/>
                        </a:rPr>
                        <a:t>daughter cells called </a:t>
                      </a:r>
                      <a:r>
                        <a:rPr lang="en-AU" sz="2800" b="1" dirty="0">
                          <a:solidFill>
                            <a:srgbClr val="00B6EE"/>
                          </a:solidFill>
                          <a:effectLst/>
                        </a:rPr>
                        <a:t>gametes. </a:t>
                      </a:r>
                      <a:r>
                        <a:rPr lang="en-AU" sz="2800" dirty="0">
                          <a:effectLst/>
                        </a:rPr>
                        <a:t>These are the sperm and the egg.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680073"/>
                  </a:ext>
                </a:extLst>
              </a:tr>
            </a:tbl>
          </a:graphicData>
        </a:graphic>
      </p:graphicFrame>
      <p:pic>
        <p:nvPicPr>
          <p:cNvPr id="6146" name="Picture 2" descr="https://www.educationperfect.com/media/content/Science/1458079573.736771g/1458079580773-96034549223458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74" y="3695700"/>
            <a:ext cx="5426927" cy="229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17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Widescreen</PresentationFormat>
  <Paragraphs>82</Paragraphs>
  <Slides>19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KaTeX_Main</vt:lpstr>
      <vt:lpstr>Office Theme</vt:lpstr>
      <vt:lpstr>Meiosis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Meiosis</dc:title>
  <dc:creator>Joseph D'cruz</dc:creator>
  <cp:lastModifiedBy>Joseph D'cruz</cp:lastModifiedBy>
  <cp:revision>1</cp:revision>
  <dcterms:created xsi:type="dcterms:W3CDTF">2020-06-07T02:32:35Z</dcterms:created>
  <dcterms:modified xsi:type="dcterms:W3CDTF">2020-06-07T02:32:43Z</dcterms:modified>
</cp:coreProperties>
</file>