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051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833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6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154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762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8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60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0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62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033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90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4B731-2B8E-426C-8028-8B4EC7366EF0}" type="datetimeFigureOut">
              <a:rPr lang="en-AU" smtClean="0"/>
              <a:t>19/02/2021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68C98-F283-4D03-8FD8-00D7988D09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17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Structure of DNA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1411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407938"/>
            <a:ext cx="741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 far we know that the DNA is in the shape of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double helix.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double helix is made of two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sugar phosphate backbones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several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 nitrogenous bases.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we are going to look a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little closer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 the structure of DNA.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5592915.587941g/1455592912291-273707551995237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19" y="2044701"/>
            <a:ext cx="3542782" cy="416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39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426135"/>
            <a:ext cx="10439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short piece of DNA, depicted in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greater detail: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29546106.820761g/1529545951330-436436851129778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6" y="1093788"/>
            <a:ext cx="6638750" cy="387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49300" y="5306626"/>
            <a:ext cx="114427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looks a bit different from the pictures we have seen so far because it is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unwound from the double helix,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untwisting a rope ladder and laying it flat on the ground.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03960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000" y="239236"/>
            <a:ext cx="11341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we look closely, we can see that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sugar phosphate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backbone it is made of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two repeating units: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deoxyribose sugar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phosphate groups.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Phosphate groups can also be called phosphates.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29545227.829471g/1529545071793-436436851129778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808896"/>
            <a:ext cx="5584825" cy="4808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587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311835"/>
            <a:ext cx="9055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nitrogenous bases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bound to the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deoxyribose sugar.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529546478.852321g/1529546323212-436436851129778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275" y="1049020"/>
            <a:ext cx="7007225" cy="560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14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7800" y="325735"/>
            <a:ext cx="11074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phosphate,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deoxyribose sugar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one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nitrogenous base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together called a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nucleotide.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Science/1529547645.100461g/1529547489479-436436851129778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2019"/>
            <a:ext cx="5653087" cy="476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98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44438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DNA is made up of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repeating nucleotides.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makes nucleotides 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basic building blocks of DNA.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picture there are six nucleotides: three on each side of the DNA strand. These bonded nucleotides are called </a:t>
            </a:r>
            <a:r>
              <a:rPr lang="en-AU" sz="2400" b="1" i="0" dirty="0" smtClean="0">
                <a:solidFill>
                  <a:srgbClr val="1D93D4"/>
                </a:solidFill>
                <a:effectLst/>
                <a:latin typeface="Arial" panose="020B0604020202020204" pitchFamily="34" charset="0"/>
              </a:rPr>
              <a:t>base pairs.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529548242.116081g/1529548086512-4364368511297789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2857500"/>
            <a:ext cx="5207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74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9667" y="501134"/>
            <a:ext cx="232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  <a:endParaRPr lang="en-AU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63728"/>
              </p:ext>
            </p:extLst>
          </p:nvPr>
        </p:nvGraphicFramePr>
        <p:xfrm>
          <a:off x="876300" y="1305084"/>
          <a:ext cx="10515600" cy="217170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2167426561"/>
                    </a:ext>
                  </a:extLst>
                </a:gridCol>
                <a:gridCol w="9512300">
                  <a:extLst>
                    <a:ext uri="{9D8B030D-6E8A-4147-A177-3AD203B41FA5}">
                      <a16:colId xmlns:a16="http://schemas.microsoft.com/office/drawing/2014/main" val="2297624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The </a:t>
                      </a:r>
                      <a:r>
                        <a:rPr lang="en-AU" sz="2400" b="1" dirty="0">
                          <a:solidFill>
                            <a:srgbClr val="732DA4"/>
                          </a:solidFill>
                          <a:effectLst/>
                        </a:rPr>
                        <a:t>sugar phosphate backbone</a:t>
                      </a:r>
                      <a:r>
                        <a:rPr lang="en-AU" sz="2400" dirty="0">
                          <a:effectLst/>
                        </a:rPr>
                        <a:t> is made from </a:t>
                      </a:r>
                      <a:r>
                        <a:rPr lang="en-AU" sz="2400" b="1" dirty="0">
                          <a:solidFill>
                            <a:srgbClr val="DF6612"/>
                          </a:solidFill>
                          <a:effectLst/>
                        </a:rPr>
                        <a:t>deoxyribose sugar </a:t>
                      </a:r>
                      <a:r>
                        <a:rPr lang="en-AU" sz="2400" dirty="0">
                          <a:effectLst/>
                        </a:rPr>
                        <a:t>and </a:t>
                      </a:r>
                      <a:r>
                        <a:rPr lang="en-AU" sz="2400" b="1" dirty="0">
                          <a:solidFill>
                            <a:srgbClr val="1D93D4"/>
                          </a:solidFill>
                          <a:effectLst/>
                        </a:rPr>
                        <a:t>phosphates.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5408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66CC"/>
                          </a:solidFill>
                          <a:effectLst/>
                        </a:rPr>
                        <a:t>Nitrogenous bases</a:t>
                      </a:r>
                      <a:r>
                        <a:rPr lang="en-AU" sz="2400" b="1">
                          <a:effectLst/>
                        </a:rPr>
                        <a:t> are bound to the </a:t>
                      </a:r>
                      <a:r>
                        <a:rPr lang="en-AU" sz="2400" b="1">
                          <a:solidFill>
                            <a:srgbClr val="DF6612"/>
                          </a:solidFill>
                          <a:effectLst/>
                        </a:rPr>
                        <a:t>deoxyribose sugar.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996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A </a:t>
                      </a:r>
                      <a:r>
                        <a:rPr lang="en-AU" sz="2400" b="1" dirty="0">
                          <a:solidFill>
                            <a:srgbClr val="CC0000"/>
                          </a:solidFill>
                          <a:effectLst/>
                        </a:rPr>
                        <a:t>nucleotide </a:t>
                      </a:r>
                      <a:r>
                        <a:rPr lang="en-AU" sz="2400" dirty="0">
                          <a:effectLst/>
                        </a:rPr>
                        <a:t>is made from </a:t>
                      </a:r>
                      <a:r>
                        <a:rPr lang="en-AU" sz="2400" b="1" dirty="0">
                          <a:solidFill>
                            <a:srgbClr val="DF6612"/>
                          </a:solidFill>
                          <a:effectLst/>
                        </a:rPr>
                        <a:t>one sugar, </a:t>
                      </a:r>
                      <a:r>
                        <a:rPr lang="en-AU" sz="2400" b="1" dirty="0">
                          <a:solidFill>
                            <a:srgbClr val="1D93D4"/>
                          </a:solidFill>
                          <a:effectLst/>
                        </a:rPr>
                        <a:t>one phosphate</a:t>
                      </a:r>
                      <a:r>
                        <a:rPr lang="en-AU" sz="2400" dirty="0">
                          <a:effectLst/>
                        </a:rPr>
                        <a:t> and </a:t>
                      </a:r>
                      <a:r>
                        <a:rPr lang="en-AU" sz="2400" b="1" dirty="0">
                          <a:solidFill>
                            <a:srgbClr val="00AE6A"/>
                          </a:solidFill>
                          <a:effectLst/>
                        </a:rPr>
                        <a:t>one nitrogenous base.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815334"/>
                  </a:ext>
                </a:extLst>
              </a:tr>
            </a:tbl>
          </a:graphicData>
        </a:graphic>
      </p:graphicFrame>
      <p:pic>
        <p:nvPicPr>
          <p:cNvPr id="13314" name="Picture 2" descr="https://www.educationperfect.com/media/content/Science/1455596248.97581g/1455596246238-273707551995237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667" y="3612258"/>
            <a:ext cx="5758136" cy="324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" y="598487"/>
            <a:ext cx="10368771" cy="2779713"/>
          </a:xfrm>
          <a:prstGeom prst="rect">
            <a:avLst/>
          </a:prstGeom>
        </p:spPr>
      </p:pic>
      <p:pic>
        <p:nvPicPr>
          <p:cNvPr id="3" name="1509318843.1292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035300" y="35306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580936"/>
            <a:ext cx="1021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 yarn, when viewed up close DNA has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spiralling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structure.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structure is called a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double helix.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883.7891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92325" y="2082800"/>
            <a:ext cx="81343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78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396439"/>
            <a:ext cx="1117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double helix was discovered in 1953 by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James Watson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Francis Crick.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Critical to their discovery was an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X-ray crystallography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photo taken by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Rosalind Franklin.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X-ray crystallography can produce images of large molecules such as DNA. 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35119320.890981g/1435119316657-91471500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3074095"/>
            <a:ext cx="380047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9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903238"/>
            <a:ext cx="11201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99CCFF"/>
                </a:solidFill>
                <a:effectLst/>
                <a:latin typeface="Arial" panose="020B0604020202020204" pitchFamily="34" charset="0"/>
              </a:rPr>
              <a:t>helix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resembles a </a:t>
            </a:r>
            <a:r>
              <a:rPr lang="en-AU" sz="2400" b="1" i="0" dirty="0" smtClean="0">
                <a:solidFill>
                  <a:srgbClr val="99CCFF"/>
                </a:solidFill>
                <a:effectLst/>
                <a:latin typeface="Arial" panose="020B0604020202020204" pitchFamily="34" charset="0"/>
              </a:rPr>
              <a:t>twisted rope ladder.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contains two long, spiralling strands called </a:t>
            </a:r>
            <a:r>
              <a:rPr lang="en-AU" sz="2400" b="1" i="0" dirty="0" smtClean="0">
                <a:solidFill>
                  <a:srgbClr val="FFCC99"/>
                </a:solidFill>
                <a:effectLst/>
                <a:latin typeface="Arial" panose="020B0604020202020204" pitchFamily="34" charset="0"/>
              </a:rPr>
              <a:t>sugar phosphate backbones.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 </a:t>
            </a:r>
            <a:r>
              <a:rPr lang="en-AU" sz="2400" b="1" i="0" dirty="0" smtClean="0">
                <a:solidFill>
                  <a:srgbClr val="FFCC99"/>
                </a:solidFill>
                <a:effectLst/>
                <a:latin typeface="Arial" panose="020B0604020202020204" pitchFamily="34" charset="0"/>
              </a:rPr>
              <a:t>peach coloured strands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picture below, and resemble the </a:t>
            </a:r>
            <a:r>
              <a:rPr lang="en-AU" sz="2400" b="1" i="0" dirty="0" smtClean="0">
                <a:solidFill>
                  <a:srgbClr val="99CCFF"/>
                </a:solidFill>
                <a:effectLst/>
                <a:latin typeface="Arial" panose="020B0604020202020204" pitchFamily="34" charset="0"/>
              </a:rPr>
              <a:t>rope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ladder.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07191677128-155778461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43" y="3771394"/>
            <a:ext cx="8375113" cy="2369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5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8700" y="949236"/>
            <a:ext cx="10020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Nitrogenous bases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extend from each </a:t>
            </a:r>
            <a:r>
              <a:rPr lang="en-AU" sz="2400" b="1" i="0" dirty="0" smtClean="0">
                <a:solidFill>
                  <a:srgbClr val="FF8B1F"/>
                </a:solidFill>
                <a:effectLst/>
                <a:latin typeface="Arial" panose="020B0604020202020204" pitchFamily="34" charset="0"/>
              </a:rPr>
              <a:t>sugar phosphate backbone,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the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ladder steps.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colourful bars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below picture.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07191677128-155778461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925" y="3886200"/>
            <a:ext cx="6397849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41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771436"/>
            <a:ext cx="11404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Nitrogenous bases from one backbone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bind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nitrogenous bases from the other backbone.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Two nitrogenous bases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 a </a:t>
            </a:r>
            <a:r>
              <a:rPr lang="en-AU" sz="2400" b="1" i="1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base pair.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5592915.587941g/1455592912291-273707551995237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7" y="2671762"/>
            <a:ext cx="30575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7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17436"/>
            <a:ext cx="10934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DNA structure can seem quite complex at first.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2" name="Picture 2" descr="https://www.educationperfect.com/media/content/Science/1455592915.587941g/1455592912291-273707551995237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1973262"/>
            <a:ext cx="3057525" cy="3590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84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11385" y="209034"/>
            <a:ext cx="26228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summary:</a:t>
            </a:r>
            <a:endParaRPr lang="en-AU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5000" y="793809"/>
            <a:ext cx="10960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nitrogenous bases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form a bond between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DNA strands. These bonded bases make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base pair.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spiralling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shape of DNA is called a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double helix.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helix is made of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two things: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696783"/>
              </p:ext>
            </p:extLst>
          </p:nvPr>
        </p:nvGraphicFramePr>
        <p:xfrm>
          <a:off x="857250" y="2732801"/>
          <a:ext cx="10515600" cy="96012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3106525885"/>
                    </a:ext>
                  </a:extLst>
                </a:gridCol>
                <a:gridCol w="8724900">
                  <a:extLst>
                    <a:ext uri="{9D8B030D-6E8A-4147-A177-3AD203B41FA5}">
                      <a16:colId xmlns:a16="http://schemas.microsoft.com/office/drawing/2014/main" val="8959657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1.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Two spiralling </a:t>
                      </a:r>
                      <a:r>
                        <a:rPr lang="en-AU" sz="2400" b="1" dirty="0">
                          <a:solidFill>
                            <a:srgbClr val="DF6612"/>
                          </a:solidFill>
                          <a:effectLst/>
                        </a:rPr>
                        <a:t>sugar phosphate backbones.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4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  <a:latin typeface="KaTeX_Main"/>
                        </a:rPr>
                        <a:t>2.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dirty="0">
                          <a:effectLst/>
                        </a:rPr>
                        <a:t>Several perpendicular </a:t>
                      </a:r>
                      <a:r>
                        <a:rPr lang="en-AU" sz="2400" b="1" dirty="0">
                          <a:solidFill>
                            <a:srgbClr val="CC0000"/>
                          </a:solidFill>
                          <a:effectLst/>
                        </a:rPr>
                        <a:t>nitrogenous bases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48802"/>
                  </a:ext>
                </a:extLst>
              </a:tr>
            </a:tbl>
          </a:graphicData>
        </a:graphic>
      </p:graphicFrame>
      <p:pic>
        <p:nvPicPr>
          <p:cNvPr id="6147" name="Picture 3" descr="https://www.educationperfect.com/media/content/Science/1455592915.587941g/1455592912291-273707551995237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475" y="2970213"/>
            <a:ext cx="3057525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4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549</Words>
  <Application>Microsoft Office PowerPoint</Application>
  <PresentationFormat>Widescreen</PresentationFormat>
  <Paragraphs>55</Paragraphs>
  <Slides>16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Structure of DNA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DNA</dc:title>
  <dc:creator>Joseph D'cruz</dc:creator>
  <cp:lastModifiedBy>D'CRUZ Jean [Narrogin Senior High School]</cp:lastModifiedBy>
  <cp:revision>3</cp:revision>
  <dcterms:created xsi:type="dcterms:W3CDTF">2020-06-07T01:41:13Z</dcterms:created>
  <dcterms:modified xsi:type="dcterms:W3CDTF">2021-02-19T02:17:46Z</dcterms:modified>
</cp:coreProperties>
</file>