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14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119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95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28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303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7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47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82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2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225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095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55E7-AA72-4123-9A83-CCF3CD9C8219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99AAA-7EFD-4FFA-AFEA-8C9204BFE0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61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Biodiversity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737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594836"/>
            <a:ext cx="11391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84118"/>
                </a:solidFill>
                <a:effectLst/>
                <a:latin typeface="Arial" panose="020B0604020202020204" pitchFamily="34" charset="0"/>
              </a:rPr>
              <a:t>Gene flow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(organisms leaving or joining a population) can </a:t>
            </a:r>
            <a:r>
              <a:rPr lang="en-AU" sz="2400" b="1" i="0" dirty="0" smtClean="0">
                <a:solidFill>
                  <a:srgbClr val="E84118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E84118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alleles to the gene pools of populations.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include </a:t>
            </a:r>
            <a:r>
              <a:rPr lang="en-AU" sz="2400" b="1" i="0" dirty="0" smtClean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immigration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emigration.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76219483.399471g/1476219490957-86448699649643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2164496"/>
            <a:ext cx="6667500" cy="419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3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316637"/>
            <a:ext cx="1178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also arise </a:t>
            </a:r>
            <a:r>
              <a:rPr lang="en-AU" sz="2400" b="1" i="0" dirty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individuals.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happen when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chromosomes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 shuffled and </a:t>
            </a:r>
            <a:r>
              <a:rPr lang="en-AU" sz="2400" b="1" i="0" dirty="0" smtClean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crossed over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meiosis,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through the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independent assortment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chromosomes into gametes.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Images/Content/Science/1370455032808-75754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2" y="2255629"/>
            <a:ext cx="3800475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" y="4313030"/>
            <a:ext cx="11684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can see in the final step of the image above,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independent assortment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chromosomes into the gametes also increases variation as the chromosome in each gamete is different from the others.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combination of gametes that fuse together during </a:t>
            </a:r>
            <a:r>
              <a:rPr lang="en-AU" sz="2400" b="1" i="0" dirty="0" smtClean="0">
                <a:solidFill>
                  <a:srgbClr val="006266"/>
                </a:solidFill>
                <a:effectLst/>
                <a:latin typeface="Arial" panose="020B0604020202020204" pitchFamily="34" charset="0"/>
              </a:rPr>
              <a:t>fertilisation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provides an additional source of variation.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4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90438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Mutations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another source of </a:t>
            </a:r>
            <a:r>
              <a:rPr lang="en-AU" sz="2400" b="1" i="0" dirty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genetic diversity.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Mutations are changes in an organism's genetic code, or DNA.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Sometimes, mutations can cause changes in an organism's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phenotype.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fact, mutations that occur in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gametes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(egg or sperm cells) are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sole source of new alleles.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3417601.284521g/1523417601296-3529030835621552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050" y="3484562"/>
            <a:ext cx="476250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02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97639"/>
            <a:ext cx="6096000" cy="65556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much the same way as other alleles, </a:t>
            </a:r>
            <a:r>
              <a:rPr lang="en-AU" sz="28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mutations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 </a:t>
            </a:r>
            <a:r>
              <a:rPr lang="en-AU" sz="2800" b="1" i="0" dirty="0" smtClean="0">
                <a:solidFill>
                  <a:srgbClr val="7A982A"/>
                </a:solidFill>
                <a:effectLst/>
                <a:latin typeface="Arial" panose="020B0604020202020204" pitchFamily="34" charset="0"/>
              </a:rPr>
              <a:t>beneficial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 </a:t>
            </a:r>
            <a:r>
              <a:rPr lang="en-AU" sz="2800" b="1" i="0" dirty="0" smtClean="0">
                <a:solidFill>
                  <a:srgbClr val="7A982A"/>
                </a:solidFill>
                <a:effectLst/>
                <a:latin typeface="Arial" panose="020B0604020202020204" pitchFamily="34" charset="0"/>
              </a:rPr>
              <a:t>selected for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 that have them will be more likely to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survive,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reproduce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pass these mutations on to the next generation.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Mutations may also be </a:t>
            </a:r>
            <a:r>
              <a:rPr lang="en-AU" sz="2800" b="1" i="0" dirty="0" smtClean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harmful.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will be </a:t>
            </a:r>
            <a:r>
              <a:rPr lang="en-AU" sz="2800" b="1" i="0" dirty="0" smtClean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selected against,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organism is more likely to die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gets a chance to reproduce.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81150337.189921g/1481150346184-3274293308656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4" y="638175"/>
            <a:ext cx="4594225" cy="5653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6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0746" y="7678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93425"/>
              </p:ext>
            </p:extLst>
          </p:nvPr>
        </p:nvGraphicFramePr>
        <p:xfrm>
          <a:off x="1201350" y="1962944"/>
          <a:ext cx="10139750" cy="1805940"/>
        </p:xfrm>
        <a:graphic>
          <a:graphicData uri="http://schemas.openxmlformats.org/drawingml/2006/table">
            <a:tbl>
              <a:tblPr/>
              <a:tblGrid>
                <a:gridCol w="317901">
                  <a:extLst>
                    <a:ext uri="{9D8B030D-6E8A-4147-A177-3AD203B41FA5}">
                      <a16:colId xmlns:a16="http://schemas.microsoft.com/office/drawing/2014/main" val="3892595854"/>
                    </a:ext>
                  </a:extLst>
                </a:gridCol>
                <a:gridCol w="9821849">
                  <a:extLst>
                    <a:ext uri="{9D8B030D-6E8A-4147-A177-3AD203B41FA5}">
                      <a16:colId xmlns:a16="http://schemas.microsoft.com/office/drawing/2014/main" val="4038561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>
                          <a:effectLst/>
                        </a:rPr>
                        <a:t> the difference between </a:t>
                      </a:r>
                      <a:r>
                        <a:rPr lang="en-AU" sz="2400" b="1">
                          <a:solidFill>
                            <a:srgbClr val="60A3BC"/>
                          </a:solidFill>
                          <a:effectLst/>
                        </a:rPr>
                        <a:t>species diversity</a:t>
                      </a:r>
                      <a:r>
                        <a:rPr lang="en-AU" sz="2400" b="1">
                          <a:effectLst/>
                        </a:rPr>
                        <a:t> and </a:t>
                      </a:r>
                      <a:r>
                        <a:rPr lang="en-AU" sz="2400" b="1">
                          <a:solidFill>
                            <a:srgbClr val="2980B9"/>
                          </a:solidFill>
                          <a:effectLst/>
                        </a:rPr>
                        <a:t>genetic diversity.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354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400" b="1">
                          <a:effectLst/>
                        </a:rPr>
                        <a:t> the relationship between </a:t>
                      </a:r>
                      <a:r>
                        <a:rPr lang="en-AU" sz="2400" b="1">
                          <a:solidFill>
                            <a:srgbClr val="7A982A"/>
                          </a:solidFill>
                          <a:effectLst/>
                        </a:rPr>
                        <a:t>biodiversity</a:t>
                      </a:r>
                      <a:r>
                        <a:rPr lang="en-AU" sz="2400" b="1">
                          <a:effectLst/>
                        </a:rPr>
                        <a:t> and </a:t>
                      </a:r>
                      <a:r>
                        <a:rPr lang="en-AU" sz="2400" b="1">
                          <a:solidFill>
                            <a:srgbClr val="E58E26"/>
                          </a:solidFill>
                          <a:effectLst/>
                        </a:rPr>
                        <a:t>ecosystems.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027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400" b="1" dirty="0">
                          <a:effectLst/>
                        </a:rPr>
                        <a:t> how genetic drift, natural selection and gene flow can change the </a:t>
                      </a:r>
                      <a:r>
                        <a:rPr lang="en-AU" sz="2400" b="1" dirty="0">
                          <a:solidFill>
                            <a:srgbClr val="2980B9"/>
                          </a:solidFill>
                          <a:effectLst/>
                        </a:rPr>
                        <a:t>genetic diversity</a:t>
                      </a:r>
                      <a:r>
                        <a:rPr lang="en-AU" sz="2400" b="1" dirty="0">
                          <a:effectLst/>
                        </a:rPr>
                        <a:t> of a population.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86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97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677039"/>
            <a:ext cx="10731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A982A"/>
                </a:solidFill>
                <a:effectLst/>
                <a:latin typeface="Arial" panose="020B0604020202020204" pitchFamily="34" charset="0"/>
              </a:rPr>
              <a:t>Biodiversity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short for biological diversity.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the </a:t>
            </a:r>
            <a:r>
              <a:rPr lang="en-AU" sz="2400" b="1" i="0" dirty="0" smtClean="0">
                <a:solidFill>
                  <a:srgbClr val="5C721F"/>
                </a:solidFill>
                <a:effectLst/>
                <a:latin typeface="Arial" panose="020B0604020202020204" pitchFamily="34" charset="0"/>
              </a:rPr>
              <a:t>sum of all living organisms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 plants, animals and micro-organisms - and all their </a:t>
            </a:r>
            <a:r>
              <a:rPr lang="en-AU" sz="2400" b="1" i="0" dirty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genetic variation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complex ecosystems.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Biodiversity can be </a:t>
            </a:r>
            <a:r>
              <a:rPr lang="en-AU" sz="2400" b="1" i="0" dirty="0" smtClean="0">
                <a:solidFill>
                  <a:srgbClr val="D06DA9"/>
                </a:solidFill>
                <a:effectLst/>
                <a:latin typeface="Arial" panose="020B0604020202020204" pitchFamily="34" charset="0"/>
              </a:rPr>
              <a:t>found everywhere: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lakes, forests, oceans, mountains, deserts, housing, parks, to give a few examples. It can even be found on our skin and within internal organs!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Maths/1367895087036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0" y="4105275"/>
            <a:ext cx="38100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908735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it comes to </a:t>
            </a:r>
            <a:r>
              <a:rPr lang="en-AU" sz="2400" b="1" i="0" dirty="0" smtClean="0">
                <a:solidFill>
                  <a:srgbClr val="7A982A"/>
                </a:solidFill>
                <a:effectLst/>
                <a:latin typeface="Arial" panose="020B0604020202020204" pitchFamily="34" charset="0"/>
              </a:rPr>
              <a:t>biodiversity,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an important distinction to make.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99" y="1739732"/>
            <a:ext cx="8565513" cy="44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68238"/>
            <a:ext cx="10706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Intact ecosystems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 </a:t>
            </a:r>
            <a:r>
              <a:rPr lang="en-AU" sz="2800" b="1" i="0" dirty="0" smtClean="0">
                <a:solidFill>
                  <a:srgbClr val="CD6133"/>
                </a:solidFill>
                <a:effectLst/>
                <a:latin typeface="Arial" panose="020B0604020202020204" pitchFamily="34" charset="0"/>
              </a:rPr>
              <a:t>provide a range of services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we rely on.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Soil fertility, pollination and the purification of air and water are just three examples.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Developing technology to </a:t>
            </a:r>
            <a:r>
              <a:rPr lang="en-AU" sz="2800" b="1" i="0" dirty="0" smtClean="0">
                <a:solidFill>
                  <a:srgbClr val="CC8E35"/>
                </a:solidFill>
                <a:effectLst/>
                <a:latin typeface="Arial" panose="020B0604020202020204" pitchFamily="34" charset="0"/>
              </a:rPr>
              <a:t>replace these services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would cost billions of dollars!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546.14684 (1)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44899" y="4000500"/>
            <a:ext cx="4865511" cy="273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981839"/>
            <a:ext cx="7188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most important in terms of </a:t>
            </a:r>
            <a:r>
              <a:rPr lang="en-AU" sz="2400" b="1" i="0" dirty="0" smtClean="0">
                <a:solidFill>
                  <a:srgbClr val="7A982A"/>
                </a:solidFill>
                <a:effectLst/>
                <a:latin typeface="Arial" panose="020B0604020202020204" pitchFamily="34" charset="0"/>
              </a:rPr>
              <a:t>evolution.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 </a:t>
            </a:r>
            <a:r>
              <a:rPr lang="en-AU" sz="2400" b="1" i="0" dirty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a large number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variations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same gene (alleles), there will be a large variety of </a:t>
            </a:r>
            <a:r>
              <a:rPr lang="en-AU" sz="2400" b="1" i="0" dirty="0" smtClean="0">
                <a:solidFill>
                  <a:srgbClr val="6D214F"/>
                </a:solidFill>
                <a:effectLst/>
                <a:latin typeface="Arial" panose="020B0604020202020204" pitchFamily="34" charset="0"/>
              </a:rPr>
              <a:t>phenotypes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(physical characteristics).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Certain phenotypes might be advantageous for a particular environment, giving the individual an </a:t>
            </a:r>
            <a:r>
              <a:rPr lang="en-AU" sz="2400" b="1" i="0" dirty="0" smtClean="0">
                <a:solidFill>
                  <a:srgbClr val="7A982A"/>
                </a:solidFill>
                <a:effectLst/>
                <a:latin typeface="Arial" panose="020B0604020202020204" pitchFamily="34" charset="0"/>
              </a:rPr>
              <a:t>increased chance of survival.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67894758686-6103530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702439"/>
            <a:ext cx="38100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Images/Content/Maths/1367894802312-6103530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3640137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9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3400" y="726639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individual has a </a:t>
            </a:r>
            <a:r>
              <a:rPr lang="en-AU" sz="2800" b="1" i="0" dirty="0" smtClean="0">
                <a:solidFill>
                  <a:srgbClr val="F6AA55"/>
                </a:solidFill>
                <a:effectLst/>
                <a:latin typeface="Arial" panose="020B0604020202020204" pitchFamily="34" charset="0"/>
              </a:rPr>
              <a:t>greater chance of survival,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be more likely to go on to </a:t>
            </a:r>
            <a:r>
              <a:rPr lang="en-AU" sz="2800" b="1" i="0" dirty="0" smtClean="0">
                <a:solidFill>
                  <a:srgbClr val="F6AA55"/>
                </a:solidFill>
                <a:effectLst/>
                <a:latin typeface="Arial" panose="020B0604020202020204" pitchFamily="34" charset="0"/>
              </a:rPr>
              <a:t>reproduce.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offspring will be more likely to inherit the </a:t>
            </a:r>
            <a:r>
              <a:rPr lang="en-AU" sz="2800" b="1" i="0" dirty="0" smtClean="0">
                <a:solidFill>
                  <a:srgbClr val="5F8F9A"/>
                </a:solidFill>
                <a:effectLst/>
                <a:latin typeface="Arial" panose="020B0604020202020204" pitchFamily="34" charset="0"/>
              </a:rPr>
              <a:t>advantageous gene,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giving them an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increased chance of survival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too.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 gene becomes more common in the population, the whole species becomes more </a:t>
            </a:r>
            <a:r>
              <a:rPr lang="en-AU" sz="2800" b="1" i="0" dirty="0" smtClean="0">
                <a:solidFill>
                  <a:srgbClr val="EB3B5A"/>
                </a:solidFill>
                <a:effectLst/>
                <a:latin typeface="Arial" panose="020B0604020202020204" pitchFamily="34" charset="0"/>
              </a:rPr>
              <a:t>successful.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ography/1525661748.28681g/1525661747995-356174956016287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487259"/>
            <a:ext cx="4927237" cy="374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67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323840"/>
            <a:ext cx="11264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Genetic drift,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smtClean="0">
                <a:solidFill>
                  <a:srgbClr val="273C75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smtClean="0">
                <a:solidFill>
                  <a:srgbClr val="E84118"/>
                </a:solidFill>
                <a:effectLst/>
                <a:latin typeface="Arial" panose="020B0604020202020204" pitchFamily="34" charset="0"/>
              </a:rPr>
              <a:t>gene flow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three ways of altering allele frequencies, and therefore increasing the </a:t>
            </a:r>
            <a:r>
              <a:rPr lang="en-AU" sz="2400" b="1" i="0" smtClean="0">
                <a:solidFill>
                  <a:srgbClr val="2980B9"/>
                </a:solidFill>
                <a:effectLst/>
                <a:latin typeface="Arial" panose="020B0604020202020204" pitchFamily="34" charset="0"/>
              </a:rPr>
              <a:t>genetic diversity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 population of a species.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Genetic drift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increase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decrease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allele frequency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due to a </a:t>
            </a:r>
            <a:r>
              <a:rPr lang="en-AU" sz="2400" b="1" i="0" dirty="0" smtClean="0">
                <a:solidFill>
                  <a:srgbClr val="833471"/>
                </a:solidFill>
                <a:effectLst/>
                <a:latin typeface="Arial" panose="020B0604020202020204" pitchFamily="34" charset="0"/>
              </a:rPr>
              <a:t>chance event.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 a giant foot kills a proportion of purple beetles, reducing the frequency of the purple allele in the gene pool.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75620455.819441g/1475620463364-52710042035719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3809999"/>
            <a:ext cx="760095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298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41635"/>
            <a:ext cx="1140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273C75"/>
                </a:solidFill>
                <a:effectLst/>
                <a:latin typeface="Arial" panose="020B0604020202020204" pitchFamily="34" charset="0"/>
              </a:rPr>
              <a:t>Natural selection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400" b="1" i="0" dirty="0" smtClean="0">
                <a:solidFill>
                  <a:srgbClr val="838282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838282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AU" sz="2400" b="1" i="0" dirty="0" smtClean="0">
                <a:solidFill>
                  <a:srgbClr val="273C75"/>
                </a:solidFill>
                <a:effectLst/>
                <a:latin typeface="Arial" panose="020B0604020202020204" pitchFamily="34" charset="0"/>
              </a:rPr>
              <a:t>frequency of certain alleles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 population due to environmental pressures.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81142730.178341g/1481142739018-32742933086561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854200"/>
            <a:ext cx="11358626" cy="500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56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66</Words>
  <Application>Microsoft Office PowerPoint</Application>
  <PresentationFormat>Widescreen</PresentationFormat>
  <Paragraphs>53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Biodiversity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</dc:title>
  <dc:creator>Joseph D'cruz</dc:creator>
  <cp:lastModifiedBy>Joseph D'cruz</cp:lastModifiedBy>
  <cp:revision>2</cp:revision>
  <dcterms:created xsi:type="dcterms:W3CDTF">2020-05-30T12:21:19Z</dcterms:created>
  <dcterms:modified xsi:type="dcterms:W3CDTF">2020-05-30T12:26:41Z</dcterms:modified>
</cp:coreProperties>
</file>