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733B-3518-4ADA-87A3-D9AEA1E22FD2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1C69-9BAB-4244-A467-E168E97DA7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533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733B-3518-4ADA-87A3-D9AEA1E22FD2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1C69-9BAB-4244-A467-E168E97DA7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4174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733B-3518-4ADA-87A3-D9AEA1E22FD2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1C69-9BAB-4244-A467-E168E97DA7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728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733B-3518-4ADA-87A3-D9AEA1E22FD2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1C69-9BAB-4244-A467-E168E97DA7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837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733B-3518-4ADA-87A3-D9AEA1E22FD2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1C69-9BAB-4244-A467-E168E97DA7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983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733B-3518-4ADA-87A3-D9AEA1E22FD2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1C69-9BAB-4244-A467-E168E97DA7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4146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733B-3518-4ADA-87A3-D9AEA1E22FD2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1C69-9BAB-4244-A467-E168E97DA7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195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733B-3518-4ADA-87A3-D9AEA1E22FD2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1C69-9BAB-4244-A467-E168E97DA7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1214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733B-3518-4ADA-87A3-D9AEA1E22FD2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1C69-9BAB-4244-A467-E168E97DA7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6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733B-3518-4ADA-87A3-D9AEA1E22FD2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1C69-9BAB-4244-A467-E168E97DA7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560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733B-3518-4ADA-87A3-D9AEA1E22FD2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1C69-9BAB-4244-A467-E168E97DA7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737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C733B-3518-4ADA-87A3-D9AEA1E22FD2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71C69-9BAB-4244-A467-E168E97DA7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011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BcpB_986wyk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GhHOjC4oxh8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H2_6cqa2cP4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Darwin’s Theory of Evolution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00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cpB_986wyk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88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3900" y="90438"/>
            <a:ext cx="11099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3C6382"/>
                </a:solidFill>
                <a:effectLst/>
                <a:latin typeface="Arial" panose="020B0604020202020204" pitchFamily="34" charset="0"/>
              </a:rPr>
              <a:t>Evolution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process of </a:t>
            </a:r>
            <a:r>
              <a:rPr lang="en-AU" sz="2400" b="1" i="0" dirty="0" smtClean="0">
                <a:solidFill>
                  <a:srgbClr val="3C6382"/>
                </a:solidFill>
                <a:effectLst/>
                <a:latin typeface="Arial" panose="020B0604020202020204" pitchFamily="34" charset="0"/>
              </a:rPr>
              <a:t>genetic change in a species over many generations through genetic inheritance,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sometimes resulting in the formation of a new species.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400" b="1" i="0" dirty="0" smtClean="0">
                <a:solidFill>
                  <a:srgbClr val="CC8E35"/>
                </a:solidFill>
                <a:effectLst/>
                <a:latin typeface="Arial" panose="020B0604020202020204" pitchFamily="34" charset="0"/>
              </a:rPr>
              <a:t>generation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time between </a:t>
            </a:r>
            <a:r>
              <a:rPr lang="en-AU" sz="2400" b="1" i="0" dirty="0" smtClean="0">
                <a:solidFill>
                  <a:srgbClr val="7E7E7E"/>
                </a:solidFill>
                <a:effectLst/>
                <a:latin typeface="Arial" panose="020B0604020202020204" pitchFamily="34" charset="0"/>
              </a:rPr>
              <a:t>the birth of one organism,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 point in time when </a:t>
            </a:r>
            <a:r>
              <a:rPr lang="en-AU" sz="2400" b="1" i="0" dirty="0" smtClean="0">
                <a:solidFill>
                  <a:srgbClr val="7E7E7E"/>
                </a:solidFill>
                <a:effectLst/>
                <a:latin typeface="Arial" panose="020B0604020202020204" pitchFamily="34" charset="0"/>
              </a:rPr>
              <a:t>that organism produces its own offspring.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76148487.007541g/1476148489493-311581766151288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675" y="2606675"/>
            <a:ext cx="62865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703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hHOjC4oxh8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05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2140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218C74"/>
                </a:solidFill>
                <a:effectLst/>
                <a:latin typeface="Arial" panose="020B0604020202020204" pitchFamily="34" charset="0"/>
              </a:rPr>
              <a:t>Natural selection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increase or decrease in the frequency of certain </a:t>
            </a:r>
            <a:r>
              <a:rPr lang="en-AU" sz="2400" b="1" i="0" dirty="0" smtClean="0">
                <a:solidFill>
                  <a:srgbClr val="CCAE62"/>
                </a:solidFill>
                <a:effectLst/>
                <a:latin typeface="Arial" panose="020B0604020202020204" pitchFamily="34" charset="0"/>
              </a:rPr>
              <a:t>alleles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within a population due to pressures.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pressures may be </a:t>
            </a:r>
            <a:r>
              <a:rPr lang="en-AU" sz="2400" b="1" i="0" dirty="0" smtClean="0">
                <a:solidFill>
                  <a:srgbClr val="CC8E35"/>
                </a:solidFill>
                <a:effectLst/>
                <a:latin typeface="Arial" panose="020B0604020202020204" pitchFamily="34" charset="0"/>
              </a:rPr>
              <a:t>biotic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(from </a:t>
            </a:r>
            <a:r>
              <a:rPr lang="en-AU" sz="2400" b="1" i="0" dirty="0" smtClean="0">
                <a:solidFill>
                  <a:srgbClr val="CC8E35"/>
                </a:solidFill>
                <a:effectLst/>
                <a:latin typeface="Arial" panose="020B0604020202020204" pitchFamily="34" charset="0"/>
              </a:rPr>
              <a:t>living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organisms) or </a:t>
            </a:r>
            <a:r>
              <a:rPr lang="en-AU" sz="2400" b="1" i="0" dirty="0" smtClean="0">
                <a:solidFill>
                  <a:srgbClr val="CD6133"/>
                </a:solidFill>
                <a:effectLst/>
                <a:latin typeface="Arial" panose="020B0604020202020204" pitchFamily="34" charset="0"/>
              </a:rPr>
              <a:t>abiotic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(from the </a:t>
            </a:r>
            <a:r>
              <a:rPr lang="en-AU" sz="2400" b="1" i="0" dirty="0" smtClean="0">
                <a:solidFill>
                  <a:srgbClr val="CD6133"/>
                </a:solidFill>
                <a:effectLst/>
                <a:latin typeface="Arial" panose="020B0604020202020204" pitchFamily="34" charset="0"/>
              </a:rPr>
              <a:t>non-living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environment).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Organisms </a:t>
            </a:r>
            <a:r>
              <a:rPr lang="en-AU" sz="2400" b="1" i="0" dirty="0" smtClean="0">
                <a:solidFill>
                  <a:srgbClr val="3C6382"/>
                </a:solidFill>
                <a:effectLst/>
                <a:latin typeface="Arial" panose="020B0604020202020204" pitchFamily="34" charset="0"/>
              </a:rPr>
              <a:t>better-suited to their environment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more likely to survive, reproduce and pass their genes on. After many generations, natural selection may </a:t>
            </a:r>
            <a:r>
              <a:rPr lang="en-AU" sz="2400" b="1" i="0" dirty="0" smtClean="0">
                <a:solidFill>
                  <a:srgbClr val="7E7E7E"/>
                </a:solidFill>
                <a:effectLst/>
                <a:latin typeface="Arial" panose="020B0604020202020204" pitchFamily="34" charset="0"/>
              </a:rPr>
              <a:t>alter the genetic makeup of entire populations!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481142730.178341g/1481142739018-327429330865618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509564"/>
            <a:ext cx="7600950" cy="334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897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684937"/>
            <a:ext cx="106553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Darwin's theory of </a:t>
            </a:r>
            <a:r>
              <a:rPr lang="en-AU" sz="2400" b="1" i="0" dirty="0" smtClean="0">
                <a:solidFill>
                  <a:srgbClr val="3C6382"/>
                </a:solidFill>
                <a:effectLst/>
                <a:latin typeface="Arial" panose="020B0604020202020204" pitchFamily="34" charset="0"/>
              </a:rPr>
              <a:t>evolution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states that species that are similar must be </a:t>
            </a:r>
            <a:r>
              <a:rPr lang="en-AU" sz="2400" b="1" i="0" dirty="0" smtClean="0">
                <a:solidFill>
                  <a:srgbClr val="58B19F"/>
                </a:solidFill>
                <a:effectLst/>
                <a:latin typeface="Arial" panose="020B0604020202020204" pitchFamily="34" charset="0"/>
              </a:rPr>
              <a:t>closely related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each other, or descend from a </a:t>
            </a:r>
            <a:r>
              <a:rPr lang="en-AU" sz="2400" b="1" i="0" dirty="0" smtClean="0">
                <a:solidFill>
                  <a:srgbClr val="CD6133"/>
                </a:solidFill>
                <a:effectLst/>
                <a:latin typeface="Arial" panose="020B0604020202020204" pitchFamily="34" charset="0"/>
              </a:rPr>
              <a:t>common ancestor.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Descent from a common ancestor can take species thousands or millions of years.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Science/1463368496.801241g/1463368496647-891454253675911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0" y="2388718"/>
            <a:ext cx="5759450" cy="421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617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886936"/>
            <a:ext cx="10121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400" b="1" i="0" dirty="0" smtClean="0">
                <a:solidFill>
                  <a:srgbClr val="CD6133"/>
                </a:solidFill>
                <a:effectLst/>
                <a:latin typeface="Arial" panose="020B0604020202020204" pitchFamily="34" charset="0"/>
              </a:rPr>
              <a:t>common ancestor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 ancient species from which multiple present day species are descended.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indicates that those present day species are related, almost like cousins!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44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2_6cqa2cP4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5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0900" y="3939"/>
            <a:ext cx="113411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 go through an example of </a:t>
            </a:r>
            <a:r>
              <a:rPr lang="en-AU" sz="2400" b="1" i="0" dirty="0" smtClean="0">
                <a:solidFill>
                  <a:srgbClr val="218C74"/>
                </a:solidFill>
                <a:effectLst/>
                <a:latin typeface="Arial" panose="020B0604020202020204" pitchFamily="34" charset="0"/>
              </a:rPr>
              <a:t>natural selection!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Imagine a population of mice. Half of the mice are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dark grey,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half are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light grey.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Unfortunately, these mice are just tasty morsels to hungry owls, who come out at night to hunt.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Light grey mice are easier for owls to see. They get snatched up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more often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dark grey mice do!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media/content/Science/1526854395.204961g/1526854403373-3851185410651967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075" y="3888281"/>
            <a:ext cx="2549525" cy="288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www.educationperfect.com/Images/Content/Maths/1390185853216-10328882-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450" y="3694112"/>
            <a:ext cx="381000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085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" y="588139"/>
            <a:ext cx="11404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Because light grey mice are more susceptible to becoming snacks, fewer light grey fur genes remain in the </a:t>
            </a:r>
            <a:r>
              <a:rPr lang="en-AU" sz="2400" b="1" i="0" dirty="0" smtClean="0">
                <a:solidFill>
                  <a:srgbClr val="CCAE62"/>
                </a:solidFill>
                <a:effectLst/>
                <a:latin typeface="Arial" panose="020B0604020202020204" pitchFamily="34" charset="0"/>
              </a:rPr>
              <a:t>gene pool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each night.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dark grey fur allele, therefore, is </a:t>
            </a:r>
            <a:r>
              <a:rPr lang="en-AU" sz="2400" b="1" i="0" dirty="0" smtClean="0">
                <a:solidFill>
                  <a:srgbClr val="218C74"/>
                </a:solidFill>
                <a:effectLst/>
                <a:latin typeface="Arial" panose="020B0604020202020204" pitchFamily="34" charset="0"/>
              </a:rPr>
              <a:t>selected for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nature.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Over time, the population will only comprise of dark grey mice, as these are the only ones that will </a:t>
            </a:r>
            <a:r>
              <a:rPr lang="en-AU" sz="2400" b="1" i="0" dirty="0" smtClean="0">
                <a:solidFill>
                  <a:srgbClr val="3C6382"/>
                </a:solidFill>
                <a:effectLst/>
                <a:latin typeface="Arial" panose="020B0604020202020204" pitchFamily="34" charset="0"/>
              </a:rPr>
              <a:t>survive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reproduce.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https://www.educationperfect.com/media/content/Science/1526854395.204961g/1526854403373-385118541065196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5" y="3652837"/>
            <a:ext cx="2447925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95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7900" y="900837"/>
            <a:ext cx="10045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can take much longer for a new </a:t>
            </a:r>
            <a:r>
              <a:rPr lang="en-AU" sz="2400" b="1" i="0" dirty="0" smtClean="0">
                <a:solidFill>
                  <a:srgbClr val="218C74"/>
                </a:solidFill>
                <a:effectLst/>
                <a:latin typeface="Arial" panose="020B0604020202020204" pitchFamily="34" charset="0"/>
              </a:rPr>
              <a:t>species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evolve from a population.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population is only truly a new species when it can </a:t>
            </a:r>
            <a:r>
              <a:rPr lang="en-AU" sz="2400" b="1" i="0" dirty="0" smtClean="0">
                <a:solidFill>
                  <a:srgbClr val="CD6133"/>
                </a:solidFill>
                <a:effectLst/>
                <a:latin typeface="Arial" panose="020B0604020202020204" pitchFamily="34" charset="0"/>
              </a:rPr>
              <a:t>no longer interbreed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the old species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 </a:t>
            </a:r>
            <a:r>
              <a:rPr lang="en-AU" sz="2400" b="1" i="0" dirty="0" smtClean="0">
                <a:solidFill>
                  <a:srgbClr val="7E7E7E"/>
                </a:solidFill>
                <a:effectLst/>
                <a:latin typeface="Arial" panose="020B0604020202020204" pitchFamily="34" charset="0"/>
              </a:rPr>
              <a:t>produce viable offspring.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 descr="https://www.educationperfect.com/media/content/Science/1461022895.751731g/1461022899812-3635735918881983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2982912"/>
            <a:ext cx="7600950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45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4821" y="793234"/>
            <a:ext cx="84545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lesson, you should be able to:</a:t>
            </a:r>
            <a:endParaRPr lang="en-AU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138337"/>
              </p:ext>
            </p:extLst>
          </p:nvPr>
        </p:nvGraphicFramePr>
        <p:xfrm>
          <a:off x="825500" y="2040414"/>
          <a:ext cx="10515600" cy="1508760"/>
        </p:xfrm>
        <a:graphic>
          <a:graphicData uri="http://schemas.openxmlformats.org/drawingml/2006/table">
            <a:tbl>
              <a:tblPr/>
              <a:tblGrid>
                <a:gridCol w="673100">
                  <a:extLst>
                    <a:ext uri="{9D8B030D-6E8A-4147-A177-3AD203B41FA5}">
                      <a16:colId xmlns:a16="http://schemas.microsoft.com/office/drawing/2014/main" val="2608578423"/>
                    </a:ext>
                  </a:extLst>
                </a:gridCol>
                <a:gridCol w="9842500">
                  <a:extLst>
                    <a:ext uri="{9D8B030D-6E8A-4147-A177-3AD203B41FA5}">
                      <a16:colId xmlns:a16="http://schemas.microsoft.com/office/drawing/2014/main" val="13688210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dirty="0">
                          <a:effectLst/>
                        </a:rPr>
                        <a:t>Understand </a:t>
                      </a:r>
                      <a:r>
                        <a:rPr lang="en-AU" sz="2800" b="1" dirty="0">
                          <a:solidFill>
                            <a:srgbClr val="3C6382"/>
                          </a:solidFill>
                          <a:effectLst/>
                        </a:rPr>
                        <a:t>Darwin’s Theory of Evolution.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604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dirty="0">
                          <a:effectLst/>
                        </a:rPr>
                        <a:t>Understand the concepts of </a:t>
                      </a:r>
                      <a:r>
                        <a:rPr lang="en-AU" sz="2800" b="1" dirty="0">
                          <a:solidFill>
                            <a:srgbClr val="218C74"/>
                          </a:solidFill>
                          <a:effectLst/>
                        </a:rPr>
                        <a:t>natural selection</a:t>
                      </a:r>
                      <a:r>
                        <a:rPr lang="en-AU" sz="2800" dirty="0">
                          <a:effectLst/>
                        </a:rPr>
                        <a:t> and </a:t>
                      </a:r>
                      <a:r>
                        <a:rPr lang="en-AU" sz="2800" b="1" dirty="0">
                          <a:solidFill>
                            <a:srgbClr val="CD6133"/>
                          </a:solidFill>
                          <a:effectLst/>
                        </a:rPr>
                        <a:t>common ancestry.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366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896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43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2200" y="989737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1809, a young scientist by the name of </a:t>
            </a:r>
            <a:r>
              <a:rPr lang="en-AU" sz="2800" b="1" i="0" dirty="0" smtClean="0">
                <a:solidFill>
                  <a:srgbClr val="574B90"/>
                </a:solidFill>
                <a:effectLst/>
                <a:latin typeface="Arial" panose="020B0604020202020204" pitchFamily="34" charset="0"/>
              </a:rPr>
              <a:t>Charles Darwin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was born. He made a very important contribution to biology!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Even when he was just a boy, Darwin had a keen interest in </a:t>
            </a:r>
            <a:r>
              <a:rPr lang="en-AU" sz="2800" b="1" i="0" dirty="0" smtClean="0">
                <a:solidFill>
                  <a:srgbClr val="218C74"/>
                </a:solidFill>
                <a:effectLst/>
                <a:latin typeface="Arial" panose="020B0604020202020204" pitchFamily="34" charset="0"/>
              </a:rPr>
              <a:t>nature,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loved to collect insects.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Images/Content/Maths/1371788609032-778793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675" y="1125538"/>
            <a:ext cx="31623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77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4200" y="661938"/>
            <a:ext cx="11010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Darwin was just 22, he joined the crew of a ship called the</a:t>
            </a:r>
            <a:r>
              <a:rPr lang="en-AU" sz="2400" b="1" i="0" dirty="0" smtClean="0">
                <a:solidFill>
                  <a:srgbClr val="227093"/>
                </a:solidFill>
                <a:effectLst/>
                <a:latin typeface="Arial" panose="020B0604020202020204" pitchFamily="34" charset="0"/>
              </a:rPr>
              <a:t> HMS Beagle.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 worked as the ship's </a:t>
            </a:r>
            <a:r>
              <a:rPr lang="en-AU" sz="2400" b="1" i="0" dirty="0" smtClean="0">
                <a:solidFill>
                  <a:srgbClr val="218C74"/>
                </a:solidFill>
                <a:effectLst/>
                <a:latin typeface="Arial" panose="020B0604020202020204" pitchFamily="34" charset="0"/>
              </a:rPr>
              <a:t>naturalist.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His job was to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observe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collect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specimens of plants, animals and rocks from the places they travelled.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voyage lasted almost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5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years!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501128922.862681g/1501128926874-164850942096740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87" y="3708926"/>
            <a:ext cx="6029325" cy="301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985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1137335"/>
            <a:ext cx="11099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During his travels, </a:t>
            </a:r>
            <a:r>
              <a:rPr lang="en-AU" sz="2400" b="1" i="0" dirty="0" smtClean="0">
                <a:solidFill>
                  <a:srgbClr val="574B90"/>
                </a:solidFill>
                <a:effectLst/>
                <a:latin typeface="Arial" panose="020B0604020202020204" pitchFamily="34" charset="0"/>
              </a:rPr>
              <a:t>Charles Darwin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became interested in the finches of the Galapagos Islands.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22220321.212071g/1422220311920-887762614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2311400"/>
            <a:ext cx="25431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41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5200" y="213836"/>
            <a:ext cx="10680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Each island in the Galapagos had a </a:t>
            </a:r>
            <a:r>
              <a:rPr lang="en-AU" sz="2400" b="1" i="0" dirty="0" smtClean="0">
                <a:solidFill>
                  <a:srgbClr val="006266"/>
                </a:solidFill>
                <a:effectLst/>
                <a:latin typeface="Arial" panose="020B0604020202020204" pitchFamily="34" charset="0"/>
              </a:rPr>
              <a:t>different environment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Some were warm and humid, and others were cooler.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Each island had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different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available</a:t>
            </a:r>
            <a:r>
              <a:rPr lang="en-AU" sz="2400" b="0" i="0" dirty="0" smtClean="0">
                <a:solidFill>
                  <a:srgbClr val="E58E2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E58E26"/>
                </a:solidFill>
                <a:effectLst/>
                <a:latin typeface="Arial" panose="020B0604020202020204" pitchFamily="34" charset="0"/>
              </a:rPr>
              <a:t>food sources.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501198927.520971g/1501198926574-3170794859902156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075" y="2382837"/>
            <a:ext cx="3800475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591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723037"/>
            <a:ext cx="11201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3C6382"/>
                </a:solidFill>
                <a:effectLst/>
                <a:latin typeface="Arial" panose="020B0604020202020204" pitchFamily="34" charset="0"/>
              </a:rPr>
              <a:t>finches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each island were different too.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Their </a:t>
            </a:r>
            <a:r>
              <a:rPr lang="en-AU" sz="2400" b="1" i="0" dirty="0" smtClean="0">
                <a:solidFill>
                  <a:srgbClr val="3C6382"/>
                </a:solidFill>
                <a:effectLst/>
                <a:latin typeface="Arial" panose="020B0604020202020204" pitchFamily="34" charset="0"/>
              </a:rPr>
              <a:t>beak shapes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seemed to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differ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according to what they ate. Some finches had </a:t>
            </a:r>
            <a:r>
              <a:rPr lang="en-AU" sz="2400" b="1" i="0" dirty="0" smtClean="0">
                <a:solidFill>
                  <a:srgbClr val="60A3BC"/>
                </a:solidFill>
                <a:effectLst/>
                <a:latin typeface="Arial" panose="020B0604020202020204" pitchFamily="34" charset="0"/>
              </a:rPr>
              <a:t>narrow, sharp beaks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probe the ground for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insects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Others had </a:t>
            </a:r>
            <a:r>
              <a:rPr lang="en-AU" sz="2400" b="1" i="0" dirty="0" smtClean="0">
                <a:solidFill>
                  <a:srgbClr val="833471"/>
                </a:solidFill>
                <a:effectLst/>
                <a:latin typeface="Arial" panose="020B0604020202020204" pitchFamily="34" charset="0"/>
              </a:rPr>
              <a:t>large, broad beaks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crushing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fruit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seeds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87299154.46551g/1487299158827-884520111128658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84562"/>
            <a:ext cx="3800475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345113"/>
              </p:ext>
            </p:extLst>
          </p:nvPr>
        </p:nvGraphicFramePr>
        <p:xfrm>
          <a:off x="5016500" y="3701574"/>
          <a:ext cx="6642100" cy="1369933"/>
        </p:xfrm>
        <a:graphic>
          <a:graphicData uri="http://schemas.openxmlformats.org/drawingml/2006/table">
            <a:tbl>
              <a:tblPr/>
              <a:tblGrid>
                <a:gridCol w="561530">
                  <a:extLst>
                    <a:ext uri="{9D8B030D-6E8A-4147-A177-3AD203B41FA5}">
                      <a16:colId xmlns:a16="http://schemas.microsoft.com/office/drawing/2014/main" val="2604732344"/>
                    </a:ext>
                  </a:extLst>
                </a:gridCol>
                <a:gridCol w="2759520">
                  <a:extLst>
                    <a:ext uri="{9D8B030D-6E8A-4147-A177-3AD203B41FA5}">
                      <a16:colId xmlns:a16="http://schemas.microsoft.com/office/drawing/2014/main" val="4276579684"/>
                    </a:ext>
                  </a:extLst>
                </a:gridCol>
                <a:gridCol w="360984">
                  <a:extLst>
                    <a:ext uri="{9D8B030D-6E8A-4147-A177-3AD203B41FA5}">
                      <a16:colId xmlns:a16="http://schemas.microsoft.com/office/drawing/2014/main" val="1523617299"/>
                    </a:ext>
                  </a:extLst>
                </a:gridCol>
                <a:gridCol w="2960066">
                  <a:extLst>
                    <a:ext uri="{9D8B030D-6E8A-4147-A177-3AD203B41FA5}">
                      <a16:colId xmlns:a16="http://schemas.microsoft.com/office/drawing/2014/main" val="3701211165"/>
                    </a:ext>
                  </a:extLst>
                </a:gridCol>
              </a:tblGrid>
              <a:tr h="524113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  <a:latin typeface="KaTeX_Main"/>
                        </a:rPr>
                        <a:t>1</a:t>
                      </a:r>
                      <a:r>
                        <a:rPr lang="en-AU" sz="2400">
                          <a:effectLst/>
                        </a:rPr>
                        <a:t>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i="1">
                          <a:effectLst/>
                        </a:rPr>
                        <a:t>Geospiza magnirostris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  <a:latin typeface="KaTeX_Main"/>
                        </a:rPr>
                        <a:t>2</a:t>
                      </a:r>
                      <a:r>
                        <a:rPr lang="en-AU" sz="2400">
                          <a:effectLst/>
                        </a:rPr>
                        <a:t>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i="1">
                          <a:effectLst/>
                        </a:rPr>
                        <a:t>Geospiza fortis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310092"/>
                  </a:ext>
                </a:extLst>
              </a:tr>
              <a:tr h="524113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  <a:latin typeface="KaTeX_Main"/>
                        </a:rPr>
                        <a:t>3</a:t>
                      </a:r>
                      <a:r>
                        <a:rPr lang="en-AU" sz="2400">
                          <a:effectLst/>
                        </a:rPr>
                        <a:t>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i="1">
                          <a:effectLst/>
                        </a:rPr>
                        <a:t>Geospiza parvula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  <a:latin typeface="KaTeX_Main"/>
                        </a:rPr>
                        <a:t>4</a:t>
                      </a:r>
                      <a:r>
                        <a:rPr lang="en-AU" sz="2400" dirty="0">
                          <a:effectLst/>
                        </a:rPr>
                        <a:t>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i="1" dirty="0" err="1">
                          <a:effectLst/>
                        </a:rPr>
                        <a:t>Certhidea</a:t>
                      </a:r>
                      <a:r>
                        <a:rPr lang="en-AU" sz="2400" i="1" dirty="0">
                          <a:effectLst/>
                        </a:rPr>
                        <a:t> </a:t>
                      </a:r>
                      <a:r>
                        <a:rPr lang="en-AU" sz="2400" i="1" dirty="0" err="1">
                          <a:effectLst/>
                        </a:rPr>
                        <a:t>olivacea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154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204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5500" y="204738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Based on these observations, Darwin proposed that all the different types of finches had descended from one </a:t>
            </a:r>
            <a:r>
              <a:rPr lang="en-AU" sz="2400" b="1" i="0" dirty="0" smtClean="0">
                <a:solidFill>
                  <a:srgbClr val="CD6133"/>
                </a:solidFill>
                <a:effectLst/>
                <a:latin typeface="Arial" panose="020B0604020202020204" pitchFamily="34" charset="0"/>
              </a:rPr>
              <a:t>common species.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 proposed that this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common species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had been moulded by the different island environments and </a:t>
            </a:r>
            <a:r>
              <a:rPr lang="en-AU" sz="2400" b="1" i="0" dirty="0" smtClean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adapted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 different food sources. This explained their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different beak shapes!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87299154.46551g/1487299158827-884520111128658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075" y="3313113"/>
            <a:ext cx="38004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91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29300" y="525840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Charles Darwin coordinated with another scientist, </a:t>
            </a:r>
            <a:r>
              <a:rPr lang="en-AU" sz="2400" b="1" i="0" dirty="0" smtClean="0">
                <a:solidFill>
                  <a:srgbClr val="22A6B3"/>
                </a:solidFill>
                <a:effectLst/>
                <a:latin typeface="Arial" panose="020B0604020202020204" pitchFamily="34" charset="0"/>
              </a:rPr>
              <a:t>Alfred Wallace,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who had noticed that monkey species differed on opposite sides of a river in the Amazon.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Together, they proposed a theory that all species arose from a </a:t>
            </a:r>
            <a:r>
              <a:rPr lang="en-AU" sz="2400" b="1" i="0" dirty="0" smtClean="0">
                <a:solidFill>
                  <a:srgbClr val="CD6133"/>
                </a:solidFill>
                <a:effectLst/>
                <a:latin typeface="Arial" panose="020B0604020202020204" pitchFamily="34" charset="0"/>
              </a:rPr>
              <a:t>common ancestor,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changed through the </a:t>
            </a:r>
            <a:r>
              <a:rPr lang="en-AU" sz="2400" b="1" i="0" dirty="0" smtClean="0">
                <a:solidFill>
                  <a:srgbClr val="218C74"/>
                </a:solidFill>
                <a:effectLst/>
                <a:latin typeface="Arial" panose="020B0604020202020204" pitchFamily="34" charset="0"/>
              </a:rPr>
              <a:t>natural selection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traits that increased the organism's chance of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surviving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reproducing.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was the theory of </a:t>
            </a:r>
            <a:r>
              <a:rPr lang="en-AU" sz="2400" b="1" i="0" dirty="0" smtClean="0">
                <a:solidFill>
                  <a:srgbClr val="3C6382"/>
                </a:solidFill>
                <a:effectLst/>
                <a:latin typeface="Arial" panose="020B0604020202020204" pitchFamily="34" charset="0"/>
              </a:rPr>
              <a:t>evolution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 </a:t>
            </a:r>
            <a:r>
              <a:rPr lang="en-AU" sz="2400" b="1" i="0" dirty="0" smtClean="0">
                <a:solidFill>
                  <a:srgbClr val="218C74"/>
                </a:solidFill>
                <a:effectLst/>
                <a:latin typeface="Arial" panose="020B0604020202020204" pitchFamily="34" charset="0"/>
              </a:rPr>
              <a:t>natural selection!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08066313.080031g/1408066313164-921897724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75" y="1035050"/>
            <a:ext cx="29622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396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Widescreen</PresentationFormat>
  <Paragraphs>66</Paragraphs>
  <Slides>20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KaTeX_Main</vt:lpstr>
      <vt:lpstr>Office Theme</vt:lpstr>
      <vt:lpstr>Darwin’s Theory of Evolution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Darwin’s Theory of Evolution</dc:title>
  <dc:creator>Joseph D'cruz</dc:creator>
  <cp:lastModifiedBy>Joseph D'cruz</cp:lastModifiedBy>
  <cp:revision>1</cp:revision>
  <dcterms:created xsi:type="dcterms:W3CDTF">2020-05-30T11:53:10Z</dcterms:created>
  <dcterms:modified xsi:type="dcterms:W3CDTF">2020-05-30T11:53:20Z</dcterms:modified>
</cp:coreProperties>
</file>