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4" r:id="rId22"/>
    <p:sldId id="276" r:id="rId23"/>
    <p:sldId id="277" r:id="rId24"/>
    <p:sldId id="278" r:id="rId25"/>
    <p:sldId id="279" r:id="rId26"/>
    <p:sldId id="280" r:id="rId27"/>
    <p:sldId id="281" r:id="rId28"/>
    <p:sldId id="282" r:id="rId29"/>
    <p:sldId id="283"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9C0F305-F07F-4EE0-B25C-BB5F089D0039}" type="datetimeFigureOut">
              <a:rPr lang="en-AU" smtClean="0"/>
              <a:t>26/09/2020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F01CFC-9F1D-42C6-9620-78049B596E23}" type="slidenum">
              <a:rPr lang="en-AU" smtClean="0"/>
              <a:t>‹#›</a:t>
            </a:fld>
            <a:endParaRPr lang="en-AU"/>
          </a:p>
        </p:txBody>
      </p:sp>
    </p:spTree>
    <p:extLst>
      <p:ext uri="{BB962C8B-B14F-4D97-AF65-F5344CB8AC3E}">
        <p14:creationId xmlns:p14="http://schemas.microsoft.com/office/powerpoint/2010/main" val="2785501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9C0F305-F07F-4EE0-B25C-BB5F089D0039}" type="datetimeFigureOut">
              <a:rPr lang="en-AU" smtClean="0"/>
              <a:t>26/09/2020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F01CFC-9F1D-42C6-9620-78049B596E23}" type="slidenum">
              <a:rPr lang="en-AU" smtClean="0"/>
              <a:t>‹#›</a:t>
            </a:fld>
            <a:endParaRPr lang="en-AU"/>
          </a:p>
        </p:txBody>
      </p:sp>
    </p:spTree>
    <p:extLst>
      <p:ext uri="{BB962C8B-B14F-4D97-AF65-F5344CB8AC3E}">
        <p14:creationId xmlns:p14="http://schemas.microsoft.com/office/powerpoint/2010/main" val="2714933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9C0F305-F07F-4EE0-B25C-BB5F089D0039}" type="datetimeFigureOut">
              <a:rPr lang="en-AU" smtClean="0"/>
              <a:t>26/09/2020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F01CFC-9F1D-42C6-9620-78049B596E23}" type="slidenum">
              <a:rPr lang="en-AU" smtClean="0"/>
              <a:t>‹#›</a:t>
            </a:fld>
            <a:endParaRPr lang="en-AU"/>
          </a:p>
        </p:txBody>
      </p:sp>
    </p:spTree>
    <p:extLst>
      <p:ext uri="{BB962C8B-B14F-4D97-AF65-F5344CB8AC3E}">
        <p14:creationId xmlns:p14="http://schemas.microsoft.com/office/powerpoint/2010/main" val="2716513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9C0F305-F07F-4EE0-B25C-BB5F089D0039}" type="datetimeFigureOut">
              <a:rPr lang="en-AU" smtClean="0"/>
              <a:t>26/09/2020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F01CFC-9F1D-42C6-9620-78049B596E23}" type="slidenum">
              <a:rPr lang="en-AU" smtClean="0"/>
              <a:t>‹#›</a:t>
            </a:fld>
            <a:endParaRPr lang="en-AU"/>
          </a:p>
        </p:txBody>
      </p:sp>
    </p:spTree>
    <p:extLst>
      <p:ext uri="{BB962C8B-B14F-4D97-AF65-F5344CB8AC3E}">
        <p14:creationId xmlns:p14="http://schemas.microsoft.com/office/powerpoint/2010/main" val="1332480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C0F305-F07F-4EE0-B25C-BB5F089D0039}" type="datetimeFigureOut">
              <a:rPr lang="en-AU" smtClean="0"/>
              <a:t>26/09/2020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F01CFC-9F1D-42C6-9620-78049B596E23}" type="slidenum">
              <a:rPr lang="en-AU" smtClean="0"/>
              <a:t>‹#›</a:t>
            </a:fld>
            <a:endParaRPr lang="en-AU"/>
          </a:p>
        </p:txBody>
      </p:sp>
    </p:spTree>
    <p:extLst>
      <p:ext uri="{BB962C8B-B14F-4D97-AF65-F5344CB8AC3E}">
        <p14:creationId xmlns:p14="http://schemas.microsoft.com/office/powerpoint/2010/main" val="383996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9C0F305-F07F-4EE0-B25C-BB5F089D0039}" type="datetimeFigureOut">
              <a:rPr lang="en-AU" smtClean="0"/>
              <a:t>26/09/2020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F01CFC-9F1D-42C6-9620-78049B596E23}" type="slidenum">
              <a:rPr lang="en-AU" smtClean="0"/>
              <a:t>‹#›</a:t>
            </a:fld>
            <a:endParaRPr lang="en-AU"/>
          </a:p>
        </p:txBody>
      </p:sp>
    </p:spTree>
    <p:extLst>
      <p:ext uri="{BB962C8B-B14F-4D97-AF65-F5344CB8AC3E}">
        <p14:creationId xmlns:p14="http://schemas.microsoft.com/office/powerpoint/2010/main" val="344603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9C0F305-F07F-4EE0-B25C-BB5F089D0039}" type="datetimeFigureOut">
              <a:rPr lang="en-AU" smtClean="0"/>
              <a:t>26/09/2020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FF01CFC-9F1D-42C6-9620-78049B596E23}" type="slidenum">
              <a:rPr lang="en-AU" smtClean="0"/>
              <a:t>‹#›</a:t>
            </a:fld>
            <a:endParaRPr lang="en-AU"/>
          </a:p>
        </p:txBody>
      </p:sp>
    </p:spTree>
    <p:extLst>
      <p:ext uri="{BB962C8B-B14F-4D97-AF65-F5344CB8AC3E}">
        <p14:creationId xmlns:p14="http://schemas.microsoft.com/office/powerpoint/2010/main" val="17552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9C0F305-F07F-4EE0-B25C-BB5F089D0039}" type="datetimeFigureOut">
              <a:rPr lang="en-AU" smtClean="0"/>
              <a:t>26/09/2020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FF01CFC-9F1D-42C6-9620-78049B596E23}" type="slidenum">
              <a:rPr lang="en-AU" smtClean="0"/>
              <a:t>‹#›</a:t>
            </a:fld>
            <a:endParaRPr lang="en-AU"/>
          </a:p>
        </p:txBody>
      </p:sp>
    </p:spTree>
    <p:extLst>
      <p:ext uri="{BB962C8B-B14F-4D97-AF65-F5344CB8AC3E}">
        <p14:creationId xmlns:p14="http://schemas.microsoft.com/office/powerpoint/2010/main" val="212526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C0F305-F07F-4EE0-B25C-BB5F089D0039}" type="datetimeFigureOut">
              <a:rPr lang="en-AU" smtClean="0"/>
              <a:t>26/09/2020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FF01CFC-9F1D-42C6-9620-78049B596E23}" type="slidenum">
              <a:rPr lang="en-AU" smtClean="0"/>
              <a:t>‹#›</a:t>
            </a:fld>
            <a:endParaRPr lang="en-AU"/>
          </a:p>
        </p:txBody>
      </p:sp>
    </p:spTree>
    <p:extLst>
      <p:ext uri="{BB962C8B-B14F-4D97-AF65-F5344CB8AC3E}">
        <p14:creationId xmlns:p14="http://schemas.microsoft.com/office/powerpoint/2010/main" val="3932565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C0F305-F07F-4EE0-B25C-BB5F089D0039}" type="datetimeFigureOut">
              <a:rPr lang="en-AU" smtClean="0"/>
              <a:t>26/09/2020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F01CFC-9F1D-42C6-9620-78049B596E23}" type="slidenum">
              <a:rPr lang="en-AU" smtClean="0"/>
              <a:t>‹#›</a:t>
            </a:fld>
            <a:endParaRPr lang="en-AU"/>
          </a:p>
        </p:txBody>
      </p:sp>
    </p:spTree>
    <p:extLst>
      <p:ext uri="{BB962C8B-B14F-4D97-AF65-F5344CB8AC3E}">
        <p14:creationId xmlns:p14="http://schemas.microsoft.com/office/powerpoint/2010/main" val="3069914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C0F305-F07F-4EE0-B25C-BB5F089D0039}" type="datetimeFigureOut">
              <a:rPr lang="en-AU" smtClean="0"/>
              <a:t>26/09/2020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F01CFC-9F1D-42C6-9620-78049B596E23}" type="slidenum">
              <a:rPr lang="en-AU" smtClean="0"/>
              <a:t>‹#›</a:t>
            </a:fld>
            <a:endParaRPr lang="en-AU"/>
          </a:p>
        </p:txBody>
      </p:sp>
    </p:spTree>
    <p:extLst>
      <p:ext uri="{BB962C8B-B14F-4D97-AF65-F5344CB8AC3E}">
        <p14:creationId xmlns:p14="http://schemas.microsoft.com/office/powerpoint/2010/main" val="3986965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0F305-F07F-4EE0-B25C-BB5F089D0039}" type="datetimeFigureOut">
              <a:rPr lang="en-AU" smtClean="0"/>
              <a:t>26/09/2020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01CFC-9F1D-42C6-9620-78049B596E23}" type="slidenum">
              <a:rPr lang="en-AU" smtClean="0"/>
              <a:t>‹#›</a:t>
            </a:fld>
            <a:endParaRPr lang="en-AU"/>
          </a:p>
        </p:txBody>
      </p:sp>
    </p:spTree>
    <p:extLst>
      <p:ext uri="{BB962C8B-B14F-4D97-AF65-F5344CB8AC3E}">
        <p14:creationId xmlns:p14="http://schemas.microsoft.com/office/powerpoint/2010/main" val="964021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famousscientists.org/marie-curie/" TargetMode="External"/><Relationship Id="rId2" Type="http://schemas.openxmlformats.org/officeDocument/2006/relationships/hyperlink" Target="http://www.famousscientists.org/henri-becquerel/" TargetMode="Externa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hyperlink" Target="http://www.famousscientists.org/willard-frank-libby/" TargetMode="External"/><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languageperfect.com/media/content/Science/1446762046.529541g/1446762042341-3959544874108902.png"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7.xml"/><Relationship Id="rId1" Type="http://schemas.openxmlformats.org/officeDocument/2006/relationships/video" Target="https://www.youtube.com/embed/phZeE7Att_s"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education.nationalgeographic.org/encyclopedia/paleontology/" TargetMode="External"/><Relationship Id="rId2" Type="http://schemas.openxmlformats.org/officeDocument/2006/relationships/hyperlink" Target="http://education.nationalgeographic.org/encyclopedia/archaeology/" TargetMode="External"/><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video" Target="https://www.youtube.com/embed/J2GNJ6tfbY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ideo" Target="https://www.youtube.com/embed/tFI52mhqwZ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Dating Techniques</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11581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700" y="400040"/>
            <a:ext cx="11658600" cy="2031325"/>
          </a:xfrm>
          <a:prstGeom prst="rect">
            <a:avLst/>
          </a:prstGeom>
        </p:spPr>
        <p:txBody>
          <a:bodyPr wrap="square">
            <a:spAutoFit/>
          </a:bodyPr>
          <a:lstStyle/>
          <a:p>
            <a:pPr algn="ctr"/>
            <a:r>
              <a:rPr lang="en-AU" b="0" i="0" dirty="0" smtClean="0">
                <a:solidFill>
                  <a:srgbClr val="0080B3"/>
                </a:solidFill>
                <a:effectLst/>
                <a:latin typeface="Arial" panose="020B0604020202020204" pitchFamily="34" charset="0"/>
              </a:rPr>
              <a:t>Stratigraphy</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Fossils, whether big or small, can be used for </a:t>
            </a:r>
            <a:r>
              <a:rPr lang="en-AU" b="1" i="0" dirty="0" smtClean="0">
                <a:solidFill>
                  <a:srgbClr val="7C0BAE"/>
                </a:solidFill>
                <a:effectLst/>
                <a:latin typeface="Arial" panose="020B0604020202020204" pitchFamily="34" charset="0"/>
              </a:rPr>
              <a:t>correlation.</a:t>
            </a:r>
            <a:r>
              <a:rPr lang="en-AU" b="0" i="0" dirty="0" smtClean="0">
                <a:solidFill>
                  <a:srgbClr val="444444"/>
                </a:solidFill>
                <a:effectLst/>
                <a:latin typeface="Arial" panose="020B0604020202020204" pitchFamily="34" charset="0"/>
              </a:rPr>
              <a:t> This is the skill of matching rock layers, or </a:t>
            </a:r>
            <a:r>
              <a:rPr lang="en-AU" b="1" i="0" dirty="0" smtClean="0">
                <a:solidFill>
                  <a:srgbClr val="E04E50"/>
                </a:solidFill>
                <a:effectLst/>
                <a:latin typeface="Arial" panose="020B0604020202020204" pitchFamily="34" charset="0"/>
              </a:rPr>
              <a:t>strata,</a:t>
            </a:r>
            <a:r>
              <a:rPr lang="en-AU" b="0" i="0" dirty="0" smtClean="0">
                <a:solidFill>
                  <a:srgbClr val="444444"/>
                </a:solidFill>
                <a:effectLst/>
                <a:latin typeface="Arial" panose="020B0604020202020204" pitchFamily="34" charset="0"/>
              </a:rPr>
              <a:t> of similar age. Older rocks form first, so are found at lower levels, whilst newer rocks are closer to the surface. Stratigraphy correlates the layers with the geological timescale.</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 strata may be in completely different parts of the world and made of different rocks, but if they contain the </a:t>
            </a:r>
            <a:r>
              <a:rPr lang="en-AU" b="1" i="0" dirty="0" smtClean="0">
                <a:solidFill>
                  <a:srgbClr val="228B22"/>
                </a:solidFill>
                <a:effectLst/>
                <a:latin typeface="Arial" panose="020B0604020202020204" pitchFamily="34" charset="0"/>
              </a:rPr>
              <a:t>same fossils,</a:t>
            </a:r>
            <a:r>
              <a:rPr lang="en-AU" b="0" i="0" dirty="0" smtClean="0">
                <a:solidFill>
                  <a:srgbClr val="444444"/>
                </a:solidFill>
                <a:effectLst/>
                <a:latin typeface="Arial" panose="020B0604020202020204" pitchFamily="34" charset="0"/>
              </a:rPr>
              <a:t> chances are they were formed at the </a:t>
            </a:r>
            <a:r>
              <a:rPr lang="en-AU" b="1" i="0" dirty="0" smtClean="0">
                <a:solidFill>
                  <a:srgbClr val="0066CC"/>
                </a:solidFill>
                <a:effectLst/>
                <a:latin typeface="Arial" panose="020B0604020202020204" pitchFamily="34" charset="0"/>
              </a:rPr>
              <a:t>same time.</a:t>
            </a:r>
            <a:endParaRPr lang="en-AU" b="0" i="0" dirty="0">
              <a:solidFill>
                <a:srgbClr val="444444"/>
              </a:solidFill>
              <a:effectLst/>
              <a:latin typeface="Arial" panose="020B0604020202020204" pitchFamily="34" charset="0"/>
            </a:endParaRPr>
          </a:p>
        </p:txBody>
      </p:sp>
      <p:pic>
        <p:nvPicPr>
          <p:cNvPr id="5122" name="Picture 2" descr="https://www.educationperfect.com/media/content/Science/1461722439.55321g/1461722440264-1262358160431090-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875" y="3051175"/>
            <a:ext cx="3800475" cy="27527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721350" y="3777734"/>
            <a:ext cx="6058069" cy="369332"/>
          </a:xfrm>
          <a:prstGeom prst="rect">
            <a:avLst/>
          </a:prstGeom>
        </p:spPr>
        <p:txBody>
          <a:bodyPr wrap="none">
            <a:spAutoFit/>
          </a:bodyPr>
          <a:lstStyle/>
          <a:p>
            <a:r>
              <a:rPr lang="en-AU" b="0" i="1" dirty="0" smtClean="0">
                <a:solidFill>
                  <a:srgbClr val="444444"/>
                </a:solidFill>
                <a:effectLst/>
                <a:latin typeface="Arial" panose="020B0604020202020204" pitchFamily="34" charset="0"/>
              </a:rPr>
              <a:t>The layers in sedimentary rocks are an example of strata.</a:t>
            </a:r>
            <a:endParaRPr lang="en-AU" dirty="0"/>
          </a:p>
        </p:txBody>
      </p:sp>
    </p:spTree>
    <p:extLst>
      <p:ext uri="{BB962C8B-B14F-4D97-AF65-F5344CB8AC3E}">
        <p14:creationId xmlns:p14="http://schemas.microsoft.com/office/powerpoint/2010/main" val="1388403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300" y="763538"/>
            <a:ext cx="10858500" cy="1477328"/>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Here is an example of </a:t>
            </a:r>
            <a:r>
              <a:rPr lang="en-AU" b="1" i="0" dirty="0" smtClean="0">
                <a:solidFill>
                  <a:srgbClr val="7C0BAE"/>
                </a:solidFill>
                <a:effectLst/>
                <a:latin typeface="Arial" panose="020B0604020202020204" pitchFamily="34" charset="0"/>
              </a:rPr>
              <a:t>correlation.</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 left column shows </a:t>
            </a:r>
            <a:r>
              <a:rPr lang="en-AU" b="1" i="0" dirty="0" smtClean="0">
                <a:solidFill>
                  <a:srgbClr val="E04E50"/>
                </a:solidFill>
                <a:effectLst/>
                <a:latin typeface="Arial" panose="020B0604020202020204" pitchFamily="34" charset="0"/>
              </a:rPr>
              <a:t>strata</a:t>
            </a:r>
            <a:r>
              <a:rPr lang="en-AU" b="0" i="0" dirty="0" smtClean="0">
                <a:solidFill>
                  <a:srgbClr val="444444"/>
                </a:solidFill>
                <a:effectLst/>
                <a:latin typeface="Arial" panose="020B0604020202020204" pitchFamily="34" charset="0"/>
              </a:rPr>
              <a:t> from a quarry. The right column shows strata from a different quarry in a different country. As you can see, the </a:t>
            </a:r>
            <a:r>
              <a:rPr lang="en-AU" b="1" i="0" dirty="0" smtClean="0">
                <a:solidFill>
                  <a:srgbClr val="0066CC"/>
                </a:solidFill>
                <a:effectLst/>
                <a:latin typeface="Arial" panose="020B0604020202020204" pitchFamily="34" charset="0"/>
              </a:rPr>
              <a:t>rocks</a:t>
            </a:r>
            <a:r>
              <a:rPr lang="en-AU" b="0" i="0" dirty="0" smtClean="0">
                <a:solidFill>
                  <a:srgbClr val="444444"/>
                </a:solidFill>
                <a:effectLst/>
                <a:latin typeface="Arial" panose="020B0604020202020204" pitchFamily="34" charset="0"/>
              </a:rPr>
              <a:t> they're made of are very different, but one layer in each column contains the exact same </a:t>
            </a:r>
            <a:r>
              <a:rPr lang="en-AU" b="1" i="0" dirty="0" smtClean="0">
                <a:solidFill>
                  <a:srgbClr val="228B22"/>
                </a:solidFill>
                <a:effectLst/>
                <a:latin typeface="Arial" panose="020B0604020202020204" pitchFamily="34" charset="0"/>
              </a:rPr>
              <a:t>fossils.</a:t>
            </a:r>
            <a:r>
              <a:rPr lang="en-AU" b="0" i="0" dirty="0" smtClean="0">
                <a:solidFill>
                  <a:srgbClr val="444444"/>
                </a:solidFill>
                <a:effectLst/>
                <a:latin typeface="Arial" panose="020B0604020202020204" pitchFamily="34" charset="0"/>
              </a:rPr>
              <a:t> That means these layers were formed at the </a:t>
            </a:r>
            <a:r>
              <a:rPr lang="en-AU" b="1" i="0" dirty="0" smtClean="0">
                <a:solidFill>
                  <a:srgbClr val="FB6611"/>
                </a:solidFill>
                <a:effectLst/>
                <a:latin typeface="Arial" panose="020B0604020202020204" pitchFamily="34" charset="0"/>
              </a:rPr>
              <a:t>same time!</a:t>
            </a:r>
            <a:endParaRPr lang="en-AU" b="0" i="0" dirty="0">
              <a:solidFill>
                <a:srgbClr val="444444"/>
              </a:solidFill>
              <a:effectLst/>
              <a:latin typeface="Arial" panose="020B0604020202020204" pitchFamily="34" charset="0"/>
            </a:endParaRPr>
          </a:p>
        </p:txBody>
      </p:sp>
      <p:pic>
        <p:nvPicPr>
          <p:cNvPr id="6146" name="Picture 2" descr="https://www.educationperfect.com/media/content/Science/1480469144.663651g/1480469151107-2484873905262067-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2575" y="2730500"/>
            <a:ext cx="570547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454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94437"/>
            <a:ext cx="10782300" cy="1200329"/>
          </a:xfrm>
          <a:prstGeom prst="rect">
            <a:avLst/>
          </a:prstGeom>
        </p:spPr>
        <p:txBody>
          <a:bodyPr wrap="square">
            <a:spAutoFit/>
          </a:bodyPr>
          <a:lstStyle/>
          <a:p>
            <a:pPr algn="ctr"/>
            <a:r>
              <a:rPr lang="en-AU" b="0" i="0" dirty="0" smtClean="0">
                <a:solidFill>
                  <a:srgbClr val="0080B3"/>
                </a:solidFill>
                <a:effectLst/>
                <a:latin typeface="Arial" panose="020B0604020202020204" pitchFamily="34" charset="0"/>
              </a:rPr>
              <a:t>Absolute Dating</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It wasn't until last century that scientists finally found a way to </a:t>
            </a:r>
            <a:r>
              <a:rPr lang="en-AU" b="1" i="0" dirty="0" smtClean="0">
                <a:solidFill>
                  <a:srgbClr val="0066CC"/>
                </a:solidFill>
                <a:effectLst/>
                <a:latin typeface="Arial" panose="020B0604020202020204" pitchFamily="34" charset="0"/>
              </a:rPr>
              <a:t>accurately measure</a:t>
            </a:r>
            <a:r>
              <a:rPr lang="en-AU" b="0" i="0" dirty="0" smtClean="0">
                <a:solidFill>
                  <a:srgbClr val="444444"/>
                </a:solidFill>
                <a:effectLst/>
                <a:latin typeface="Arial" panose="020B0604020202020204" pitchFamily="34" charset="0"/>
              </a:rPr>
              <a:t> the age of a rock.</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It started with the discovery of </a:t>
            </a:r>
            <a:r>
              <a:rPr lang="en-AU" b="1" i="0" dirty="0" smtClean="0">
                <a:solidFill>
                  <a:srgbClr val="228B22"/>
                </a:solidFill>
                <a:effectLst/>
                <a:latin typeface="Arial" panose="020B0604020202020204" pitchFamily="34" charset="0"/>
              </a:rPr>
              <a:t>radioactivity</a:t>
            </a:r>
            <a:r>
              <a:rPr lang="en-AU" b="0" i="0" dirty="0" smtClean="0">
                <a:solidFill>
                  <a:srgbClr val="444444"/>
                </a:solidFill>
                <a:effectLst/>
                <a:latin typeface="Arial" panose="020B0604020202020204" pitchFamily="34" charset="0"/>
              </a:rPr>
              <a:t> by </a:t>
            </a:r>
            <a:r>
              <a:rPr lang="en-AU" b="0" i="0" u="none" strike="noStrike" dirty="0" smtClean="0">
                <a:solidFill>
                  <a:srgbClr val="0780B0"/>
                </a:solidFill>
                <a:effectLst/>
                <a:latin typeface="Arial" panose="020B0604020202020204" pitchFamily="34" charset="0"/>
                <a:hlinkClick r:id="rId2"/>
              </a:rPr>
              <a:t>Henri Becquerel</a:t>
            </a:r>
            <a:r>
              <a:rPr lang="en-AU" b="0" i="0" dirty="0" smtClean="0">
                <a:solidFill>
                  <a:srgbClr val="444444"/>
                </a:solidFill>
                <a:effectLst/>
                <a:latin typeface="Arial" panose="020B0604020202020204" pitchFamily="34" charset="0"/>
              </a:rPr>
              <a:t> and </a:t>
            </a:r>
            <a:r>
              <a:rPr lang="en-AU" b="0" i="0" u="none" strike="noStrike" dirty="0" smtClean="0">
                <a:solidFill>
                  <a:srgbClr val="0780B0"/>
                </a:solidFill>
                <a:effectLst/>
                <a:latin typeface="Arial" panose="020B0604020202020204" pitchFamily="34" charset="0"/>
                <a:hlinkClick r:id="rId3"/>
              </a:rPr>
              <a:t>Marie Curie</a:t>
            </a:r>
            <a:r>
              <a:rPr lang="en-AU" b="0" i="0" dirty="0" smtClean="0">
                <a:solidFill>
                  <a:srgbClr val="444444"/>
                </a:solidFill>
                <a:effectLst/>
                <a:latin typeface="Arial" panose="020B0604020202020204" pitchFamily="34" charset="0"/>
              </a:rPr>
              <a:t>.</a:t>
            </a:r>
            <a:endParaRPr lang="en-AU" b="0" i="0" dirty="0">
              <a:solidFill>
                <a:srgbClr val="444444"/>
              </a:solidFill>
              <a:effectLst/>
              <a:latin typeface="Arial" panose="020B0604020202020204" pitchFamily="34" charset="0"/>
            </a:endParaRPr>
          </a:p>
        </p:txBody>
      </p:sp>
      <p:pic>
        <p:nvPicPr>
          <p:cNvPr id="7170" name="Picture 2" descr="https://www.educationperfect.com/media/content/Science/1480460005.591681g/1480460012350-1007632958772249-4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1987" y="2324100"/>
            <a:ext cx="33623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965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66884412"/>
              </p:ext>
            </p:extLst>
          </p:nvPr>
        </p:nvGraphicFramePr>
        <p:xfrm>
          <a:off x="1371600" y="1180624"/>
          <a:ext cx="3810000" cy="2034540"/>
        </p:xfrm>
        <a:graphic>
          <a:graphicData uri="http://schemas.openxmlformats.org/drawingml/2006/table">
            <a:tbl>
              <a:tblPr/>
              <a:tblGrid>
                <a:gridCol w="3810000">
                  <a:extLst>
                    <a:ext uri="{9D8B030D-6E8A-4147-A177-3AD203B41FA5}">
                      <a16:colId xmlns:a16="http://schemas.microsoft.com/office/drawing/2014/main" val="1057687103"/>
                    </a:ext>
                  </a:extLst>
                </a:gridCol>
              </a:tblGrid>
              <a:tr h="0">
                <a:tc>
                  <a:txBody>
                    <a:bodyPr/>
                    <a:lstStyle/>
                    <a:p>
                      <a:pPr algn="l" fontAlgn="ctr"/>
                      <a:r>
                        <a:rPr lang="en-AU" dirty="0">
                          <a:effectLst/>
                        </a:rPr>
                        <a:t>Varieties of some chemical elements, called </a:t>
                      </a:r>
                      <a:r>
                        <a:rPr lang="en-AU" b="1" dirty="0">
                          <a:effectLst/>
                        </a:rPr>
                        <a:t>isotopes,</a:t>
                      </a:r>
                      <a:r>
                        <a:rPr lang="en-AU" dirty="0">
                          <a:effectLst/>
                        </a:rPr>
                        <a:t> give off natural </a:t>
                      </a:r>
                      <a:r>
                        <a:rPr lang="en-AU" b="1" dirty="0">
                          <a:solidFill>
                            <a:srgbClr val="0066CC"/>
                          </a:solidFill>
                          <a:effectLst/>
                        </a:rPr>
                        <a:t>radiation</a:t>
                      </a:r>
                      <a:r>
                        <a:rPr lang="en-AU" dirty="0">
                          <a:effectLst/>
                        </a:rPr>
                        <a:t> in the form of alpha particles, beta particles and gamma rays. Strongly radioactive elements include </a:t>
                      </a:r>
                      <a:r>
                        <a:rPr lang="en-AU" b="1" dirty="0">
                          <a:solidFill>
                            <a:srgbClr val="E04E50"/>
                          </a:solidFill>
                          <a:effectLst/>
                        </a:rPr>
                        <a:t>radium</a:t>
                      </a:r>
                      <a:r>
                        <a:rPr lang="en-AU" dirty="0">
                          <a:effectLst/>
                        </a:rPr>
                        <a:t> and </a:t>
                      </a:r>
                      <a:r>
                        <a:rPr lang="en-AU" b="1" dirty="0">
                          <a:solidFill>
                            <a:srgbClr val="7C0BAE"/>
                          </a:solidFill>
                          <a:effectLst/>
                        </a:rPr>
                        <a:t>polonium,</a:t>
                      </a:r>
                      <a:r>
                        <a:rPr lang="en-AU" dirty="0">
                          <a:effectLst/>
                        </a:rPr>
                        <a:t> both of which were discovered by Marie Curie.</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468380594"/>
                  </a:ext>
                </a:extLst>
              </a:tr>
            </a:tbl>
          </a:graphicData>
        </a:graphic>
      </p:graphicFrame>
      <p:pic>
        <p:nvPicPr>
          <p:cNvPr id="8194" name="Picture 2" descr="https://www.educationperfect.com/media/content/German/1470873848.101181g/1470873864207-1253387606883611-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180624"/>
            <a:ext cx="38100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www.educationperfect.com/media/content/Science/1473137606.289421g/1473137571348-1124881362674543-optimis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6275" y="4799013"/>
            <a:ext cx="228600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s://www.educationperfect.com/media/content/Science/1473137883.337751g/1473137844527-1124881362674543-optimis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875" y="4456113"/>
            <a:ext cx="228600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097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www.educationperfect.com/media/content/German/1480639034.288411g/1480639044503-2792827041847147-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787400"/>
            <a:ext cx="3810000" cy="2552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080000" y="1354435"/>
            <a:ext cx="6096000" cy="923330"/>
          </a:xfrm>
          <a:prstGeom prst="rect">
            <a:avLst/>
          </a:prstGeom>
        </p:spPr>
        <p:txBody>
          <a:bodyPr>
            <a:spAutoFit/>
          </a:bodyPr>
          <a:lstStyle/>
          <a:p>
            <a:r>
              <a:rPr lang="en-AU" b="1" i="0" dirty="0" smtClean="0">
                <a:solidFill>
                  <a:srgbClr val="228B22"/>
                </a:solidFill>
                <a:effectLst/>
                <a:latin typeface="Arial" panose="020B0604020202020204" pitchFamily="34" charset="0"/>
              </a:rPr>
              <a:t>Radioactive isotopes</a:t>
            </a:r>
            <a:r>
              <a:rPr lang="en-AU" b="0" i="0" dirty="0" smtClean="0">
                <a:solidFill>
                  <a:srgbClr val="444444"/>
                </a:solidFill>
                <a:effectLst/>
                <a:latin typeface="Arial" panose="020B0604020202020204" pitchFamily="34" charset="0"/>
              </a:rPr>
              <a:t> are found all over the place - you can't get away from them. There is even </a:t>
            </a:r>
            <a:r>
              <a:rPr lang="en-AU" b="1" i="0" dirty="0" smtClean="0">
                <a:solidFill>
                  <a:srgbClr val="0066CC"/>
                </a:solidFill>
                <a:effectLst/>
                <a:latin typeface="Arial" panose="020B0604020202020204" pitchFamily="34" charset="0"/>
              </a:rPr>
              <a:t>radiation</a:t>
            </a:r>
            <a:r>
              <a:rPr lang="en-AU" b="0" i="0" dirty="0" smtClean="0">
                <a:solidFill>
                  <a:srgbClr val="444444"/>
                </a:solidFill>
                <a:effectLst/>
                <a:latin typeface="Arial" panose="020B0604020202020204" pitchFamily="34" charset="0"/>
              </a:rPr>
              <a:t> being emitted inside your body right now!</a:t>
            </a:r>
            <a:endParaRPr lang="en-AU" dirty="0"/>
          </a:p>
        </p:txBody>
      </p:sp>
      <p:sp>
        <p:nvSpPr>
          <p:cNvPr id="5" name="Rectangle 4"/>
          <p:cNvSpPr/>
          <p:nvPr/>
        </p:nvSpPr>
        <p:spPr>
          <a:xfrm>
            <a:off x="1270000" y="3468638"/>
            <a:ext cx="10210800" cy="1754326"/>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This discovery led </a:t>
            </a:r>
            <a:r>
              <a:rPr lang="en-AU" b="0" i="0" u="none" strike="noStrike" dirty="0" smtClean="0">
                <a:solidFill>
                  <a:srgbClr val="0780B0"/>
                </a:solidFill>
                <a:effectLst/>
                <a:latin typeface="Arial" panose="020B0604020202020204" pitchFamily="34" charset="0"/>
                <a:hlinkClick r:id="rId3"/>
              </a:rPr>
              <a:t>Willard Libby</a:t>
            </a:r>
            <a:r>
              <a:rPr lang="en-AU" b="0" i="0" dirty="0" smtClean="0">
                <a:solidFill>
                  <a:srgbClr val="444444"/>
                </a:solidFill>
                <a:effectLst/>
                <a:latin typeface="Arial" panose="020B0604020202020204" pitchFamily="34" charset="0"/>
              </a:rPr>
              <a:t> to develop a method called </a:t>
            </a:r>
            <a:r>
              <a:rPr lang="en-AU" b="1" i="0" dirty="0" smtClean="0">
                <a:solidFill>
                  <a:srgbClr val="E04E50"/>
                </a:solidFill>
                <a:effectLst/>
                <a:latin typeface="Arial" panose="020B0604020202020204" pitchFamily="34" charset="0"/>
              </a:rPr>
              <a:t>radiometric dating</a:t>
            </a:r>
            <a:r>
              <a:rPr lang="en-AU" b="0" i="0" dirty="0" smtClean="0">
                <a:solidFill>
                  <a:srgbClr val="444444"/>
                </a:solidFill>
                <a:effectLst/>
                <a:latin typeface="Arial" panose="020B0604020202020204" pitchFamily="34" charset="0"/>
              </a:rPr>
              <a:t> in the years after World War II. He looked for a radioactive isotope of </a:t>
            </a:r>
            <a:r>
              <a:rPr lang="en-AU" b="1" i="0" dirty="0" smtClean="0">
                <a:solidFill>
                  <a:srgbClr val="444444"/>
                </a:solidFill>
                <a:effectLst/>
                <a:latin typeface="Arial" panose="020B0604020202020204" pitchFamily="34" charset="0"/>
              </a:rPr>
              <a:t>carbon</a:t>
            </a:r>
            <a:r>
              <a:rPr lang="en-AU" b="0" i="0" dirty="0" smtClean="0">
                <a:solidFill>
                  <a:srgbClr val="444444"/>
                </a:solidFill>
                <a:effectLst/>
                <a:latin typeface="Arial" panose="020B0604020202020204" pitchFamily="34" charset="0"/>
              </a:rPr>
              <a:t> in dead tissue, then used it to </a:t>
            </a:r>
            <a:r>
              <a:rPr lang="en-AU" b="1" i="0" dirty="0" smtClean="0">
                <a:solidFill>
                  <a:srgbClr val="0066CC"/>
                </a:solidFill>
                <a:effectLst/>
                <a:latin typeface="Arial" panose="020B0604020202020204" pitchFamily="34" charset="0"/>
              </a:rPr>
              <a:t>calculate</a:t>
            </a:r>
            <a:r>
              <a:rPr lang="en-AU" b="0" i="0" dirty="0" smtClean="0">
                <a:solidFill>
                  <a:srgbClr val="444444"/>
                </a:solidFill>
                <a:effectLst/>
                <a:latin typeface="Arial" panose="020B0604020202020204" pitchFamily="34" charset="0"/>
              </a:rPr>
              <a:t> the time since death. Like Curie and Becquerel before him, Libby won a </a:t>
            </a:r>
            <a:r>
              <a:rPr lang="en-AU" b="1" i="0" dirty="0" smtClean="0">
                <a:solidFill>
                  <a:srgbClr val="FB6611"/>
                </a:solidFill>
                <a:effectLst/>
                <a:latin typeface="Arial" panose="020B0604020202020204" pitchFamily="34" charset="0"/>
              </a:rPr>
              <a:t>Nobel Prize</a:t>
            </a:r>
            <a:r>
              <a:rPr lang="en-AU" b="0" i="0" dirty="0" smtClean="0">
                <a:solidFill>
                  <a:srgbClr val="444444"/>
                </a:solidFill>
                <a:effectLst/>
                <a:latin typeface="Arial" panose="020B0604020202020204" pitchFamily="34" charset="0"/>
              </a:rPr>
              <a:t> for his work.</a:t>
            </a:r>
          </a:p>
          <a:p>
            <a:r>
              <a:rPr lang="en-AU" dirty="0" smtClean="0"/>
              <a:t/>
            </a:r>
            <a:br>
              <a:rPr lang="en-AU" dirty="0" smtClean="0"/>
            </a:br>
            <a:endParaRPr lang="en-AU" dirty="0"/>
          </a:p>
        </p:txBody>
      </p:sp>
      <p:pic>
        <p:nvPicPr>
          <p:cNvPr id="9220" name="Picture 4" descr="https://www.educationperfect.com/media/content/ESOL/EAL/1477018272.952981g/1477018288099-877729241881167-optimise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64600" y="4589502"/>
            <a:ext cx="2197100" cy="219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696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70637"/>
            <a:ext cx="11366500" cy="1200329"/>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Massive machines like this </a:t>
            </a:r>
            <a:r>
              <a:rPr lang="en-AU" b="1" i="0" dirty="0" smtClean="0">
                <a:solidFill>
                  <a:srgbClr val="00A6D5"/>
                </a:solidFill>
                <a:effectLst/>
                <a:latin typeface="Arial" panose="020B0604020202020204" pitchFamily="34" charset="0"/>
              </a:rPr>
              <a:t>accelerator mass spectrometer</a:t>
            </a:r>
            <a:r>
              <a:rPr lang="en-AU" b="0" i="0" dirty="0" smtClean="0">
                <a:solidFill>
                  <a:srgbClr val="444444"/>
                </a:solidFill>
                <a:effectLst/>
                <a:latin typeface="Arial" panose="020B0604020202020204" pitchFamily="34" charset="0"/>
              </a:rPr>
              <a:t> are now used in radiometric dating. They rely on the fact that radioactive isotopes </a:t>
            </a:r>
            <a:r>
              <a:rPr lang="en-AU" b="1" i="0" dirty="0" smtClean="0">
                <a:solidFill>
                  <a:srgbClr val="E04E50"/>
                </a:solidFill>
                <a:effectLst/>
                <a:latin typeface="Arial" panose="020B0604020202020204" pitchFamily="34" charset="0"/>
              </a:rPr>
              <a:t>"decay"</a:t>
            </a:r>
            <a:r>
              <a:rPr lang="en-AU" b="0" i="0" dirty="0" smtClean="0">
                <a:solidFill>
                  <a:srgbClr val="444444"/>
                </a:solidFill>
                <a:effectLst/>
                <a:latin typeface="Arial" panose="020B0604020202020204" pitchFamily="34" charset="0"/>
              </a:rPr>
              <a:t> into different elements as they emit radiation. They always decay at a certain </a:t>
            </a:r>
            <a:r>
              <a:rPr lang="en-AU" b="1" i="0" dirty="0" smtClean="0">
                <a:solidFill>
                  <a:srgbClr val="0066CC"/>
                </a:solidFill>
                <a:effectLst/>
                <a:latin typeface="Arial" panose="020B0604020202020204" pitchFamily="34" charset="0"/>
              </a:rPr>
              <a:t>rate.</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endParaRPr lang="en-AU" b="0" i="0" dirty="0">
              <a:solidFill>
                <a:srgbClr val="444444"/>
              </a:solidFill>
              <a:effectLst/>
              <a:latin typeface="Arial" panose="020B0604020202020204" pitchFamily="34" charset="0"/>
            </a:endParaRPr>
          </a:p>
        </p:txBody>
      </p:sp>
      <p:pic>
        <p:nvPicPr>
          <p:cNvPr id="10242" name="Picture 2" descr="https://www.educationperfect.com/media/content/Science/1453839831.995461g/1453839864346-2669470237293897-optimi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775" y="2301875"/>
            <a:ext cx="5715000"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783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658336"/>
            <a:ext cx="10312400" cy="1200329"/>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The rate of decay of an isotope is called its </a:t>
            </a:r>
            <a:r>
              <a:rPr lang="en-AU" b="1" i="0" dirty="0" smtClean="0">
                <a:solidFill>
                  <a:srgbClr val="7C0BAE"/>
                </a:solidFill>
                <a:effectLst/>
                <a:latin typeface="Arial" panose="020B0604020202020204" pitchFamily="34" charset="0"/>
              </a:rPr>
              <a:t>half-life.</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1" i="0" dirty="0" smtClean="0">
                <a:solidFill>
                  <a:srgbClr val="7C0BAE"/>
                </a:solidFill>
                <a:effectLst/>
                <a:latin typeface="Arial" panose="020B0604020202020204" pitchFamily="34" charset="0"/>
              </a:rPr>
              <a:t>One half-life</a:t>
            </a:r>
            <a:r>
              <a:rPr lang="en-AU" b="0" i="0" dirty="0" smtClean="0">
                <a:solidFill>
                  <a:srgbClr val="444444"/>
                </a:solidFill>
                <a:effectLst/>
                <a:latin typeface="Arial" panose="020B0604020202020204" pitchFamily="34" charset="0"/>
              </a:rPr>
              <a:t> is the time taken for </a:t>
            </a:r>
            <a:r>
              <a:rPr lang="en-AU" b="1" i="0" dirty="0" smtClean="0">
                <a:solidFill>
                  <a:srgbClr val="444444"/>
                </a:solidFill>
                <a:effectLst/>
                <a:latin typeface="Arial" panose="020B0604020202020204" pitchFamily="34" charset="0"/>
              </a:rPr>
              <a:t>half</a:t>
            </a:r>
            <a:r>
              <a:rPr lang="en-AU" b="0" i="0" dirty="0" smtClean="0">
                <a:solidFill>
                  <a:srgbClr val="444444"/>
                </a:solidFill>
                <a:effectLst/>
                <a:latin typeface="Arial" panose="020B0604020202020204" pitchFamily="34" charset="0"/>
              </a:rPr>
              <a:t> the radioactive atoms in a rock sample to </a:t>
            </a:r>
            <a:r>
              <a:rPr lang="en-AU" b="1" i="0" dirty="0" smtClean="0">
                <a:solidFill>
                  <a:srgbClr val="E04E50"/>
                </a:solidFill>
                <a:effectLst/>
                <a:latin typeface="Arial" panose="020B0604020202020204" pitchFamily="34" charset="0"/>
              </a:rPr>
              <a:t>decay</a:t>
            </a:r>
            <a:r>
              <a:rPr lang="en-AU" b="0" i="0" dirty="0" smtClean="0">
                <a:solidFill>
                  <a:srgbClr val="444444"/>
                </a:solidFill>
                <a:effectLst/>
                <a:latin typeface="Arial" panose="020B0604020202020204" pitchFamily="34" charset="0"/>
              </a:rPr>
              <a:t> into a different element. It is a </a:t>
            </a:r>
            <a:r>
              <a:rPr lang="en-AU" b="1" i="0" dirty="0" smtClean="0">
                <a:solidFill>
                  <a:srgbClr val="0066CC"/>
                </a:solidFill>
                <a:effectLst/>
                <a:latin typeface="Arial" panose="020B0604020202020204" pitchFamily="34" charset="0"/>
              </a:rPr>
              <a:t>constant rate</a:t>
            </a:r>
            <a:r>
              <a:rPr lang="en-AU" b="0" i="0" dirty="0" smtClean="0">
                <a:solidFill>
                  <a:srgbClr val="444444"/>
                </a:solidFill>
                <a:effectLst/>
                <a:latin typeface="Arial" panose="020B0604020202020204" pitchFamily="34" charset="0"/>
              </a:rPr>
              <a:t> for any given isotope.</a:t>
            </a:r>
            <a:endParaRPr lang="en-AU" b="0" i="0" dirty="0">
              <a:solidFill>
                <a:srgbClr val="444444"/>
              </a:solidFill>
              <a:effectLst/>
              <a:latin typeface="Arial" panose="020B0604020202020204" pitchFamily="34" charset="0"/>
            </a:endParaRPr>
          </a:p>
        </p:txBody>
      </p:sp>
      <p:pic>
        <p:nvPicPr>
          <p:cNvPr id="11266" name="Picture 2" descr="https://www.educationperfect.com/media/content/Science/1453671760.710781g/1453671762892-3556259243316835-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3175" y="2840037"/>
            <a:ext cx="4762500"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498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7700" y="471438"/>
            <a:ext cx="10858500" cy="1477328"/>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Carbon-</a:t>
            </a:r>
            <a:r>
              <a:rPr lang="en-AU" b="1" i="0" dirty="0" smtClean="0">
                <a:solidFill>
                  <a:srgbClr val="444444"/>
                </a:solidFill>
                <a:effectLst/>
                <a:latin typeface="KaTeX_Main"/>
              </a:rPr>
              <a:t>14</a:t>
            </a:r>
            <a:r>
              <a:rPr lang="en-AU" b="0" i="0" dirty="0" smtClean="0">
                <a:solidFill>
                  <a:srgbClr val="444444"/>
                </a:solidFill>
                <a:effectLst/>
                <a:latin typeface="Arial" panose="020B0604020202020204" pitchFamily="34" charset="0"/>
              </a:rPr>
              <a:t> is the isotope that Libby studied, but it </a:t>
            </a:r>
            <a:r>
              <a:rPr lang="en-AU" b="1" i="0" dirty="0" smtClean="0">
                <a:solidFill>
                  <a:srgbClr val="E04E50"/>
                </a:solidFill>
                <a:effectLst/>
                <a:latin typeface="Arial" panose="020B0604020202020204" pitchFamily="34" charset="0"/>
              </a:rPr>
              <a:t>decays</a:t>
            </a:r>
            <a:r>
              <a:rPr lang="en-AU" b="0" i="0" dirty="0" smtClean="0">
                <a:solidFill>
                  <a:srgbClr val="444444"/>
                </a:solidFill>
                <a:effectLst/>
                <a:latin typeface="Arial" panose="020B0604020202020204" pitchFamily="34" charset="0"/>
              </a:rPr>
              <a:t> relatively quickly, with a half-life of </a:t>
            </a:r>
            <a:r>
              <a:rPr lang="en-AU" b="1" i="0" dirty="0" smtClean="0">
                <a:solidFill>
                  <a:srgbClr val="444444"/>
                </a:solidFill>
                <a:effectLst/>
                <a:latin typeface="KaTeX_Main"/>
              </a:rPr>
              <a:t>5730</a:t>
            </a:r>
            <a:r>
              <a:rPr lang="en-AU" b="0" i="0" dirty="0" smtClean="0">
                <a:solidFill>
                  <a:srgbClr val="444444"/>
                </a:solidFill>
                <a:effectLst/>
                <a:latin typeface="Arial" panose="020B0604020202020204" pitchFamily="34" charset="0"/>
              </a:rPr>
              <a:t> </a:t>
            </a:r>
            <a:r>
              <a:rPr lang="en-AU" b="1" i="0" dirty="0" smtClean="0">
                <a:solidFill>
                  <a:srgbClr val="444444"/>
                </a:solidFill>
                <a:effectLst/>
                <a:latin typeface="Arial" panose="020B0604020202020204" pitchFamily="34" charset="0"/>
              </a:rPr>
              <a:t>years.</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Geologists suspected that many rocks were </a:t>
            </a:r>
            <a:r>
              <a:rPr lang="en-AU" b="1" i="0" dirty="0" smtClean="0">
                <a:solidFill>
                  <a:srgbClr val="228B22"/>
                </a:solidFill>
                <a:effectLst/>
                <a:latin typeface="Arial" panose="020B0604020202020204" pitchFamily="34" charset="0"/>
              </a:rPr>
              <a:t>millions</a:t>
            </a:r>
            <a:r>
              <a:rPr lang="en-AU" b="0" i="0" dirty="0" smtClean="0">
                <a:solidFill>
                  <a:srgbClr val="444444"/>
                </a:solidFill>
                <a:effectLst/>
                <a:latin typeface="Arial" panose="020B0604020202020204" pitchFamily="34" charset="0"/>
              </a:rPr>
              <a:t> of years old, so to get more accurate measurements, they looked for isotopes with </a:t>
            </a:r>
            <a:r>
              <a:rPr lang="en-AU" b="1" i="0" dirty="0" smtClean="0">
                <a:solidFill>
                  <a:srgbClr val="7C0BAE"/>
                </a:solidFill>
                <a:effectLst/>
                <a:latin typeface="Arial" panose="020B0604020202020204" pitchFamily="34" charset="0"/>
              </a:rPr>
              <a:t>longer half-lives.</a:t>
            </a:r>
            <a:r>
              <a:rPr lang="en-AU" b="0" i="0" dirty="0" smtClean="0">
                <a:solidFill>
                  <a:srgbClr val="444444"/>
                </a:solidFill>
                <a:effectLst/>
                <a:latin typeface="Arial" panose="020B0604020202020204" pitchFamily="34" charset="0"/>
              </a:rPr>
              <a:t> They include varieties of </a:t>
            </a:r>
            <a:r>
              <a:rPr lang="en-AU" b="1" i="0" dirty="0" smtClean="0">
                <a:solidFill>
                  <a:srgbClr val="444444"/>
                </a:solidFill>
                <a:effectLst/>
                <a:latin typeface="Arial" panose="020B0604020202020204" pitchFamily="34" charset="0"/>
              </a:rPr>
              <a:t>uranium, thorium, potassium</a:t>
            </a:r>
            <a:r>
              <a:rPr lang="en-AU" b="0" i="0" dirty="0" smtClean="0">
                <a:solidFill>
                  <a:srgbClr val="444444"/>
                </a:solidFill>
                <a:effectLst/>
                <a:latin typeface="Arial" panose="020B0604020202020204" pitchFamily="34" charset="0"/>
              </a:rPr>
              <a:t> and </a:t>
            </a:r>
            <a:r>
              <a:rPr lang="en-AU" b="1" i="0" dirty="0" smtClean="0">
                <a:solidFill>
                  <a:srgbClr val="444444"/>
                </a:solidFill>
                <a:effectLst/>
                <a:latin typeface="Arial" panose="020B0604020202020204" pitchFamily="34" charset="0"/>
              </a:rPr>
              <a:t>zirconium.</a:t>
            </a:r>
            <a:endParaRPr lang="en-AU" b="0" i="0" dirty="0">
              <a:solidFill>
                <a:srgbClr val="444444"/>
              </a:solidFill>
              <a:effectLst/>
              <a:latin typeface="Arial" panose="020B0604020202020204" pitchFamily="34" charset="0"/>
            </a:endParaRPr>
          </a:p>
        </p:txBody>
      </p:sp>
      <p:pic>
        <p:nvPicPr>
          <p:cNvPr id="12290" name="Picture 2" descr="https://www.educationperfect.com/media/content/Science/1474502290.854321g/1474502291178-3970581124784488-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75" y="3187700"/>
            <a:ext cx="476250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151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0900" y="815539"/>
            <a:ext cx="10274300" cy="1754326"/>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How does </a:t>
            </a:r>
            <a:r>
              <a:rPr lang="en-AU" b="1" i="0" dirty="0" smtClean="0">
                <a:solidFill>
                  <a:srgbClr val="0066CC"/>
                </a:solidFill>
                <a:effectLst/>
                <a:latin typeface="Arial" panose="020B0604020202020204" pitchFamily="34" charset="0"/>
              </a:rPr>
              <a:t>radiometric dating</a:t>
            </a:r>
            <a:r>
              <a:rPr lang="en-AU" b="0" i="0" dirty="0" smtClean="0">
                <a:solidFill>
                  <a:srgbClr val="444444"/>
                </a:solidFill>
                <a:effectLst/>
                <a:latin typeface="Arial" panose="020B0604020202020204" pitchFamily="34" charset="0"/>
              </a:rPr>
              <a:t> actually work? It’s quite complicated and maths, but here’s what it comes down to:</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If you know the </a:t>
            </a:r>
            <a:r>
              <a:rPr lang="en-AU" b="1" i="0" dirty="0" smtClean="0">
                <a:solidFill>
                  <a:srgbClr val="7C0BAE"/>
                </a:solidFill>
                <a:effectLst/>
                <a:latin typeface="Arial" panose="020B0604020202020204" pitchFamily="34" charset="0"/>
              </a:rPr>
              <a:t>half-life</a:t>
            </a:r>
            <a:r>
              <a:rPr lang="en-AU" b="0" i="0" dirty="0" smtClean="0">
                <a:solidFill>
                  <a:srgbClr val="444444"/>
                </a:solidFill>
                <a:effectLst/>
                <a:latin typeface="Arial" panose="020B0604020202020204" pitchFamily="34" charset="0"/>
              </a:rPr>
              <a:t> of an isotope, how much of that isotope is left in a rock, how much of the main </a:t>
            </a:r>
            <a:r>
              <a:rPr lang="en-AU" b="1" i="0" dirty="0" smtClean="0">
                <a:solidFill>
                  <a:srgbClr val="FB6611"/>
                </a:solidFill>
                <a:effectLst/>
                <a:latin typeface="Arial" panose="020B0604020202020204" pitchFamily="34" charset="0"/>
              </a:rPr>
              <a:t>decay product</a:t>
            </a:r>
            <a:r>
              <a:rPr lang="en-AU" b="0" i="0" dirty="0" smtClean="0">
                <a:solidFill>
                  <a:srgbClr val="444444"/>
                </a:solidFill>
                <a:effectLst/>
                <a:latin typeface="Arial" panose="020B0604020202020204" pitchFamily="34" charset="0"/>
              </a:rPr>
              <a:t> there is, and you have an idea of how many isotopes were in the rock to begin with, you can calculate the </a:t>
            </a:r>
            <a:r>
              <a:rPr lang="en-AU" b="1" i="0" dirty="0" smtClean="0">
                <a:solidFill>
                  <a:srgbClr val="E04E50"/>
                </a:solidFill>
                <a:effectLst/>
                <a:latin typeface="Arial" panose="020B0604020202020204" pitchFamily="34" charset="0"/>
              </a:rPr>
              <a:t>age</a:t>
            </a:r>
            <a:r>
              <a:rPr lang="en-AU" b="0" i="0" dirty="0" smtClean="0">
                <a:solidFill>
                  <a:srgbClr val="444444"/>
                </a:solidFill>
                <a:effectLst/>
                <a:latin typeface="Arial" panose="020B0604020202020204" pitchFamily="34" charset="0"/>
              </a:rPr>
              <a:t> of the rock. Awesome!</a:t>
            </a:r>
            <a:endParaRPr lang="en-AU" b="0" i="0" dirty="0">
              <a:solidFill>
                <a:srgbClr val="444444"/>
              </a:solidFill>
              <a:effectLst/>
              <a:latin typeface="Arial" panose="020B0604020202020204" pitchFamily="34" charset="0"/>
            </a:endParaRPr>
          </a:p>
        </p:txBody>
      </p:sp>
      <p:pic>
        <p:nvPicPr>
          <p:cNvPr id="13314" name="Picture 2" descr="https://www.educationperfect.com/media/content/Science/1456969764.241871g/1456969765185-3663263627283756-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075" y="3144837"/>
            <a:ext cx="3800475"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999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00537036"/>
              </p:ext>
            </p:extLst>
          </p:nvPr>
        </p:nvGraphicFramePr>
        <p:xfrm>
          <a:off x="1276350" y="766604"/>
          <a:ext cx="4381500" cy="1211580"/>
        </p:xfrm>
        <a:graphic>
          <a:graphicData uri="http://schemas.openxmlformats.org/drawingml/2006/table">
            <a:tbl>
              <a:tblPr/>
              <a:tblGrid>
                <a:gridCol w="4381500">
                  <a:extLst>
                    <a:ext uri="{9D8B030D-6E8A-4147-A177-3AD203B41FA5}">
                      <a16:colId xmlns:a16="http://schemas.microsoft.com/office/drawing/2014/main" val="1519940613"/>
                    </a:ext>
                  </a:extLst>
                </a:gridCol>
              </a:tblGrid>
              <a:tr h="0">
                <a:tc>
                  <a:txBody>
                    <a:bodyPr/>
                    <a:lstStyle/>
                    <a:p>
                      <a:pPr algn="l" fontAlgn="ctr"/>
                      <a:r>
                        <a:rPr lang="en-AU" dirty="0">
                          <a:effectLst/>
                        </a:rPr>
                        <a:t>There is always some amount of </a:t>
                      </a:r>
                      <a:r>
                        <a:rPr lang="en-AU" b="1" dirty="0">
                          <a:solidFill>
                            <a:srgbClr val="00A6D5"/>
                          </a:solidFill>
                          <a:effectLst/>
                        </a:rPr>
                        <a:t>error</a:t>
                      </a:r>
                      <a:r>
                        <a:rPr lang="en-AU" dirty="0">
                          <a:effectLst/>
                        </a:rPr>
                        <a:t> in the calculations. For instance, the </a:t>
                      </a:r>
                      <a:r>
                        <a:rPr lang="en-AU" b="1" dirty="0">
                          <a:solidFill>
                            <a:srgbClr val="0066CC"/>
                          </a:solidFill>
                          <a:effectLst/>
                        </a:rPr>
                        <a:t>oldest crystal</a:t>
                      </a:r>
                      <a:r>
                        <a:rPr lang="en-AU" dirty="0">
                          <a:effectLst/>
                        </a:rPr>
                        <a:t> ever found has an age of </a:t>
                      </a:r>
                      <a:r>
                        <a:rPr lang="en-AU" dirty="0">
                          <a:effectLst/>
                          <a:latin typeface="KaTeX_Main"/>
                        </a:rPr>
                        <a:t>4.4</a:t>
                      </a:r>
                      <a:r>
                        <a:rPr lang="en-AU" dirty="0">
                          <a:effectLst/>
                        </a:rPr>
                        <a:t> billion years, give or take </a:t>
                      </a:r>
                      <a:r>
                        <a:rPr lang="en-AU" dirty="0">
                          <a:effectLst/>
                          <a:latin typeface="KaTeX_Main"/>
                        </a:rPr>
                        <a:t>6</a:t>
                      </a:r>
                      <a:r>
                        <a:rPr lang="en-AU" dirty="0">
                          <a:effectLst/>
                        </a:rPr>
                        <a:t> million years (the error).</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3105127480"/>
                  </a:ext>
                </a:extLst>
              </a:tr>
            </a:tbl>
          </a:graphicData>
        </a:graphic>
      </p:graphicFrame>
      <p:pic>
        <p:nvPicPr>
          <p:cNvPr id="14338" name="Picture 2" descr="https://www.educationperfect.com/media/content/Science/1473391198.683661g/1473391199240-2719501886106955-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0575" y="406400"/>
            <a:ext cx="3810000" cy="25431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14400" y="3185636"/>
            <a:ext cx="10668000" cy="923330"/>
          </a:xfrm>
          <a:prstGeom prst="rect">
            <a:avLst/>
          </a:prstGeom>
        </p:spPr>
        <p:txBody>
          <a:bodyPr wrap="square">
            <a:spAutoFit/>
          </a:bodyPr>
          <a:lstStyle/>
          <a:p>
            <a:r>
              <a:rPr lang="en-AU" b="0" i="0" dirty="0" smtClean="0">
                <a:solidFill>
                  <a:srgbClr val="444444"/>
                </a:solidFill>
                <a:effectLst/>
                <a:latin typeface="Arial" panose="020B0604020202020204" pitchFamily="34" charset="0"/>
              </a:rPr>
              <a:t>That may sound like a lot, but compared to </a:t>
            </a:r>
            <a:r>
              <a:rPr lang="en-AU" b="0" i="0" dirty="0" smtClean="0">
                <a:solidFill>
                  <a:srgbClr val="444444"/>
                </a:solidFill>
                <a:effectLst/>
                <a:latin typeface="KaTeX_Main"/>
              </a:rPr>
              <a:t>4.4</a:t>
            </a:r>
            <a:r>
              <a:rPr lang="en-AU" b="0" i="0" dirty="0" smtClean="0">
                <a:solidFill>
                  <a:srgbClr val="444444"/>
                </a:solidFill>
                <a:effectLst/>
                <a:latin typeface="Arial" panose="020B0604020202020204" pitchFamily="34" charset="0"/>
              </a:rPr>
              <a:t> billion, </a:t>
            </a:r>
            <a:r>
              <a:rPr lang="en-AU" b="0" i="0" dirty="0" smtClean="0">
                <a:solidFill>
                  <a:srgbClr val="444444"/>
                </a:solidFill>
                <a:effectLst/>
                <a:latin typeface="KaTeX_Main"/>
              </a:rPr>
              <a:t>6</a:t>
            </a:r>
            <a:r>
              <a:rPr lang="en-AU" b="0" i="0" dirty="0" smtClean="0">
                <a:solidFill>
                  <a:srgbClr val="444444"/>
                </a:solidFill>
                <a:effectLst/>
                <a:latin typeface="Arial" panose="020B0604020202020204" pitchFamily="34" charset="0"/>
              </a:rPr>
              <a:t> million is a </a:t>
            </a:r>
            <a:r>
              <a:rPr lang="en-AU" b="1" i="0" dirty="0" smtClean="0">
                <a:solidFill>
                  <a:srgbClr val="228B22"/>
                </a:solidFill>
                <a:effectLst/>
                <a:latin typeface="Arial" panose="020B0604020202020204" pitchFamily="34" charset="0"/>
              </a:rPr>
              <a:t>relatively small</a:t>
            </a:r>
            <a:r>
              <a:rPr lang="en-AU" b="0" i="0" dirty="0" smtClean="0">
                <a:solidFill>
                  <a:srgbClr val="444444"/>
                </a:solidFill>
                <a:effectLst/>
                <a:latin typeface="Arial" panose="020B0604020202020204" pitchFamily="34" charset="0"/>
              </a:rPr>
              <a:t> number. It’s less than </a:t>
            </a:r>
            <a:r>
              <a:rPr lang="en-AU" b="0" i="0" dirty="0" smtClean="0">
                <a:solidFill>
                  <a:srgbClr val="444444"/>
                </a:solidFill>
                <a:effectLst/>
                <a:latin typeface="KaTeX_Main"/>
              </a:rPr>
              <a:t>0.14%</a:t>
            </a:r>
            <a:r>
              <a:rPr lang="en-AU" b="0" i="0" dirty="0" smtClean="0">
                <a:solidFill>
                  <a:srgbClr val="444444"/>
                </a:solidFill>
                <a:effectLst/>
                <a:latin typeface="Arial" panose="020B0604020202020204" pitchFamily="34" charset="0"/>
              </a:rPr>
              <a:t> of the calculated age - a very small percentage error indeed! Geologists can be pretty </a:t>
            </a:r>
            <a:r>
              <a:rPr lang="en-AU" b="1" i="0" dirty="0" smtClean="0">
                <a:solidFill>
                  <a:srgbClr val="FB6611"/>
                </a:solidFill>
                <a:effectLst/>
                <a:latin typeface="Arial" panose="020B0604020202020204" pitchFamily="34" charset="0"/>
              </a:rPr>
              <a:t>confident</a:t>
            </a:r>
            <a:r>
              <a:rPr lang="en-AU" b="0" i="0" dirty="0" smtClean="0">
                <a:solidFill>
                  <a:srgbClr val="444444"/>
                </a:solidFill>
                <a:effectLst/>
                <a:latin typeface="Arial" panose="020B0604020202020204" pitchFamily="34" charset="0"/>
              </a:rPr>
              <a:t> about the numbers they get.</a:t>
            </a:r>
            <a:endParaRPr lang="en-AU" dirty="0"/>
          </a:p>
        </p:txBody>
      </p:sp>
      <p:pic>
        <p:nvPicPr>
          <p:cNvPr id="14340" name="Picture 4" descr="https://www.educationperfect.com/media/content/Science/1473389203.069891g/1473389206826-2719501886106955-4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6053" y="4508499"/>
            <a:ext cx="2792797" cy="2386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45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000" y="823436"/>
            <a:ext cx="10680700" cy="923330"/>
          </a:xfrm>
          <a:prstGeom prst="rect">
            <a:avLst/>
          </a:prstGeom>
        </p:spPr>
        <p:txBody>
          <a:bodyPr wrap="square">
            <a:spAutoFit/>
          </a:bodyPr>
          <a:lstStyle/>
          <a:p>
            <a:pPr algn="ctr"/>
            <a:r>
              <a:rPr lang="en-AU" b="0" i="0" dirty="0" smtClean="0">
                <a:solidFill>
                  <a:srgbClr val="0080B3"/>
                </a:solidFill>
                <a:effectLst/>
                <a:latin typeface="Arial" panose="020B0604020202020204" pitchFamily="34" charset="0"/>
              </a:rPr>
              <a:t>Objectives</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In this Smart Lesson you will learn about </a:t>
            </a:r>
            <a:r>
              <a:rPr lang="en-AU" b="1" i="0" dirty="0" smtClean="0">
                <a:solidFill>
                  <a:srgbClr val="E04E50"/>
                </a:solidFill>
                <a:effectLst/>
                <a:latin typeface="Arial" panose="020B0604020202020204" pitchFamily="34" charset="0"/>
              </a:rPr>
              <a:t>relative</a:t>
            </a:r>
            <a:r>
              <a:rPr lang="en-AU" b="0" i="0" dirty="0" smtClean="0">
                <a:solidFill>
                  <a:srgbClr val="444444"/>
                </a:solidFill>
                <a:effectLst/>
                <a:latin typeface="Arial" panose="020B0604020202020204" pitchFamily="34" charset="0"/>
              </a:rPr>
              <a:t> and </a:t>
            </a:r>
            <a:r>
              <a:rPr lang="en-AU" b="1" i="0" dirty="0" smtClean="0">
                <a:solidFill>
                  <a:srgbClr val="E04E50"/>
                </a:solidFill>
                <a:effectLst/>
                <a:latin typeface="Arial" panose="020B0604020202020204" pitchFamily="34" charset="0"/>
              </a:rPr>
              <a:t>absolute dating techniques,</a:t>
            </a:r>
            <a:r>
              <a:rPr lang="en-AU" b="0" i="0" dirty="0" smtClean="0">
                <a:solidFill>
                  <a:srgbClr val="444444"/>
                </a:solidFill>
                <a:effectLst/>
                <a:latin typeface="Arial" panose="020B0604020202020204" pitchFamily="34" charset="0"/>
              </a:rPr>
              <a:t> and how they are used to locate fossils onto the geological time scale.</a:t>
            </a:r>
            <a:endParaRPr lang="en-AU" b="0" i="0" dirty="0">
              <a:solidFill>
                <a:srgbClr val="444444"/>
              </a:solidFill>
              <a:effectLst/>
              <a:latin typeface="Arial" panose="020B0604020202020204" pitchFamily="34" charset="0"/>
            </a:endParaRPr>
          </a:p>
        </p:txBody>
      </p:sp>
      <p:pic>
        <p:nvPicPr>
          <p:cNvPr id="1026" name="Picture 2" descr="https://www.educationperfect.com/media/content/Science/1407128002724-1223534360-optimi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4925" y="2652713"/>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426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s://www.educationperfect.com/media/content/Maths/1480033385.602561g/1480033402729-2087547753346540-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0"/>
            <a:ext cx="3800475" cy="22955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4214512559"/>
              </p:ext>
            </p:extLst>
          </p:nvPr>
        </p:nvGraphicFramePr>
        <p:xfrm>
          <a:off x="5975350" y="404813"/>
          <a:ext cx="4381500" cy="1485900"/>
        </p:xfrm>
        <a:graphic>
          <a:graphicData uri="http://schemas.openxmlformats.org/drawingml/2006/table">
            <a:tbl>
              <a:tblPr/>
              <a:tblGrid>
                <a:gridCol w="4381500">
                  <a:extLst>
                    <a:ext uri="{9D8B030D-6E8A-4147-A177-3AD203B41FA5}">
                      <a16:colId xmlns:a16="http://schemas.microsoft.com/office/drawing/2014/main" val="1967344386"/>
                    </a:ext>
                  </a:extLst>
                </a:gridCol>
              </a:tblGrid>
              <a:tr h="0">
                <a:tc>
                  <a:txBody>
                    <a:bodyPr/>
                    <a:lstStyle/>
                    <a:p>
                      <a:pPr algn="l" fontAlgn="ctr"/>
                      <a:r>
                        <a:rPr lang="en-AU" dirty="0">
                          <a:effectLst/>
                        </a:rPr>
                        <a:t/>
                      </a:r>
                      <a:br>
                        <a:rPr lang="en-AU" dirty="0">
                          <a:effectLst/>
                        </a:rPr>
                      </a:br>
                      <a:r>
                        <a:rPr lang="en-AU" dirty="0">
                          <a:effectLst/>
                        </a:rPr>
                        <a:t>Let's peek at the </a:t>
                      </a:r>
                      <a:r>
                        <a:rPr lang="en-AU" u="none" strike="noStrike" dirty="0">
                          <a:solidFill>
                            <a:srgbClr val="0780B0"/>
                          </a:solidFill>
                          <a:effectLst/>
                          <a:hlinkClick r:id="rId3"/>
                        </a:rPr>
                        <a:t>geological timescale</a:t>
                      </a:r>
                      <a:r>
                        <a:rPr lang="en-AU" dirty="0">
                          <a:effectLst/>
                        </a:rPr>
                        <a:t>. With </a:t>
                      </a:r>
                      <a:r>
                        <a:rPr lang="en-AU" b="1" dirty="0">
                          <a:solidFill>
                            <a:srgbClr val="7C0BAE"/>
                          </a:solidFill>
                          <a:effectLst/>
                        </a:rPr>
                        <a:t>radiometric dating,</a:t>
                      </a:r>
                      <a:r>
                        <a:rPr lang="en-AU" dirty="0">
                          <a:effectLst/>
                        </a:rPr>
                        <a:t> it was finally possible to put precise dates on each of the </a:t>
                      </a:r>
                      <a:r>
                        <a:rPr lang="en-AU" b="1" dirty="0">
                          <a:solidFill>
                            <a:srgbClr val="0066CC"/>
                          </a:solidFill>
                          <a:effectLst/>
                        </a:rPr>
                        <a:t>boundaries</a:t>
                      </a:r>
                      <a:r>
                        <a:rPr lang="en-AU" dirty="0">
                          <a:effectLst/>
                        </a:rPr>
                        <a:t> between time periods.</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443271546"/>
                  </a:ext>
                </a:extLst>
              </a:tr>
            </a:tbl>
          </a:graphicData>
        </a:graphic>
      </p:graphicFrame>
      <p:sp>
        <p:nvSpPr>
          <p:cNvPr id="3" name="Rectangle 2"/>
          <p:cNvSpPr/>
          <p:nvPr/>
        </p:nvSpPr>
        <p:spPr>
          <a:xfrm>
            <a:off x="508000" y="2704237"/>
            <a:ext cx="10706100" cy="1200329"/>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For instance, an iridium-rich rock formation provided the date of </a:t>
            </a:r>
            <a:r>
              <a:rPr lang="en-AU" b="1" i="0" dirty="0" smtClean="0">
                <a:solidFill>
                  <a:srgbClr val="444444"/>
                </a:solidFill>
                <a:effectLst/>
                <a:latin typeface="KaTeX_Main"/>
              </a:rPr>
              <a:t>66</a:t>
            </a:r>
            <a:r>
              <a:rPr lang="en-AU" b="0" i="0" dirty="0" smtClean="0">
                <a:solidFill>
                  <a:srgbClr val="444444"/>
                </a:solidFill>
                <a:effectLst/>
                <a:latin typeface="Arial" panose="020B0604020202020204" pitchFamily="34" charset="0"/>
              </a:rPr>
              <a:t> </a:t>
            </a:r>
            <a:r>
              <a:rPr lang="en-AU" b="1" i="0" dirty="0" smtClean="0">
                <a:solidFill>
                  <a:srgbClr val="444444"/>
                </a:solidFill>
                <a:effectLst/>
                <a:latin typeface="Arial" panose="020B0604020202020204" pitchFamily="34" charset="0"/>
              </a:rPr>
              <a:t>million years ago</a:t>
            </a:r>
            <a:r>
              <a:rPr lang="en-AU" b="0" i="0" dirty="0" smtClean="0">
                <a:solidFill>
                  <a:srgbClr val="444444"/>
                </a:solidFill>
                <a:effectLst/>
                <a:latin typeface="Arial" panose="020B0604020202020204" pitchFamily="34" charset="0"/>
              </a:rPr>
              <a:t> for the end of the Cretaceous Period. This marks the </a:t>
            </a:r>
            <a:r>
              <a:rPr lang="en-AU" b="1" i="0" dirty="0" smtClean="0">
                <a:solidFill>
                  <a:srgbClr val="E04E50"/>
                </a:solidFill>
                <a:effectLst/>
                <a:latin typeface="Arial" panose="020B0604020202020204" pitchFamily="34" charset="0"/>
              </a:rPr>
              <a:t>extinction</a:t>
            </a:r>
            <a:r>
              <a:rPr lang="en-AU" b="0" i="0" dirty="0" smtClean="0">
                <a:solidFill>
                  <a:srgbClr val="444444"/>
                </a:solidFill>
                <a:effectLst/>
                <a:latin typeface="Arial" panose="020B0604020202020204" pitchFamily="34" charset="0"/>
              </a:rPr>
              <a:t> of the dinosaurs!</a:t>
            </a:r>
          </a:p>
          <a:p>
            <a:r>
              <a:rPr lang="en-AU" dirty="0" smtClean="0"/>
              <a:t/>
            </a:r>
            <a:br>
              <a:rPr lang="en-AU" dirty="0" smtClean="0"/>
            </a:br>
            <a:endParaRPr lang="en-AU" dirty="0"/>
          </a:p>
        </p:txBody>
      </p:sp>
      <p:pic>
        <p:nvPicPr>
          <p:cNvPr id="15364" name="Picture 4" descr="https://www.educationperfect.com/media/content/Science/1473299079.70711g/1473299083559-1145928952451221-optimis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9999" y="3742007"/>
            <a:ext cx="4187825" cy="3086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119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8500" y="343238"/>
            <a:ext cx="10058400" cy="1477328"/>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Scientists can use </a:t>
            </a:r>
            <a:r>
              <a:rPr lang="en-AU" b="1" i="0" dirty="0" smtClean="0">
                <a:solidFill>
                  <a:srgbClr val="DF6612"/>
                </a:solidFill>
                <a:effectLst/>
                <a:latin typeface="Arial" panose="020B0604020202020204" pitchFamily="34" charset="0"/>
              </a:rPr>
              <a:t>naturally occurring radioisotopes</a:t>
            </a:r>
            <a:r>
              <a:rPr lang="en-AU" b="0" i="0" dirty="0" smtClean="0">
                <a:solidFill>
                  <a:srgbClr val="444444"/>
                </a:solidFill>
                <a:effectLst/>
                <a:latin typeface="Arial" panose="020B0604020202020204" pitchFamily="34" charset="0"/>
              </a:rPr>
              <a:t> to determine the </a:t>
            </a:r>
            <a:r>
              <a:rPr lang="en-AU" b="1" i="0" dirty="0" smtClean="0">
                <a:solidFill>
                  <a:srgbClr val="444444"/>
                </a:solidFill>
                <a:effectLst/>
                <a:latin typeface="Arial" panose="020B0604020202020204" pitchFamily="34" charset="0"/>
              </a:rPr>
              <a:t>age</a:t>
            </a:r>
            <a:r>
              <a:rPr lang="en-AU" b="0" i="0" dirty="0" smtClean="0">
                <a:solidFill>
                  <a:srgbClr val="444444"/>
                </a:solidFill>
                <a:effectLst/>
                <a:latin typeface="Arial" panose="020B0604020202020204" pitchFamily="34" charset="0"/>
              </a:rPr>
              <a:t> of artefacts, fossils and rocks. This is called </a:t>
            </a:r>
            <a:r>
              <a:rPr lang="en-AU" b="1" i="0" dirty="0" smtClean="0">
                <a:solidFill>
                  <a:srgbClr val="CEA07E"/>
                </a:solidFill>
                <a:effectLst/>
                <a:latin typeface="Arial" panose="020B0604020202020204" pitchFamily="34" charset="0"/>
              </a:rPr>
              <a:t>radiometric dating.</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1" i="0" dirty="0" smtClean="0">
                <a:solidFill>
                  <a:srgbClr val="444444"/>
                </a:solidFill>
                <a:effectLst/>
                <a:latin typeface="Arial" panose="020B0604020202020204" pitchFamily="34" charset="0"/>
              </a:rPr>
              <a:t>When scientists use this method with carbon isotopes, it is called </a:t>
            </a:r>
            <a:r>
              <a:rPr lang="en-AU" b="1" i="0" dirty="0" smtClean="0">
                <a:solidFill>
                  <a:srgbClr val="48927C"/>
                </a:solidFill>
                <a:effectLst/>
                <a:latin typeface="Arial" panose="020B0604020202020204" pitchFamily="34" charset="0"/>
              </a:rPr>
              <a:t>radiocarbon dating</a:t>
            </a:r>
            <a:r>
              <a:rPr lang="en-AU" b="1" i="0" dirty="0" smtClean="0">
                <a:solidFill>
                  <a:srgbClr val="444444"/>
                </a:solidFill>
                <a:effectLst/>
                <a:latin typeface="Arial" panose="020B0604020202020204" pitchFamily="34" charset="0"/>
              </a:rPr>
              <a:t> (or just </a:t>
            </a:r>
            <a:r>
              <a:rPr lang="en-AU" b="1" i="1" dirty="0" smtClean="0">
                <a:solidFill>
                  <a:srgbClr val="444444"/>
                </a:solidFill>
                <a:effectLst/>
                <a:latin typeface="Arial" panose="020B0604020202020204" pitchFamily="34" charset="0"/>
              </a:rPr>
              <a:t>carbon dating</a:t>
            </a:r>
            <a:r>
              <a:rPr lang="en-AU" b="1" i="0" dirty="0" smtClean="0">
                <a:solidFill>
                  <a:srgbClr val="444444"/>
                </a:solidFill>
                <a:effectLst/>
                <a:latin typeface="Arial" panose="020B0604020202020204" pitchFamily="34" charset="0"/>
              </a:rPr>
              <a:t>).</a:t>
            </a:r>
            <a:endParaRPr lang="en-AU" b="0" i="0" dirty="0">
              <a:solidFill>
                <a:srgbClr val="444444"/>
              </a:solidFill>
              <a:effectLst/>
              <a:latin typeface="Arial" panose="020B0604020202020204" pitchFamily="34" charset="0"/>
            </a:endParaRPr>
          </a:p>
        </p:txBody>
      </p:sp>
      <p:pic>
        <p:nvPicPr>
          <p:cNvPr id="16386" name="Picture 2" descr="https://www.educationperfect.com/media/content/Science/1438815919.311011g/1438815913031-2020402662-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7462" y="3157537"/>
            <a:ext cx="3800475"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681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hZeE7Att_s"/>
          <p:cNvPicPr>
            <a:picLocks noRot="1" noChangeAspect="1"/>
          </p:cNvPicPr>
          <p:nvPr>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493397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700" y="410339"/>
            <a:ext cx="11861800" cy="2308324"/>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All living things contain </a:t>
            </a:r>
            <a:r>
              <a:rPr lang="en-AU" b="1" i="0" dirty="0" smtClean="0">
                <a:solidFill>
                  <a:srgbClr val="3598DC"/>
                </a:solidFill>
                <a:effectLst/>
                <a:latin typeface="Arial" panose="020B0604020202020204" pitchFamily="34" charset="0"/>
              </a:rPr>
              <a:t>carbon!</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About </a:t>
            </a:r>
            <a:r>
              <a:rPr lang="en-AU" b="0" i="0" dirty="0" smtClean="0">
                <a:solidFill>
                  <a:srgbClr val="444444"/>
                </a:solidFill>
                <a:effectLst/>
                <a:latin typeface="KaTeX_Main"/>
              </a:rPr>
              <a:t>18%</a:t>
            </a:r>
            <a:r>
              <a:rPr lang="en-AU" b="0" i="0" dirty="0" smtClean="0">
                <a:solidFill>
                  <a:srgbClr val="444444"/>
                </a:solidFill>
                <a:effectLst/>
                <a:latin typeface="Arial" panose="020B0604020202020204" pitchFamily="34" charset="0"/>
              </a:rPr>
              <a:t> of your body is made up of carbon, while plants are made up of about </a:t>
            </a:r>
            <a:r>
              <a:rPr lang="en-AU" b="0" i="0" dirty="0" smtClean="0">
                <a:solidFill>
                  <a:srgbClr val="444444"/>
                </a:solidFill>
                <a:effectLst/>
                <a:latin typeface="KaTeX_Main"/>
              </a:rPr>
              <a:t>50%</a:t>
            </a:r>
            <a:r>
              <a:rPr lang="en-AU" b="0" i="0" dirty="0" smtClean="0">
                <a:solidFill>
                  <a:srgbClr val="444444"/>
                </a:solidFill>
                <a:effectLst/>
                <a:latin typeface="Arial" panose="020B0604020202020204" pitchFamily="34" charset="0"/>
              </a:rPr>
              <a:t> carbon.</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Plants constantly absorb carbon in the form of </a:t>
            </a:r>
            <a:r>
              <a:rPr lang="en-AU" b="1" i="0" dirty="0" smtClean="0">
                <a:solidFill>
                  <a:srgbClr val="E84C3D"/>
                </a:solidFill>
                <a:effectLst/>
                <a:latin typeface="Arial" panose="020B0604020202020204" pitchFamily="34" charset="0"/>
              </a:rPr>
              <a:t>carbon dioxide</a:t>
            </a:r>
            <a:r>
              <a:rPr lang="en-AU" b="0" i="0" dirty="0" smtClean="0">
                <a:solidFill>
                  <a:srgbClr val="444444"/>
                </a:solidFill>
                <a:effectLst/>
                <a:latin typeface="Arial" panose="020B0604020202020204" pitchFamily="34" charset="0"/>
              </a:rPr>
              <a:t> from the air. Humans and animals take in carbon from </a:t>
            </a:r>
            <a:r>
              <a:rPr lang="en-AU" b="1" i="0" dirty="0" smtClean="0">
                <a:solidFill>
                  <a:srgbClr val="2FCC71"/>
                </a:solidFill>
                <a:effectLst/>
                <a:latin typeface="Arial" panose="020B0604020202020204" pitchFamily="34" charset="0"/>
              </a:rPr>
              <a:t>eating plant or animal matter.</a:t>
            </a:r>
            <a:endParaRPr lang="en-AU" b="0" i="0" dirty="0" smtClean="0">
              <a:solidFill>
                <a:srgbClr val="444444"/>
              </a:solidFill>
              <a:effectLst/>
              <a:latin typeface="Arial" panose="020B0604020202020204" pitchFamily="34" charset="0"/>
            </a:endParaRPr>
          </a:p>
          <a:p>
            <a:r>
              <a:rPr lang="en-AU" dirty="0" smtClean="0"/>
              <a:t/>
            </a:r>
            <a:br>
              <a:rPr lang="en-AU" dirty="0" smtClean="0"/>
            </a:br>
            <a:endParaRPr lang="en-AU" dirty="0"/>
          </a:p>
        </p:txBody>
      </p:sp>
      <p:pic>
        <p:nvPicPr>
          <p:cNvPr id="17410" name="Picture 2" descr="https://www.educationperfect.com/media/content/Science/1445464397.494951g/1445464403398-3393092659670553-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5600" y="2718663"/>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425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74638"/>
            <a:ext cx="11036300" cy="1754326"/>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Carbon-12 is a </a:t>
            </a:r>
            <a:r>
              <a:rPr lang="en-AU" b="1" i="0" dirty="0" smtClean="0">
                <a:solidFill>
                  <a:srgbClr val="21A0B1"/>
                </a:solidFill>
                <a:effectLst/>
                <a:latin typeface="Arial" panose="020B0604020202020204" pitchFamily="34" charset="0"/>
              </a:rPr>
              <a:t>stable isotope</a:t>
            </a:r>
            <a:r>
              <a:rPr lang="en-AU" b="1" i="0" dirty="0" smtClean="0">
                <a:solidFill>
                  <a:srgbClr val="444444"/>
                </a:solidFill>
                <a:effectLst/>
                <a:latin typeface="Arial" panose="020B0604020202020204" pitchFamily="34" charset="0"/>
              </a:rPr>
              <a:t> of carbon, while carbon-14 is a </a:t>
            </a:r>
            <a:r>
              <a:rPr lang="en-AU" b="1" i="0" dirty="0" smtClean="0">
                <a:solidFill>
                  <a:srgbClr val="AE1E34"/>
                </a:solidFill>
                <a:effectLst/>
                <a:latin typeface="Arial" panose="020B0604020202020204" pitchFamily="34" charset="0"/>
              </a:rPr>
              <a:t>radioisotope</a:t>
            </a:r>
            <a:r>
              <a:rPr lang="en-AU" b="1" i="0" dirty="0" smtClean="0">
                <a:solidFill>
                  <a:srgbClr val="444444"/>
                </a:solidFill>
                <a:effectLst/>
                <a:latin typeface="Arial" panose="020B0604020202020204" pitchFamily="34" charset="0"/>
              </a:rPr>
              <a:t> that decays into nitrogen-14.</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 isotopes carbon-</a:t>
            </a:r>
            <a:r>
              <a:rPr lang="en-AU" b="0" i="0" dirty="0" smtClean="0">
                <a:solidFill>
                  <a:srgbClr val="444444"/>
                </a:solidFill>
                <a:effectLst/>
                <a:latin typeface="KaTeX_Main"/>
              </a:rPr>
              <a:t>12</a:t>
            </a:r>
            <a:r>
              <a:rPr lang="en-AU" b="0" i="0" dirty="0" smtClean="0">
                <a:solidFill>
                  <a:srgbClr val="444444"/>
                </a:solidFill>
                <a:effectLst/>
                <a:latin typeface="Arial" panose="020B0604020202020204" pitchFamily="34" charset="0"/>
              </a:rPr>
              <a:t> and carbon-</a:t>
            </a:r>
            <a:r>
              <a:rPr lang="en-AU" b="0" i="0" dirty="0" smtClean="0">
                <a:solidFill>
                  <a:srgbClr val="444444"/>
                </a:solidFill>
                <a:effectLst/>
                <a:latin typeface="KaTeX_Main"/>
              </a:rPr>
              <a:t>14</a:t>
            </a:r>
            <a:r>
              <a:rPr lang="en-AU" b="0" i="0" dirty="0" smtClean="0">
                <a:solidFill>
                  <a:srgbClr val="444444"/>
                </a:solidFill>
                <a:effectLst/>
                <a:latin typeface="Arial" panose="020B0604020202020204" pitchFamily="34" charset="0"/>
              </a:rPr>
              <a:t> occur in a </a:t>
            </a:r>
            <a:r>
              <a:rPr lang="en-AU" b="1" i="0" dirty="0" smtClean="0">
                <a:solidFill>
                  <a:srgbClr val="0BAD7C"/>
                </a:solidFill>
                <a:effectLst/>
                <a:latin typeface="Arial" panose="020B0604020202020204" pitchFamily="34" charset="0"/>
              </a:rPr>
              <a:t>known ratio</a:t>
            </a:r>
            <a:r>
              <a:rPr lang="en-AU" b="0" i="0" dirty="0" smtClean="0">
                <a:solidFill>
                  <a:srgbClr val="444444"/>
                </a:solidFill>
                <a:effectLst/>
                <a:latin typeface="Arial" panose="020B0604020202020204" pitchFamily="34" charset="0"/>
              </a:rPr>
              <a:t> in the atmosphere. Since plants and animals are constantly taking in carbon, the ratio of carbon-</a:t>
            </a:r>
            <a:r>
              <a:rPr lang="en-AU" b="0" i="0" dirty="0" smtClean="0">
                <a:solidFill>
                  <a:srgbClr val="444444"/>
                </a:solidFill>
                <a:effectLst/>
                <a:latin typeface="KaTeX_Main"/>
              </a:rPr>
              <a:t>12</a:t>
            </a:r>
            <a:r>
              <a:rPr lang="en-AU" b="0" i="0" dirty="0" smtClean="0">
                <a:solidFill>
                  <a:srgbClr val="444444"/>
                </a:solidFill>
                <a:effectLst/>
                <a:latin typeface="Arial" panose="020B0604020202020204" pitchFamily="34" charset="0"/>
              </a:rPr>
              <a:t> to carbon-</a:t>
            </a:r>
            <a:r>
              <a:rPr lang="en-AU" b="0" i="0" dirty="0" smtClean="0">
                <a:solidFill>
                  <a:srgbClr val="444444"/>
                </a:solidFill>
                <a:effectLst/>
                <a:latin typeface="KaTeX_Main"/>
              </a:rPr>
              <a:t>14</a:t>
            </a:r>
            <a:r>
              <a:rPr lang="en-AU" b="0" i="0" dirty="0" smtClean="0">
                <a:solidFill>
                  <a:srgbClr val="444444"/>
                </a:solidFill>
                <a:effectLst/>
                <a:latin typeface="Arial" panose="020B0604020202020204" pitchFamily="34" charset="0"/>
              </a:rPr>
              <a:t> will be </a:t>
            </a:r>
            <a:r>
              <a:rPr lang="en-AU" b="1" i="0" dirty="0" smtClean="0">
                <a:solidFill>
                  <a:srgbClr val="0BAD7C"/>
                </a:solidFill>
                <a:effectLst/>
                <a:latin typeface="Arial" panose="020B0604020202020204" pitchFamily="34" charset="0"/>
              </a:rPr>
              <a:t>the same</a:t>
            </a:r>
            <a:r>
              <a:rPr lang="en-AU" b="0" i="0" dirty="0" smtClean="0">
                <a:solidFill>
                  <a:srgbClr val="444444"/>
                </a:solidFill>
                <a:effectLst/>
                <a:latin typeface="Arial" panose="020B0604020202020204" pitchFamily="34" charset="0"/>
              </a:rPr>
              <a:t> as the ratio in the atmosphere as long as they are </a:t>
            </a:r>
            <a:r>
              <a:rPr lang="en-AU" b="1" i="0" dirty="0" smtClean="0">
                <a:solidFill>
                  <a:srgbClr val="444444"/>
                </a:solidFill>
                <a:effectLst/>
                <a:latin typeface="Arial" panose="020B0604020202020204" pitchFamily="34" charset="0"/>
              </a:rPr>
              <a:t>alive.</a:t>
            </a:r>
            <a:endParaRPr lang="en-AU" b="0" i="0" dirty="0">
              <a:solidFill>
                <a:srgbClr val="444444"/>
              </a:solidFill>
              <a:effectLst/>
              <a:latin typeface="Arial" panose="020B0604020202020204" pitchFamily="34" charset="0"/>
            </a:endParaRPr>
          </a:p>
        </p:txBody>
      </p:sp>
      <p:pic>
        <p:nvPicPr>
          <p:cNvPr id="18434" name="Picture 2" descr="https://www.educationperfect.com/media/content/Science/1453075175.951621g/1453075177171-3678455245504519-optimi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575" y="2779712"/>
            <a:ext cx="4762500" cy="368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583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0100" y="495638"/>
            <a:ext cx="10820400" cy="1477328"/>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As soon as an organism dies, </a:t>
            </a:r>
            <a:r>
              <a:rPr lang="en-AU" b="1" i="0" dirty="0" smtClean="0">
                <a:solidFill>
                  <a:srgbClr val="DF6612"/>
                </a:solidFill>
                <a:effectLst/>
                <a:latin typeface="Arial" panose="020B0604020202020204" pitchFamily="34" charset="0"/>
              </a:rPr>
              <a:t>it no longer takes in carbon</a:t>
            </a:r>
            <a:r>
              <a:rPr lang="en-AU" b="1" i="0" dirty="0" smtClean="0">
                <a:solidFill>
                  <a:srgbClr val="444444"/>
                </a:solidFill>
                <a:effectLst/>
                <a:latin typeface="Arial" panose="020B0604020202020204" pitchFamily="34" charset="0"/>
              </a:rPr>
              <a:t> from food or the atmosphere to replace the carbon-14 that has decayed.</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1" i="0" dirty="0" smtClean="0">
                <a:solidFill>
                  <a:srgbClr val="21A0B1"/>
                </a:solidFill>
                <a:effectLst/>
                <a:latin typeface="Arial" panose="020B0604020202020204" pitchFamily="34" charset="0"/>
              </a:rPr>
              <a:t>All</a:t>
            </a:r>
            <a:r>
              <a:rPr lang="en-AU" b="0" i="0" dirty="0" smtClean="0">
                <a:solidFill>
                  <a:srgbClr val="444444"/>
                </a:solidFill>
                <a:effectLst/>
                <a:latin typeface="Arial" panose="020B0604020202020204" pitchFamily="34" charset="0"/>
              </a:rPr>
              <a:t> of the carbon-</a:t>
            </a:r>
            <a:r>
              <a:rPr lang="en-AU" b="0" i="0" dirty="0" smtClean="0">
                <a:solidFill>
                  <a:srgbClr val="444444"/>
                </a:solidFill>
                <a:effectLst/>
                <a:latin typeface="KaTeX_Main"/>
              </a:rPr>
              <a:t>14</a:t>
            </a:r>
            <a:r>
              <a:rPr lang="en-AU" b="0" i="0" dirty="0" smtClean="0">
                <a:solidFill>
                  <a:srgbClr val="444444"/>
                </a:solidFill>
                <a:effectLst/>
                <a:latin typeface="Arial" panose="020B0604020202020204" pitchFamily="34" charset="0"/>
              </a:rPr>
              <a:t> present in a dead or fossilised organism should be carbon-</a:t>
            </a:r>
            <a:r>
              <a:rPr lang="en-AU" b="0" i="0" dirty="0" smtClean="0">
                <a:solidFill>
                  <a:srgbClr val="444444"/>
                </a:solidFill>
                <a:effectLst/>
                <a:latin typeface="KaTeX_Main"/>
              </a:rPr>
              <a:t>14</a:t>
            </a:r>
            <a:r>
              <a:rPr lang="en-AU" b="0" i="0" dirty="0" smtClean="0">
                <a:solidFill>
                  <a:srgbClr val="444444"/>
                </a:solidFill>
                <a:effectLst/>
                <a:latin typeface="Arial" panose="020B0604020202020204" pitchFamily="34" charset="0"/>
              </a:rPr>
              <a:t> that was </a:t>
            </a:r>
            <a:r>
              <a:rPr lang="en-AU" b="1" i="0" dirty="0" smtClean="0">
                <a:solidFill>
                  <a:srgbClr val="21A0B1"/>
                </a:solidFill>
                <a:effectLst/>
                <a:latin typeface="Arial" panose="020B0604020202020204" pitchFamily="34" charset="0"/>
              </a:rPr>
              <a:t>present at its time of death.</a:t>
            </a:r>
            <a:endParaRPr lang="en-AU" b="0" i="0" dirty="0">
              <a:solidFill>
                <a:srgbClr val="444444"/>
              </a:solidFill>
              <a:effectLst/>
              <a:latin typeface="Arial" panose="020B0604020202020204" pitchFamily="34" charset="0"/>
            </a:endParaRPr>
          </a:p>
        </p:txBody>
      </p:sp>
      <p:pic>
        <p:nvPicPr>
          <p:cNvPr id="19458" name="Picture 2" descr="https://www.educationperfect.com/media/content/German/1450478845.032561g/1450478843224-2250023405954120-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8375" y="2590800"/>
            <a:ext cx="265747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00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900" y="358339"/>
            <a:ext cx="10896600" cy="1754326"/>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Carbon-14 decays at a known rate; it has a </a:t>
            </a:r>
            <a:r>
              <a:rPr lang="en-AU" b="1" i="0" dirty="0" smtClean="0">
                <a:solidFill>
                  <a:srgbClr val="21A0B1"/>
                </a:solidFill>
                <a:effectLst/>
                <a:latin typeface="Arial" panose="020B0604020202020204" pitchFamily="34" charset="0"/>
              </a:rPr>
              <a:t>half-life</a:t>
            </a:r>
            <a:r>
              <a:rPr lang="en-AU" b="1" i="0" dirty="0" smtClean="0">
                <a:solidFill>
                  <a:srgbClr val="444444"/>
                </a:solidFill>
                <a:effectLst/>
                <a:latin typeface="Arial" panose="020B0604020202020204" pitchFamily="34" charset="0"/>
              </a:rPr>
              <a:t> of 5730 years.</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 </a:t>
            </a:r>
            <a:r>
              <a:rPr lang="en-AU" b="1" i="0" dirty="0" smtClean="0">
                <a:solidFill>
                  <a:srgbClr val="0BAD7C"/>
                </a:solidFill>
                <a:effectLst/>
                <a:latin typeface="Arial" panose="020B0604020202020204" pitchFamily="34" charset="0"/>
              </a:rPr>
              <a:t>ratio</a:t>
            </a:r>
            <a:r>
              <a:rPr lang="en-AU" b="0" i="0" dirty="0" smtClean="0">
                <a:solidFill>
                  <a:srgbClr val="444444"/>
                </a:solidFill>
                <a:effectLst/>
                <a:latin typeface="Arial" panose="020B0604020202020204" pitchFamily="34" charset="0"/>
              </a:rPr>
              <a:t> of </a:t>
            </a:r>
            <a:r>
              <a:rPr lang="en-AU" b="1" i="0" dirty="0" smtClean="0">
                <a:solidFill>
                  <a:srgbClr val="444444"/>
                </a:solidFill>
                <a:effectLst/>
                <a:latin typeface="Arial" panose="020B0604020202020204" pitchFamily="34" charset="0"/>
              </a:rPr>
              <a:t>carbon-</a:t>
            </a:r>
            <a:r>
              <a:rPr lang="en-AU" b="1" i="0" dirty="0" smtClean="0">
                <a:solidFill>
                  <a:srgbClr val="444444"/>
                </a:solidFill>
                <a:effectLst/>
                <a:latin typeface="KaTeX_Main"/>
              </a:rPr>
              <a:t>12</a:t>
            </a:r>
            <a:r>
              <a:rPr lang="en-AU" b="0" i="0" dirty="0" smtClean="0">
                <a:solidFill>
                  <a:srgbClr val="444444"/>
                </a:solidFill>
                <a:effectLst/>
                <a:latin typeface="Arial" panose="020B0604020202020204" pitchFamily="34" charset="0"/>
              </a:rPr>
              <a:t> </a:t>
            </a:r>
            <a:r>
              <a:rPr lang="en-AU" b="1" i="0" dirty="0" smtClean="0">
                <a:solidFill>
                  <a:srgbClr val="444444"/>
                </a:solidFill>
                <a:effectLst/>
                <a:latin typeface="Arial" panose="020B0604020202020204" pitchFamily="34" charset="0"/>
              </a:rPr>
              <a:t>to carbon-</a:t>
            </a:r>
            <a:r>
              <a:rPr lang="en-AU" b="1" i="0" dirty="0" smtClean="0">
                <a:solidFill>
                  <a:srgbClr val="444444"/>
                </a:solidFill>
                <a:effectLst/>
                <a:latin typeface="KaTeX_Main"/>
              </a:rPr>
              <a:t>14</a:t>
            </a:r>
            <a:r>
              <a:rPr lang="en-AU" b="0" i="0" dirty="0" smtClean="0">
                <a:solidFill>
                  <a:srgbClr val="444444"/>
                </a:solidFill>
                <a:effectLst/>
                <a:latin typeface="Arial" panose="020B0604020202020204" pitchFamily="34" charset="0"/>
              </a:rPr>
              <a:t> will </a:t>
            </a:r>
            <a:r>
              <a:rPr lang="en-AU" b="1" i="0" dirty="0" smtClean="0">
                <a:solidFill>
                  <a:srgbClr val="0BAD7C"/>
                </a:solidFill>
                <a:effectLst/>
                <a:latin typeface="Arial" panose="020B0604020202020204" pitchFamily="34" charset="0"/>
              </a:rPr>
              <a:t>change over time</a:t>
            </a:r>
            <a:r>
              <a:rPr lang="en-AU" b="0" i="0" dirty="0" smtClean="0">
                <a:solidFill>
                  <a:srgbClr val="444444"/>
                </a:solidFill>
                <a:effectLst/>
                <a:latin typeface="Arial" panose="020B0604020202020204" pitchFamily="34" charset="0"/>
              </a:rPr>
              <a:t> after the organism dies as the carbon-</a:t>
            </a:r>
            <a:r>
              <a:rPr lang="en-AU" b="0" i="0" dirty="0" smtClean="0">
                <a:solidFill>
                  <a:srgbClr val="444444"/>
                </a:solidFill>
                <a:effectLst/>
                <a:latin typeface="KaTeX_Main"/>
              </a:rPr>
              <a:t>14</a:t>
            </a:r>
            <a:r>
              <a:rPr lang="en-AU" b="0" i="0" dirty="0" smtClean="0">
                <a:solidFill>
                  <a:srgbClr val="444444"/>
                </a:solidFill>
                <a:effectLst/>
                <a:latin typeface="Arial" panose="020B0604020202020204" pitchFamily="34" charset="0"/>
              </a:rPr>
              <a:t> </a:t>
            </a:r>
            <a:r>
              <a:rPr lang="en-AU" b="1" i="0" dirty="0" smtClean="0">
                <a:solidFill>
                  <a:srgbClr val="444444"/>
                </a:solidFill>
                <a:effectLst/>
                <a:latin typeface="Arial" panose="020B0604020202020204" pitchFamily="34" charset="0"/>
              </a:rPr>
              <a:t>decays</a:t>
            </a:r>
            <a:r>
              <a:rPr lang="en-AU" b="0" i="0" dirty="0" smtClean="0">
                <a:solidFill>
                  <a:srgbClr val="444444"/>
                </a:solidFill>
                <a:effectLst/>
                <a:latin typeface="Arial" panose="020B0604020202020204" pitchFamily="34" charset="0"/>
              </a:rPr>
              <a:t> into nitrogen-</a:t>
            </a:r>
            <a:r>
              <a:rPr lang="en-AU" b="0" i="0" dirty="0" smtClean="0">
                <a:solidFill>
                  <a:srgbClr val="444444"/>
                </a:solidFill>
                <a:effectLst/>
                <a:latin typeface="KaTeX_Main"/>
              </a:rPr>
              <a:t>14</a:t>
            </a:r>
            <a:r>
              <a:rPr lang="en-AU" b="0" i="0" dirty="0" smtClean="0">
                <a:solidFill>
                  <a:srgbClr val="444444"/>
                </a:solidFill>
                <a:effectLst/>
                <a:latin typeface="Arial" panose="020B0604020202020204" pitchFamily="34" charset="0"/>
              </a:rPr>
              <a:t>.</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Measuring this ratio is what allows scientists to </a:t>
            </a:r>
            <a:r>
              <a:rPr lang="en-AU" b="1" i="0" dirty="0" smtClean="0">
                <a:solidFill>
                  <a:srgbClr val="0066CC"/>
                </a:solidFill>
                <a:effectLst/>
                <a:latin typeface="Arial" panose="020B0604020202020204" pitchFamily="34" charset="0"/>
              </a:rPr>
              <a:t>calculate the age</a:t>
            </a:r>
            <a:r>
              <a:rPr lang="en-AU" b="0" i="0" dirty="0" smtClean="0">
                <a:solidFill>
                  <a:srgbClr val="444444"/>
                </a:solidFill>
                <a:effectLst/>
                <a:latin typeface="Arial" panose="020B0604020202020204" pitchFamily="34" charset="0"/>
              </a:rPr>
              <a:t> of the organism or fossil.</a:t>
            </a:r>
            <a:endParaRPr lang="en-AU" b="0" i="0" dirty="0">
              <a:solidFill>
                <a:srgbClr val="444444"/>
              </a:solidFill>
              <a:effectLst/>
              <a:latin typeface="Arial" panose="020B0604020202020204" pitchFamily="34" charset="0"/>
            </a:endParaRPr>
          </a:p>
        </p:txBody>
      </p:sp>
      <p:pic>
        <p:nvPicPr>
          <p:cNvPr id="20482" name="Picture 2" descr="https://www.educationperfect.com/media/content/Science/1407128002724-1223534360-optimi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7975" y="2794000"/>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203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18636"/>
            <a:ext cx="10858500" cy="1200329"/>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When scientists want to calculate the age of a fossil or artefact, they can </a:t>
            </a:r>
            <a:r>
              <a:rPr lang="en-AU" b="1" i="0" dirty="0" smtClean="0">
                <a:solidFill>
                  <a:srgbClr val="1B479F"/>
                </a:solidFill>
                <a:effectLst/>
                <a:latin typeface="Arial" panose="020B0604020202020204" pitchFamily="34" charset="0"/>
              </a:rPr>
              <a:t>measure</a:t>
            </a:r>
            <a:r>
              <a:rPr lang="en-AU" b="1" i="0" dirty="0" smtClean="0">
                <a:solidFill>
                  <a:srgbClr val="444444"/>
                </a:solidFill>
                <a:effectLst/>
                <a:latin typeface="Arial" panose="020B0604020202020204" pitchFamily="34" charset="0"/>
              </a:rPr>
              <a:t> the amount of carbon-14 in the sample.</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There are two main methods to do this:</a:t>
            </a:r>
            <a:endParaRPr lang="en-AU" b="0" i="0" dirty="0">
              <a:solidFill>
                <a:srgbClr val="444444"/>
              </a:solidFill>
              <a:effectLst/>
              <a:latin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22201459"/>
              </p:ext>
            </p:extLst>
          </p:nvPr>
        </p:nvGraphicFramePr>
        <p:xfrm>
          <a:off x="952500" y="1870234"/>
          <a:ext cx="10515600" cy="1325880"/>
        </p:xfrm>
        <a:graphic>
          <a:graphicData uri="http://schemas.openxmlformats.org/drawingml/2006/table">
            <a:tbl>
              <a:tblPr/>
              <a:tblGrid>
                <a:gridCol w="1524000">
                  <a:extLst>
                    <a:ext uri="{9D8B030D-6E8A-4147-A177-3AD203B41FA5}">
                      <a16:colId xmlns:a16="http://schemas.microsoft.com/office/drawing/2014/main" val="834801444"/>
                    </a:ext>
                  </a:extLst>
                </a:gridCol>
                <a:gridCol w="8991600">
                  <a:extLst>
                    <a:ext uri="{9D8B030D-6E8A-4147-A177-3AD203B41FA5}">
                      <a16:colId xmlns:a16="http://schemas.microsoft.com/office/drawing/2014/main" val="457297330"/>
                    </a:ext>
                  </a:extLst>
                </a:gridCol>
              </a:tblGrid>
              <a:tr h="0">
                <a:tc>
                  <a:txBody>
                    <a:bodyPr/>
                    <a:lstStyle/>
                    <a:p>
                      <a:pPr algn="l" fontAlgn="t"/>
                      <a:r>
                        <a:rPr lang="en-AU">
                          <a:effectLst/>
                          <a:latin typeface="KaTeX_Main"/>
                        </a:rPr>
                        <a:t>1.</a:t>
                      </a:r>
                      <a:endParaRPr lang="en-AU">
                        <a:effectLst/>
                      </a:endParaRPr>
                    </a:p>
                  </a:txBody>
                  <a:tcPr marL="57150" marR="57150" marT="57150" marB="57150">
                    <a:lnL>
                      <a:noFill/>
                    </a:lnL>
                    <a:lnR>
                      <a:noFill/>
                    </a:lnR>
                    <a:lnT>
                      <a:noFill/>
                    </a:lnT>
                    <a:lnB>
                      <a:noFill/>
                    </a:lnB>
                    <a:solidFill>
                      <a:srgbClr val="FFFFFF"/>
                    </a:solidFill>
                  </a:tcPr>
                </a:tc>
                <a:tc>
                  <a:txBody>
                    <a:bodyPr/>
                    <a:lstStyle/>
                    <a:p>
                      <a:pPr algn="l" fontAlgn="ctr"/>
                      <a:r>
                        <a:rPr lang="en-AU">
                          <a:effectLst/>
                        </a:rPr>
                        <a:t>Beta counting detects the </a:t>
                      </a:r>
                      <a:r>
                        <a:rPr lang="en-AU" b="1">
                          <a:solidFill>
                            <a:srgbClr val="7979C8"/>
                          </a:solidFill>
                          <a:effectLst/>
                        </a:rPr>
                        <a:t>number of beta particles emitted</a:t>
                      </a:r>
                      <a:r>
                        <a:rPr lang="en-AU">
                          <a:effectLst/>
                        </a:rPr>
                        <a:t> from the sample from the radioactive decay of carbon-</a:t>
                      </a:r>
                      <a:r>
                        <a:rPr lang="en-AU">
                          <a:effectLst/>
                          <a:latin typeface="KaTeX_Main"/>
                        </a:rPr>
                        <a:t>14</a:t>
                      </a:r>
                      <a:r>
                        <a:rPr lang="en-AU">
                          <a:effectLst/>
                        </a:rPr>
                        <a:t> atoms.</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856509644"/>
                  </a:ext>
                </a:extLst>
              </a:tr>
              <a:tr h="0">
                <a:tc>
                  <a:txBody>
                    <a:bodyPr/>
                    <a:lstStyle/>
                    <a:p>
                      <a:pPr algn="l" fontAlgn="t"/>
                      <a:r>
                        <a:rPr lang="en-AU">
                          <a:effectLst/>
                          <a:latin typeface="KaTeX_Main"/>
                        </a:rPr>
                        <a:t>2.</a:t>
                      </a:r>
                      <a:endParaRPr lang="en-AU">
                        <a:effectLst/>
                      </a:endParaRPr>
                    </a:p>
                  </a:txBody>
                  <a:tcPr marL="57150" marR="57150" marT="57150" marB="57150">
                    <a:lnL>
                      <a:noFill/>
                    </a:lnL>
                    <a:lnR>
                      <a:noFill/>
                    </a:lnR>
                    <a:lnT>
                      <a:noFill/>
                    </a:lnT>
                    <a:lnB>
                      <a:noFill/>
                    </a:lnB>
                    <a:solidFill>
                      <a:srgbClr val="FFFFFF"/>
                    </a:solidFill>
                  </a:tcPr>
                </a:tc>
                <a:tc>
                  <a:txBody>
                    <a:bodyPr/>
                    <a:lstStyle/>
                    <a:p>
                      <a:pPr algn="l" fontAlgn="ctr"/>
                      <a:r>
                        <a:rPr lang="en-AU" dirty="0">
                          <a:effectLst/>
                        </a:rPr>
                        <a:t>Accelerator mass spectrometry (AMS) directly counts the </a:t>
                      </a:r>
                      <a:r>
                        <a:rPr lang="en-AU" b="1" dirty="0">
                          <a:solidFill>
                            <a:srgbClr val="CEA07E"/>
                          </a:solidFill>
                          <a:effectLst/>
                        </a:rPr>
                        <a:t>number</a:t>
                      </a:r>
                      <a:r>
                        <a:rPr lang="en-AU" b="1" dirty="0">
                          <a:effectLst/>
                        </a:rPr>
                        <a:t> of carbon-</a:t>
                      </a:r>
                      <a:r>
                        <a:rPr lang="en-AU" b="1" dirty="0">
                          <a:effectLst/>
                          <a:latin typeface="KaTeX_Main"/>
                        </a:rPr>
                        <a:t>14</a:t>
                      </a:r>
                      <a:r>
                        <a:rPr lang="en-AU" dirty="0">
                          <a:effectLst/>
                        </a:rPr>
                        <a:t> </a:t>
                      </a:r>
                      <a:r>
                        <a:rPr lang="en-AU" b="1" dirty="0">
                          <a:effectLst/>
                        </a:rPr>
                        <a:t>and carbon-</a:t>
                      </a:r>
                      <a:r>
                        <a:rPr lang="en-AU" b="1" dirty="0">
                          <a:effectLst/>
                          <a:latin typeface="KaTeX_Main"/>
                        </a:rPr>
                        <a:t>12</a:t>
                      </a:r>
                      <a:r>
                        <a:rPr lang="en-AU" dirty="0">
                          <a:effectLst/>
                        </a:rPr>
                        <a:t> </a:t>
                      </a:r>
                      <a:r>
                        <a:rPr lang="en-AU" b="1" dirty="0">
                          <a:solidFill>
                            <a:srgbClr val="CEA07E"/>
                          </a:solidFill>
                          <a:effectLst/>
                        </a:rPr>
                        <a:t>atoms</a:t>
                      </a:r>
                      <a:r>
                        <a:rPr lang="en-AU" dirty="0">
                          <a:effectLst/>
                        </a:rPr>
                        <a:t> present in a sample.</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546670453"/>
                  </a:ext>
                </a:extLst>
              </a:tr>
            </a:tbl>
          </a:graphicData>
        </a:graphic>
      </p:graphicFrame>
      <p:pic>
        <p:nvPicPr>
          <p:cNvPr id="21506" name="Picture 2" descr="https://www.educationperfect.com/media/content/Science/1453839831.995461g/1453839864346-2669470237293897-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062" y="3676650"/>
            <a:ext cx="380047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550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5500" y="290036"/>
            <a:ext cx="10744200" cy="1477328"/>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The scientists must then make certain </a:t>
            </a:r>
            <a:r>
              <a:rPr lang="en-AU" b="1" i="0" dirty="0" smtClean="0">
                <a:solidFill>
                  <a:srgbClr val="AE1E34"/>
                </a:solidFill>
                <a:effectLst/>
                <a:latin typeface="Arial" panose="020B0604020202020204" pitchFamily="34" charset="0"/>
              </a:rPr>
              <a:t>assumptions</a:t>
            </a:r>
            <a:r>
              <a:rPr lang="en-AU" b="1" i="0" dirty="0" smtClean="0">
                <a:solidFill>
                  <a:srgbClr val="444444"/>
                </a:solidFill>
                <a:effectLst/>
                <a:latin typeface="Arial" panose="020B0604020202020204" pitchFamily="34" charset="0"/>
              </a:rPr>
              <a:t> in order to calculate the approximate age of the sample.</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 two main assumptions they need to make are:</a:t>
            </a:r>
          </a:p>
          <a:p>
            <a:pPr algn="ctr"/>
            <a:r>
              <a:rPr lang="en-AU" b="0" i="0" dirty="0" smtClean="0">
                <a:solidFill>
                  <a:srgbClr val="444444"/>
                </a:solidFill>
                <a:effectLst/>
                <a:latin typeface="Arial" panose="020B0604020202020204" pitchFamily="34" charset="0"/>
              </a:rPr>
              <a:t> </a:t>
            </a:r>
            <a:endParaRPr lang="en-AU" b="0" i="0" dirty="0">
              <a:solidFill>
                <a:srgbClr val="444444"/>
              </a:solidFill>
              <a:effectLst/>
              <a:latin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649560778"/>
              </p:ext>
            </p:extLst>
          </p:nvPr>
        </p:nvGraphicFramePr>
        <p:xfrm>
          <a:off x="1054100" y="1951514"/>
          <a:ext cx="10515600" cy="1051560"/>
        </p:xfrm>
        <a:graphic>
          <a:graphicData uri="http://schemas.openxmlformats.org/drawingml/2006/table">
            <a:tbl>
              <a:tblPr/>
              <a:tblGrid>
                <a:gridCol w="10515600">
                  <a:extLst>
                    <a:ext uri="{9D8B030D-6E8A-4147-A177-3AD203B41FA5}">
                      <a16:colId xmlns:a16="http://schemas.microsoft.com/office/drawing/2014/main" val="321013835"/>
                    </a:ext>
                  </a:extLst>
                </a:gridCol>
              </a:tblGrid>
              <a:tr h="0">
                <a:tc>
                  <a:txBody>
                    <a:bodyPr/>
                    <a:lstStyle/>
                    <a:p>
                      <a:pPr algn="l" fontAlgn="ctr"/>
                      <a:r>
                        <a:rPr lang="en-AU">
                          <a:effectLst/>
                          <a:latin typeface="KaTeX_Main"/>
                        </a:rPr>
                        <a:t/>
                      </a:r>
                      <a:br>
                        <a:rPr lang="en-AU">
                          <a:effectLst/>
                          <a:latin typeface="KaTeX_Main"/>
                        </a:rPr>
                      </a:br>
                      <a:r>
                        <a:rPr lang="en-AU">
                          <a:effectLst/>
                          <a:latin typeface="KaTeX_Main"/>
                        </a:rPr>
                        <a:t>1</a:t>
                      </a:r>
                      <a:r>
                        <a:rPr lang="en-AU">
                          <a:effectLst/>
                        </a:rPr>
                        <a:t>. The </a:t>
                      </a:r>
                      <a:r>
                        <a:rPr lang="en-AU" b="1">
                          <a:solidFill>
                            <a:srgbClr val="FEB900"/>
                          </a:solidFill>
                          <a:effectLst/>
                        </a:rPr>
                        <a:t>decay rate</a:t>
                      </a:r>
                      <a:r>
                        <a:rPr lang="en-AU">
                          <a:effectLst/>
                        </a:rPr>
                        <a:t> of carbon-</a:t>
                      </a:r>
                      <a:r>
                        <a:rPr lang="en-AU">
                          <a:effectLst/>
                          <a:latin typeface="KaTeX_Main"/>
                        </a:rPr>
                        <a:t>14</a:t>
                      </a:r>
                      <a:r>
                        <a:rPr lang="en-AU">
                          <a:effectLst/>
                        </a:rPr>
                        <a:t> into nitrogen-</a:t>
                      </a:r>
                      <a:r>
                        <a:rPr lang="en-AU">
                          <a:effectLst/>
                          <a:latin typeface="KaTeX_Main"/>
                        </a:rPr>
                        <a:t>14</a:t>
                      </a:r>
                      <a:r>
                        <a:rPr lang="en-AU">
                          <a:effectLst/>
                        </a:rPr>
                        <a:t> is always </a:t>
                      </a:r>
                      <a:r>
                        <a:rPr lang="en-AU" b="1">
                          <a:solidFill>
                            <a:srgbClr val="FEB900"/>
                          </a:solidFill>
                          <a:effectLst/>
                        </a:rPr>
                        <a:t>constant.</a:t>
                      </a:r>
                      <a:endParaRPr lang="en-AU">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57261016"/>
                  </a:ext>
                </a:extLst>
              </a:tr>
              <a:tr h="0">
                <a:tc>
                  <a:txBody>
                    <a:bodyPr/>
                    <a:lstStyle/>
                    <a:p>
                      <a:pPr algn="l" fontAlgn="ctr"/>
                      <a:r>
                        <a:rPr lang="en-AU" dirty="0">
                          <a:effectLst/>
                          <a:latin typeface="KaTeX_Main"/>
                        </a:rPr>
                        <a:t>2</a:t>
                      </a:r>
                      <a:r>
                        <a:rPr lang="en-AU" dirty="0">
                          <a:effectLst/>
                        </a:rPr>
                        <a:t>. The </a:t>
                      </a:r>
                      <a:r>
                        <a:rPr lang="en-AU" b="1" dirty="0">
                          <a:solidFill>
                            <a:srgbClr val="DF6612"/>
                          </a:solidFill>
                          <a:effectLst/>
                        </a:rPr>
                        <a:t>atmospheric levels</a:t>
                      </a:r>
                      <a:r>
                        <a:rPr lang="en-AU" dirty="0">
                          <a:effectLst/>
                        </a:rPr>
                        <a:t> of carbon-</a:t>
                      </a:r>
                      <a:r>
                        <a:rPr lang="en-AU" dirty="0">
                          <a:effectLst/>
                          <a:latin typeface="KaTeX_Main"/>
                        </a:rPr>
                        <a:t>14</a:t>
                      </a:r>
                      <a:r>
                        <a:rPr lang="en-AU" dirty="0">
                          <a:effectLst/>
                        </a:rPr>
                        <a:t> were the </a:t>
                      </a:r>
                      <a:r>
                        <a:rPr lang="en-AU" b="1" dirty="0">
                          <a:solidFill>
                            <a:srgbClr val="DF6612"/>
                          </a:solidFill>
                          <a:effectLst/>
                        </a:rPr>
                        <a:t>same</a:t>
                      </a:r>
                      <a:r>
                        <a:rPr lang="en-AU" dirty="0">
                          <a:effectLst/>
                        </a:rPr>
                        <a:t> in the past as they are today.</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3578673479"/>
                  </a:ext>
                </a:extLst>
              </a:tr>
            </a:tbl>
          </a:graphicData>
        </a:graphic>
      </p:graphicFrame>
      <p:sp>
        <p:nvSpPr>
          <p:cNvPr id="4" name="Rectangle 3"/>
          <p:cNvSpPr/>
          <p:nvPr/>
        </p:nvSpPr>
        <p:spPr>
          <a:xfrm>
            <a:off x="1473200" y="3425736"/>
            <a:ext cx="10299700" cy="646331"/>
          </a:xfrm>
          <a:prstGeom prst="rect">
            <a:avLst/>
          </a:prstGeom>
        </p:spPr>
        <p:txBody>
          <a:bodyPr wrap="square">
            <a:spAutoFit/>
          </a:bodyPr>
          <a:lstStyle/>
          <a:p>
            <a:r>
              <a:rPr lang="en-AU" b="0" i="0" dirty="0" smtClean="0">
                <a:solidFill>
                  <a:srgbClr val="444444"/>
                </a:solidFill>
                <a:effectLst/>
                <a:latin typeface="Arial" panose="020B0604020202020204" pitchFamily="34" charset="0"/>
              </a:rPr>
              <a:t>If these two assumptions are </a:t>
            </a:r>
            <a:r>
              <a:rPr lang="en-AU" b="1" i="0" dirty="0" smtClean="0">
                <a:solidFill>
                  <a:srgbClr val="444444"/>
                </a:solidFill>
                <a:effectLst/>
                <a:latin typeface="Arial" panose="020B0604020202020204" pitchFamily="34" charset="0"/>
              </a:rPr>
              <a:t>correct,</a:t>
            </a:r>
            <a:r>
              <a:rPr lang="en-AU" b="0" i="0" dirty="0" smtClean="0">
                <a:solidFill>
                  <a:srgbClr val="444444"/>
                </a:solidFill>
                <a:effectLst/>
                <a:latin typeface="Arial" panose="020B0604020202020204" pitchFamily="34" charset="0"/>
              </a:rPr>
              <a:t> then measuring the ratio of carbon-</a:t>
            </a:r>
            <a:r>
              <a:rPr lang="en-AU" b="0" i="0" dirty="0" smtClean="0">
                <a:solidFill>
                  <a:srgbClr val="444444"/>
                </a:solidFill>
                <a:effectLst/>
                <a:latin typeface="KaTeX_Main"/>
              </a:rPr>
              <a:t>14</a:t>
            </a:r>
            <a:r>
              <a:rPr lang="en-AU" b="0" i="0" dirty="0" smtClean="0">
                <a:solidFill>
                  <a:srgbClr val="444444"/>
                </a:solidFill>
                <a:effectLst/>
                <a:latin typeface="Arial" panose="020B0604020202020204" pitchFamily="34" charset="0"/>
              </a:rPr>
              <a:t> to carbon-</a:t>
            </a:r>
            <a:r>
              <a:rPr lang="en-AU" b="0" i="0" dirty="0" smtClean="0">
                <a:solidFill>
                  <a:srgbClr val="444444"/>
                </a:solidFill>
                <a:effectLst/>
                <a:latin typeface="KaTeX_Main"/>
              </a:rPr>
              <a:t>12</a:t>
            </a:r>
            <a:r>
              <a:rPr lang="en-AU" b="0" i="0" dirty="0" smtClean="0">
                <a:solidFill>
                  <a:srgbClr val="444444"/>
                </a:solidFill>
                <a:effectLst/>
                <a:latin typeface="Arial" panose="020B0604020202020204" pitchFamily="34" charset="0"/>
              </a:rPr>
              <a:t> allows them to </a:t>
            </a:r>
            <a:r>
              <a:rPr lang="en-AU" b="1" i="0" dirty="0" smtClean="0">
                <a:solidFill>
                  <a:srgbClr val="444444"/>
                </a:solidFill>
                <a:effectLst/>
                <a:latin typeface="Arial" panose="020B0604020202020204" pitchFamily="34" charset="0"/>
              </a:rPr>
              <a:t>accurately calculate</a:t>
            </a:r>
            <a:r>
              <a:rPr lang="en-AU" b="0" i="0" dirty="0" smtClean="0">
                <a:solidFill>
                  <a:srgbClr val="444444"/>
                </a:solidFill>
                <a:effectLst/>
                <a:latin typeface="Arial" panose="020B0604020202020204" pitchFamily="34" charset="0"/>
              </a:rPr>
              <a:t> how long it has been since the sample was </a:t>
            </a:r>
            <a:r>
              <a:rPr lang="en-AU" b="1" i="0" dirty="0" smtClean="0">
                <a:solidFill>
                  <a:srgbClr val="444444"/>
                </a:solidFill>
                <a:effectLst/>
                <a:latin typeface="Arial" panose="020B0604020202020204" pitchFamily="34" charset="0"/>
              </a:rPr>
              <a:t>living.</a:t>
            </a:r>
            <a:endParaRPr lang="en-AU" dirty="0"/>
          </a:p>
        </p:txBody>
      </p:sp>
      <p:pic>
        <p:nvPicPr>
          <p:cNvPr id="22530" name="Picture 2" descr="https://www.educationperfect.com/media/content/Science/1423599276.451851g/1423599265428-959899380-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7775" y="4494729"/>
            <a:ext cx="3810000"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753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96039"/>
            <a:ext cx="11125200" cy="2031325"/>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Carbon dating can </a:t>
            </a:r>
            <a:r>
              <a:rPr lang="en-AU" b="1" i="0" dirty="0" smtClean="0">
                <a:solidFill>
                  <a:srgbClr val="1B479F"/>
                </a:solidFill>
                <a:effectLst/>
                <a:latin typeface="Arial" panose="020B0604020202020204" pitchFamily="34" charset="0"/>
              </a:rPr>
              <a:t>only be used</a:t>
            </a:r>
            <a:r>
              <a:rPr lang="en-AU" b="1" i="0" dirty="0" smtClean="0">
                <a:solidFill>
                  <a:srgbClr val="444444"/>
                </a:solidFill>
                <a:effectLst/>
                <a:latin typeface="Arial" panose="020B0604020202020204" pitchFamily="34" charset="0"/>
              </a:rPr>
              <a:t> on samples up to about 60,000 years old, because after this time the amount of carbon-14 in a </a:t>
            </a:r>
            <a:r>
              <a:rPr lang="en-AU" b="1" i="0" dirty="0" smtClean="0">
                <a:solidFill>
                  <a:srgbClr val="1B479F"/>
                </a:solidFill>
                <a:effectLst/>
                <a:latin typeface="Arial" panose="020B0604020202020204" pitchFamily="34" charset="0"/>
              </a:rPr>
              <a:t>sample falls so low</a:t>
            </a:r>
            <a:r>
              <a:rPr lang="en-AU" b="1" i="0" dirty="0" smtClean="0">
                <a:solidFill>
                  <a:srgbClr val="444444"/>
                </a:solidFill>
                <a:effectLst/>
                <a:latin typeface="Arial" panose="020B0604020202020204" pitchFamily="34" charset="0"/>
              </a:rPr>
              <a:t> that it can </a:t>
            </a:r>
            <a:r>
              <a:rPr lang="en-AU" b="1" i="0" dirty="0" smtClean="0">
                <a:solidFill>
                  <a:srgbClr val="1B479F"/>
                </a:solidFill>
                <a:effectLst/>
                <a:latin typeface="Arial" panose="020B0604020202020204" pitchFamily="34" charset="0"/>
              </a:rPr>
              <a:t>no longer be detected.</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This means that carbon dating is mainly used by </a:t>
            </a:r>
            <a:r>
              <a:rPr lang="en-AU" b="0" i="0" u="none" strike="noStrike" dirty="0" smtClean="0">
                <a:solidFill>
                  <a:srgbClr val="0780B0"/>
                </a:solidFill>
                <a:effectLst/>
                <a:latin typeface="Arial" panose="020B0604020202020204" pitchFamily="34" charset="0"/>
                <a:hlinkClick r:id="rId2"/>
              </a:rPr>
              <a:t>archaeologists</a:t>
            </a:r>
            <a:r>
              <a:rPr lang="en-AU" b="0" i="0" dirty="0" smtClean="0">
                <a:solidFill>
                  <a:srgbClr val="444444"/>
                </a:solidFill>
                <a:effectLst/>
                <a:latin typeface="Arial" panose="020B0604020202020204" pitchFamily="34" charset="0"/>
              </a:rPr>
              <a:t> rather than </a:t>
            </a:r>
            <a:r>
              <a:rPr lang="en-AU" b="0" i="0" u="none" strike="noStrike" dirty="0" err="1" smtClean="0">
                <a:solidFill>
                  <a:srgbClr val="0780B0"/>
                </a:solidFill>
                <a:effectLst/>
                <a:latin typeface="Arial" panose="020B0604020202020204" pitchFamily="34" charset="0"/>
                <a:hlinkClick r:id="rId3"/>
              </a:rPr>
              <a:t>paleontologists</a:t>
            </a:r>
            <a:r>
              <a:rPr lang="en-AU" b="0" i="0" u="none" strike="noStrike" dirty="0" smtClean="0">
                <a:solidFill>
                  <a:srgbClr val="0780B0"/>
                </a:solidFill>
                <a:effectLst/>
                <a:latin typeface="Arial" panose="020B0604020202020204" pitchFamily="34" charset="0"/>
                <a:hlinkClick r:id="rId3"/>
              </a:rPr>
              <a:t>.</a:t>
            </a: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For </a:t>
            </a:r>
            <a:r>
              <a:rPr lang="en-AU" b="1" i="0" dirty="0" smtClean="0">
                <a:solidFill>
                  <a:srgbClr val="3770C7"/>
                </a:solidFill>
                <a:effectLst/>
                <a:latin typeface="Arial" panose="020B0604020202020204" pitchFamily="34" charset="0"/>
              </a:rPr>
              <a:t>older things</a:t>
            </a:r>
            <a:r>
              <a:rPr lang="en-AU" b="0" i="0" dirty="0" smtClean="0">
                <a:solidFill>
                  <a:srgbClr val="444444"/>
                </a:solidFill>
                <a:effectLst/>
                <a:latin typeface="Arial" panose="020B0604020202020204" pitchFamily="34" charset="0"/>
              </a:rPr>
              <a:t> like rock samples, isotopes with </a:t>
            </a:r>
            <a:r>
              <a:rPr lang="en-AU" b="1" i="0" dirty="0" smtClean="0">
                <a:solidFill>
                  <a:srgbClr val="3770C7"/>
                </a:solidFill>
                <a:effectLst/>
                <a:latin typeface="Arial" panose="020B0604020202020204" pitchFamily="34" charset="0"/>
              </a:rPr>
              <a:t>longer half-lives,</a:t>
            </a:r>
            <a:r>
              <a:rPr lang="en-AU" b="0" i="0" dirty="0" smtClean="0">
                <a:solidFill>
                  <a:srgbClr val="444444"/>
                </a:solidFill>
                <a:effectLst/>
                <a:latin typeface="Arial" panose="020B0604020202020204" pitchFamily="34" charset="0"/>
              </a:rPr>
              <a:t> such as </a:t>
            </a:r>
            <a:r>
              <a:rPr lang="en-AU" b="1" i="0" dirty="0" smtClean="0">
                <a:solidFill>
                  <a:srgbClr val="444444"/>
                </a:solidFill>
                <a:effectLst/>
                <a:latin typeface="Arial" panose="020B0604020202020204" pitchFamily="34" charset="0"/>
              </a:rPr>
              <a:t>uranium or potassium,</a:t>
            </a:r>
            <a:r>
              <a:rPr lang="en-AU" b="0" i="0" dirty="0" smtClean="0">
                <a:solidFill>
                  <a:srgbClr val="444444"/>
                </a:solidFill>
                <a:effectLst/>
                <a:latin typeface="Arial" panose="020B0604020202020204" pitchFamily="34" charset="0"/>
              </a:rPr>
              <a:t> are used.</a:t>
            </a:r>
            <a:endParaRPr lang="en-AU" b="0" i="0" dirty="0">
              <a:solidFill>
                <a:srgbClr val="444444"/>
              </a:solidFill>
              <a:effectLst/>
              <a:latin typeface="Arial" panose="020B0604020202020204" pitchFamily="34" charset="0"/>
            </a:endParaRPr>
          </a:p>
        </p:txBody>
      </p:sp>
      <p:pic>
        <p:nvPicPr>
          <p:cNvPr id="23554" name="Picture 2" descr="https://www.educationperfect.com/media/content/Science/1447619317.491911g/1447619327531-3969690660007456-4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4037" y="2771775"/>
            <a:ext cx="320992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482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5500" y="1346538"/>
            <a:ext cx="8369300" cy="2031325"/>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There are two methods of fossil dating:</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 </a:t>
            </a:r>
            <a:r>
              <a:rPr lang="en-AU" b="1" i="0" dirty="0" smtClean="0">
                <a:solidFill>
                  <a:srgbClr val="7C0BAE"/>
                </a:solidFill>
                <a:effectLst/>
                <a:latin typeface="Arial" panose="020B0604020202020204" pitchFamily="34" charset="0"/>
              </a:rPr>
              <a:t>absolute dating</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and</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 </a:t>
            </a:r>
            <a:r>
              <a:rPr lang="en-AU" b="1" i="0" dirty="0" smtClean="0">
                <a:solidFill>
                  <a:srgbClr val="228B22"/>
                </a:solidFill>
                <a:effectLst/>
                <a:latin typeface="Arial" panose="020B0604020202020204" pitchFamily="34" charset="0"/>
              </a:rPr>
              <a:t>relative dating</a:t>
            </a:r>
            <a:endParaRPr lang="en-AU" b="0" i="0" dirty="0">
              <a:solidFill>
                <a:srgbClr val="444444"/>
              </a:solidFill>
              <a:effectLst/>
              <a:latin typeface="Arial" panose="020B0604020202020204" pitchFamily="34" charset="0"/>
            </a:endParaRPr>
          </a:p>
        </p:txBody>
      </p:sp>
    </p:spTree>
    <p:extLst>
      <p:ext uri="{BB962C8B-B14F-4D97-AF65-F5344CB8AC3E}">
        <p14:creationId xmlns:p14="http://schemas.microsoft.com/office/powerpoint/2010/main" val="1073186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700" y="617141"/>
            <a:ext cx="10820400" cy="2585323"/>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Potassium-Argon Dating</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When dating samples which are hundreds of thousands of years old techniques such as carbon dating do not work, as they decay too quickly. Instead radioactive decay of materials that have much longer half-lives is needed.</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One such substance is </a:t>
            </a:r>
            <a:r>
              <a:rPr lang="en-AU" b="1" i="0" baseline="30000" dirty="0" smtClean="0">
                <a:solidFill>
                  <a:srgbClr val="444444"/>
                </a:solidFill>
                <a:effectLst/>
                <a:latin typeface="Arial" panose="020B0604020202020204" pitchFamily="34" charset="0"/>
              </a:rPr>
              <a:t>40</a:t>
            </a:r>
            <a:r>
              <a:rPr lang="en-AU" b="1" i="0" dirty="0" smtClean="0">
                <a:solidFill>
                  <a:srgbClr val="444444"/>
                </a:solidFill>
                <a:effectLst/>
                <a:latin typeface="Arial" panose="020B0604020202020204" pitchFamily="34" charset="0"/>
              </a:rPr>
              <a:t>K (Potassium-40)</a:t>
            </a:r>
            <a:r>
              <a:rPr lang="en-AU" b="0" i="0" dirty="0" smtClean="0">
                <a:solidFill>
                  <a:srgbClr val="444444"/>
                </a:solidFill>
                <a:effectLst/>
                <a:latin typeface="Arial" panose="020B0604020202020204" pitchFamily="34" charset="0"/>
              </a:rPr>
              <a:t>. This radioactive form of potassium decays to form argon. The half-life is over a billion years, so is useful for dating materials which are over 100,000 years old. Potassium is a common component in many rock materials such as clay and mica. By measuring the </a:t>
            </a:r>
            <a:r>
              <a:rPr lang="en-AU" b="1" i="0" dirty="0" smtClean="0">
                <a:solidFill>
                  <a:srgbClr val="0066CC"/>
                </a:solidFill>
                <a:effectLst/>
                <a:latin typeface="Arial" panose="020B0604020202020204" pitchFamily="34" charset="0"/>
              </a:rPr>
              <a:t>ratio of potassium: argon,</a:t>
            </a:r>
            <a:r>
              <a:rPr lang="en-AU" b="0" i="0" dirty="0" smtClean="0">
                <a:solidFill>
                  <a:srgbClr val="444444"/>
                </a:solidFill>
                <a:effectLst/>
                <a:latin typeface="Arial" panose="020B0604020202020204" pitchFamily="34" charset="0"/>
              </a:rPr>
              <a:t> the age of a rock can be found.</a:t>
            </a:r>
            <a:endParaRPr lang="en-AU" b="0" i="0" dirty="0">
              <a:solidFill>
                <a:srgbClr val="444444"/>
              </a:solidFill>
              <a:effectLst/>
              <a:latin typeface="Arial" panose="020B0604020202020204" pitchFamily="34" charset="0"/>
            </a:endParaRPr>
          </a:p>
        </p:txBody>
      </p:sp>
      <p:pic>
        <p:nvPicPr>
          <p:cNvPr id="24578" name="Picture 2" descr="https://www.educationperfect.com/media/content/Science/1503627254.780981g/1503627292740-4148036060901402-8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3600" y="3848643"/>
            <a:ext cx="5556250" cy="2899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994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8800" y="794435"/>
            <a:ext cx="10744200" cy="646331"/>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As with carbon-dating, there are several assumptions and limitations involved in potassium-argon dating:</a:t>
            </a:r>
            <a:endParaRPr lang="en-AU" b="0" i="0" dirty="0">
              <a:solidFill>
                <a:srgbClr val="444444"/>
              </a:solidFill>
              <a:effectLst/>
              <a:latin typeface="Arial" panose="020B0604020202020204" pitchFamily="34" charset="0"/>
            </a:endParaRPr>
          </a:p>
        </p:txBody>
      </p:sp>
      <p:sp>
        <p:nvSpPr>
          <p:cNvPr id="3" name="Rectangle 2"/>
          <p:cNvSpPr/>
          <p:nvPr/>
        </p:nvSpPr>
        <p:spPr>
          <a:xfrm>
            <a:off x="1016000" y="1856939"/>
            <a:ext cx="10287000" cy="1754326"/>
          </a:xfrm>
          <a:prstGeom prst="rect">
            <a:avLst/>
          </a:prstGeom>
        </p:spPr>
        <p:txBody>
          <a:bodyPr wrap="square">
            <a:spAutoFit/>
          </a:bodyPr>
          <a:lstStyle/>
          <a:p>
            <a:pPr>
              <a:buFont typeface="Arial" panose="020B0604020202020204" pitchFamily="34" charset="0"/>
              <a:buChar char="•"/>
            </a:pPr>
            <a:r>
              <a:rPr lang="en-AU" b="0" i="0" dirty="0" smtClean="0">
                <a:solidFill>
                  <a:srgbClr val="444444"/>
                </a:solidFill>
                <a:effectLst/>
                <a:latin typeface="Arial" panose="020B0604020202020204" pitchFamily="34" charset="0"/>
              </a:rPr>
              <a:t>It is assumed the potassium decays at a constant rate.</a:t>
            </a:r>
          </a:p>
          <a:p>
            <a:pPr>
              <a:buFont typeface="Arial" panose="020B0604020202020204" pitchFamily="34" charset="0"/>
              <a:buChar char="•"/>
            </a:pPr>
            <a:r>
              <a:rPr lang="en-AU" b="0" i="0" dirty="0" smtClean="0">
                <a:solidFill>
                  <a:srgbClr val="444444"/>
                </a:solidFill>
                <a:effectLst/>
                <a:latin typeface="Arial" panose="020B0604020202020204" pitchFamily="34" charset="0"/>
              </a:rPr>
              <a:t>It is assumed that all the argon produced is trapped within the rock.</a:t>
            </a:r>
          </a:p>
          <a:p>
            <a:pPr>
              <a:buFont typeface="Arial" panose="020B0604020202020204" pitchFamily="34" charset="0"/>
              <a:buChar char="•"/>
            </a:pPr>
            <a:r>
              <a:rPr lang="en-AU" b="0" i="0" dirty="0" smtClean="0">
                <a:solidFill>
                  <a:srgbClr val="444444"/>
                </a:solidFill>
                <a:effectLst/>
                <a:latin typeface="Arial" panose="020B0604020202020204" pitchFamily="34" charset="0"/>
              </a:rPr>
              <a:t>As the measurement techniques are destructive, it is assumed the samples tested are representative of the rock as a whole.</a:t>
            </a:r>
          </a:p>
          <a:p>
            <a:pPr>
              <a:buFont typeface="Arial" panose="020B0604020202020204" pitchFamily="34" charset="0"/>
              <a:buChar char="•"/>
            </a:pPr>
            <a:r>
              <a:rPr lang="en-AU" b="0" i="0" dirty="0" smtClean="0">
                <a:solidFill>
                  <a:srgbClr val="444444"/>
                </a:solidFill>
                <a:effectLst/>
                <a:latin typeface="Arial" panose="020B0604020202020204" pitchFamily="34" charset="0"/>
              </a:rPr>
              <a:t>There are limitations on accuracy of the measurements.</a:t>
            </a:r>
          </a:p>
          <a:p>
            <a:pPr>
              <a:buFont typeface="Arial" panose="020B0604020202020204" pitchFamily="34" charset="0"/>
              <a:buChar char="•"/>
            </a:pPr>
            <a:r>
              <a:rPr lang="en-AU" b="0" i="0" dirty="0" smtClean="0">
                <a:solidFill>
                  <a:srgbClr val="444444"/>
                </a:solidFill>
                <a:effectLst/>
                <a:latin typeface="Arial" panose="020B0604020202020204" pitchFamily="34" charset="0"/>
              </a:rPr>
              <a:t>There is the risk of contamination of samples from other sources, such as argon in the air.</a:t>
            </a:r>
            <a:endParaRPr lang="en-AU" b="0" i="0" dirty="0">
              <a:solidFill>
                <a:srgbClr val="444444"/>
              </a:solidFill>
              <a:effectLst/>
              <a:latin typeface="Arial" panose="020B0604020202020204" pitchFamily="34" charset="0"/>
            </a:endParaRPr>
          </a:p>
        </p:txBody>
      </p:sp>
      <p:sp>
        <p:nvSpPr>
          <p:cNvPr id="4" name="Rectangle 3"/>
          <p:cNvSpPr/>
          <p:nvPr/>
        </p:nvSpPr>
        <p:spPr>
          <a:xfrm>
            <a:off x="673100" y="4505236"/>
            <a:ext cx="10464800" cy="923330"/>
          </a:xfrm>
          <a:prstGeom prst="rect">
            <a:avLst/>
          </a:prstGeom>
        </p:spPr>
        <p:txBody>
          <a:bodyPr wrap="square">
            <a:spAutoFit/>
          </a:bodyPr>
          <a:lstStyle/>
          <a:p>
            <a:r>
              <a:rPr lang="en-AU" b="0" i="0" dirty="0" smtClean="0">
                <a:solidFill>
                  <a:srgbClr val="444444"/>
                </a:solidFill>
                <a:effectLst/>
                <a:latin typeface="Arial" panose="020B0604020202020204" pitchFamily="34" charset="0"/>
              </a:rPr>
              <a:t>The technique has been used for dating old rocks, such as the Olduvai Gorge in Tanzania, Africa. Here key fossils have been found which help explain human evolution, so dating of the valley rocks has been of great importance.</a:t>
            </a:r>
            <a:endParaRPr lang="en-AU" dirty="0"/>
          </a:p>
        </p:txBody>
      </p:sp>
    </p:spTree>
    <p:extLst>
      <p:ext uri="{BB962C8B-B14F-4D97-AF65-F5344CB8AC3E}">
        <p14:creationId xmlns:p14="http://schemas.microsoft.com/office/powerpoint/2010/main" val="3268625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95638"/>
            <a:ext cx="10998200" cy="1477328"/>
          </a:xfrm>
          <a:prstGeom prst="rect">
            <a:avLst/>
          </a:prstGeom>
        </p:spPr>
        <p:txBody>
          <a:bodyPr wrap="square">
            <a:spAutoFit/>
          </a:bodyPr>
          <a:lstStyle/>
          <a:p>
            <a:pPr algn="ctr"/>
            <a:r>
              <a:rPr lang="en-AU" b="1" i="0" dirty="0" smtClean="0">
                <a:solidFill>
                  <a:srgbClr val="7C0BAE"/>
                </a:solidFill>
                <a:effectLst/>
                <a:latin typeface="Arial" panose="020B0604020202020204" pitchFamily="34" charset="0"/>
              </a:rPr>
              <a:t>Absolute dating</a:t>
            </a:r>
            <a:r>
              <a:rPr lang="en-AU" b="0" i="0" dirty="0" smtClean="0">
                <a:solidFill>
                  <a:srgbClr val="444444"/>
                </a:solidFill>
                <a:effectLst/>
                <a:latin typeface="Arial" panose="020B0604020202020204" pitchFamily="34" charset="0"/>
              </a:rPr>
              <a:t> is the process of determining how old the rock is by looking at the </a:t>
            </a:r>
            <a:r>
              <a:rPr lang="en-AU" b="1" i="0" dirty="0" smtClean="0">
                <a:solidFill>
                  <a:srgbClr val="444444"/>
                </a:solidFill>
                <a:effectLst/>
                <a:latin typeface="Arial" panose="020B0604020202020204" pitchFamily="34" charset="0"/>
              </a:rPr>
              <a:t>radioactive material</a:t>
            </a:r>
            <a:r>
              <a:rPr lang="en-AU" b="0" i="0" dirty="0" smtClean="0">
                <a:solidFill>
                  <a:srgbClr val="444444"/>
                </a:solidFill>
                <a:effectLst/>
                <a:latin typeface="Arial" panose="020B0604020202020204" pitchFamily="34" charset="0"/>
              </a:rPr>
              <a:t> in the rocks and how it has decayed.</a:t>
            </a:r>
          </a:p>
          <a:p>
            <a:pPr algn="ctr"/>
            <a:r>
              <a:rPr lang="en-AU" b="0" i="0" dirty="0" smtClean="0">
                <a:solidFill>
                  <a:srgbClr val="444444"/>
                </a:solidFill>
                <a:effectLst/>
                <a:latin typeface="Arial" panose="020B0604020202020204" pitchFamily="34" charset="0"/>
              </a:rPr>
              <a:t> </a:t>
            </a:r>
          </a:p>
          <a:p>
            <a:pPr algn="ctr"/>
            <a:r>
              <a:rPr lang="en-AU" b="1" i="0" dirty="0" smtClean="0">
                <a:solidFill>
                  <a:srgbClr val="228B22"/>
                </a:solidFill>
                <a:effectLst/>
                <a:latin typeface="Arial" panose="020B0604020202020204" pitchFamily="34" charset="0"/>
              </a:rPr>
              <a:t>Relative dating</a:t>
            </a:r>
            <a:r>
              <a:rPr lang="en-AU" b="0" i="0" dirty="0" smtClean="0">
                <a:solidFill>
                  <a:srgbClr val="444444"/>
                </a:solidFill>
                <a:effectLst/>
                <a:latin typeface="Arial" panose="020B0604020202020204" pitchFamily="34" charset="0"/>
              </a:rPr>
              <a:t> is the term used to describe how we know that </a:t>
            </a:r>
            <a:r>
              <a:rPr lang="en-AU" b="1" i="0" dirty="0" smtClean="0">
                <a:solidFill>
                  <a:srgbClr val="444444"/>
                </a:solidFill>
                <a:effectLst/>
                <a:latin typeface="Arial" panose="020B0604020202020204" pitchFamily="34" charset="0"/>
              </a:rPr>
              <a:t>deeper layers are older</a:t>
            </a:r>
            <a:r>
              <a:rPr lang="en-AU" b="0" i="0" dirty="0" smtClean="0">
                <a:solidFill>
                  <a:srgbClr val="444444"/>
                </a:solidFill>
                <a:effectLst/>
                <a:latin typeface="Arial" panose="020B0604020202020204" pitchFamily="34" charset="0"/>
              </a:rPr>
              <a:t> and layers closer to the surface are younger.</a:t>
            </a:r>
            <a:endParaRPr lang="en-AU" b="0" i="0" dirty="0">
              <a:solidFill>
                <a:srgbClr val="444444"/>
              </a:solidFill>
              <a:effectLst/>
              <a:latin typeface="Arial" panose="020B0604020202020204" pitchFamily="34" charset="0"/>
            </a:endParaRPr>
          </a:p>
        </p:txBody>
      </p:sp>
      <p:pic>
        <p:nvPicPr>
          <p:cNvPr id="2050" name="Picture 2" descr="https://www.educationperfect.com/media/content/Science/1489107476.590861g/1489107483140-107426290997183-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585" y="2654299"/>
            <a:ext cx="4773839"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439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J2GNJ6tfbY0"/>
          <p:cNvPicPr>
            <a:picLocks noRot="1" noChangeAspect="1"/>
          </p:cNvPicPr>
          <p:nvPr>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802103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300" y="634137"/>
            <a:ext cx="11214100" cy="1200329"/>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Sequencing a fossil record requires a combination of relative and absolute dating techniques to locate fossils onto the geological timescale.</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In the next section you will start to look at some techniques:</a:t>
            </a:r>
            <a:endParaRPr lang="en-AU" b="0" i="0" dirty="0">
              <a:solidFill>
                <a:srgbClr val="444444"/>
              </a:solidFill>
              <a:effectLst/>
              <a:latin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606837769"/>
              </p:ext>
            </p:extLst>
          </p:nvPr>
        </p:nvGraphicFramePr>
        <p:xfrm>
          <a:off x="3556000" y="2530634"/>
          <a:ext cx="10515600" cy="2331720"/>
        </p:xfrm>
        <a:graphic>
          <a:graphicData uri="http://schemas.openxmlformats.org/drawingml/2006/table">
            <a:tbl>
              <a:tblPr/>
              <a:tblGrid>
                <a:gridCol w="2171700">
                  <a:extLst>
                    <a:ext uri="{9D8B030D-6E8A-4147-A177-3AD203B41FA5}">
                      <a16:colId xmlns:a16="http://schemas.microsoft.com/office/drawing/2014/main" val="662213977"/>
                    </a:ext>
                  </a:extLst>
                </a:gridCol>
                <a:gridCol w="8343900">
                  <a:extLst>
                    <a:ext uri="{9D8B030D-6E8A-4147-A177-3AD203B41FA5}">
                      <a16:colId xmlns:a16="http://schemas.microsoft.com/office/drawing/2014/main" val="3478985273"/>
                    </a:ext>
                  </a:extLst>
                </a:gridCol>
              </a:tblGrid>
              <a:tr h="0">
                <a:tc>
                  <a:txBody>
                    <a:bodyPr/>
                    <a:lstStyle/>
                    <a:p>
                      <a:pPr algn="l" fontAlgn="ctr"/>
                      <a:r>
                        <a:rPr lang="en-AU">
                          <a:effectLst/>
                        </a:rPr>
                        <a:t> </a:t>
                      </a:r>
                    </a:p>
                  </a:txBody>
                  <a:tcPr marL="57150" marR="57150" marT="57150" marB="57150" anchor="ctr">
                    <a:lnL>
                      <a:noFill/>
                    </a:lnL>
                    <a:lnR>
                      <a:noFill/>
                    </a:lnR>
                    <a:lnT>
                      <a:noFill/>
                    </a:lnT>
                    <a:lnB>
                      <a:noFill/>
                    </a:lnB>
                    <a:solidFill>
                      <a:srgbClr val="FFFFFF"/>
                    </a:solidFill>
                  </a:tcPr>
                </a:tc>
                <a:tc>
                  <a:txBody>
                    <a:bodyPr/>
                    <a:lstStyle/>
                    <a:p>
                      <a:pPr algn="l" fontAlgn="ctr"/>
                      <a:r>
                        <a:rPr lang="en-AU" b="1">
                          <a:solidFill>
                            <a:srgbClr val="0066CC"/>
                          </a:solidFill>
                          <a:effectLst/>
                        </a:rPr>
                        <a:t>Relative Dating Techniques:</a:t>
                      </a:r>
                      <a:endParaRPr lang="en-AU">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06814500"/>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b="1">
                          <a:effectLst/>
                        </a:rPr>
                        <a:t>Index Fossils</a:t>
                      </a:r>
                      <a:endParaRPr lang="en-AU">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040675796"/>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b="1">
                          <a:effectLst/>
                        </a:rPr>
                        <a:t>Stratigraphy</a:t>
                      </a:r>
                      <a:endParaRPr lang="en-AU">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061063958"/>
                  </a:ext>
                </a:extLst>
              </a:tr>
              <a:tr h="0">
                <a:tc>
                  <a:txBody>
                    <a:bodyPr/>
                    <a:lstStyle/>
                    <a:p>
                      <a:pPr algn="l" fontAlgn="ctr"/>
                      <a:r>
                        <a:rPr lang="en-AU">
                          <a:effectLst/>
                        </a:rPr>
                        <a:t> </a:t>
                      </a:r>
                    </a:p>
                  </a:txBody>
                  <a:tcPr marL="57150" marR="57150" marT="57150" marB="57150" anchor="ctr">
                    <a:lnL>
                      <a:noFill/>
                    </a:lnL>
                    <a:lnR>
                      <a:noFill/>
                    </a:lnR>
                    <a:lnT>
                      <a:noFill/>
                    </a:lnT>
                    <a:lnB>
                      <a:noFill/>
                    </a:lnB>
                    <a:solidFill>
                      <a:srgbClr val="FFFFFF"/>
                    </a:solidFill>
                  </a:tcPr>
                </a:tc>
                <a:tc>
                  <a:txBody>
                    <a:bodyPr/>
                    <a:lstStyle/>
                    <a:p>
                      <a:pPr algn="l" fontAlgn="ctr"/>
                      <a:r>
                        <a:rPr lang="en-AU" b="1">
                          <a:solidFill>
                            <a:srgbClr val="7C0BAE"/>
                          </a:solidFill>
                          <a:effectLst/>
                        </a:rPr>
                        <a:t>Absolute Dating Techniques:</a:t>
                      </a:r>
                      <a:endParaRPr lang="en-AU">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923665725"/>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b="1">
                          <a:effectLst/>
                        </a:rPr>
                        <a:t>Radiocarbon dating</a:t>
                      </a:r>
                      <a:endParaRPr lang="en-AU">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505729312"/>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b="1" dirty="0">
                          <a:effectLst/>
                        </a:rPr>
                        <a:t>Potassium-argon dating</a:t>
                      </a:r>
                      <a:endParaRPr lang="en-AU" dirty="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623015338"/>
                  </a:ext>
                </a:extLst>
              </a:tr>
            </a:tbl>
          </a:graphicData>
        </a:graphic>
      </p:graphicFrame>
    </p:spTree>
    <p:extLst>
      <p:ext uri="{BB962C8B-B14F-4D97-AF65-F5344CB8AC3E}">
        <p14:creationId xmlns:p14="http://schemas.microsoft.com/office/powerpoint/2010/main" val="3865447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01806" y="882134"/>
            <a:ext cx="1531188" cy="369332"/>
          </a:xfrm>
          <a:prstGeom prst="rect">
            <a:avLst/>
          </a:prstGeom>
        </p:spPr>
        <p:txBody>
          <a:bodyPr wrap="none">
            <a:spAutoFit/>
          </a:bodyPr>
          <a:lstStyle/>
          <a:p>
            <a:pPr algn="ctr"/>
            <a:r>
              <a:rPr lang="en-AU" b="0" i="0" dirty="0" smtClean="0">
                <a:solidFill>
                  <a:srgbClr val="0080B3"/>
                </a:solidFill>
                <a:effectLst/>
                <a:latin typeface="Arial" panose="020B0604020202020204" pitchFamily="34" charset="0"/>
              </a:rPr>
              <a:t>Index Fossils</a:t>
            </a:r>
            <a:endParaRPr lang="en-AU" b="0" i="0" dirty="0">
              <a:solidFill>
                <a:srgbClr val="444444"/>
              </a:solidFill>
              <a:effectLst/>
              <a:latin typeface="Arial" panose="020B0604020202020204" pitchFamily="34" charset="0"/>
            </a:endParaRPr>
          </a:p>
        </p:txBody>
      </p:sp>
      <p:pic>
        <p:nvPicPr>
          <p:cNvPr id="4098" name="Picture 2" descr="https://www.educationperfect.com/media/content/German/1473210695.929561g/1473210711463-3662501228898022-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1450975"/>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101806" y="1739037"/>
            <a:ext cx="6096000" cy="1754326"/>
          </a:xfrm>
          <a:prstGeom prst="rect">
            <a:avLst/>
          </a:prstGeom>
        </p:spPr>
        <p:txBody>
          <a:bodyPr>
            <a:spAutoFit/>
          </a:bodyPr>
          <a:lstStyle/>
          <a:p>
            <a:r>
              <a:rPr lang="en-AU" b="1" i="0" dirty="0" smtClean="0">
                <a:solidFill>
                  <a:srgbClr val="00A6D5"/>
                </a:solidFill>
                <a:effectLst/>
                <a:latin typeface="Arial" panose="020B0604020202020204" pitchFamily="34" charset="0"/>
              </a:rPr>
              <a:t>Index fossils </a:t>
            </a:r>
            <a:r>
              <a:rPr lang="en-AU" b="0" i="0" dirty="0" smtClean="0">
                <a:solidFill>
                  <a:srgbClr val="444444"/>
                </a:solidFill>
                <a:effectLst/>
                <a:latin typeface="Arial" panose="020B0604020202020204" pitchFamily="34" charset="0"/>
              </a:rPr>
              <a:t>are fossils which are useful for dating and correlating the strata (rock layer) in which they are found. </a:t>
            </a:r>
            <a:r>
              <a:rPr lang="en-AU" b="1" i="0" dirty="0" smtClean="0">
                <a:solidFill>
                  <a:srgbClr val="0066CC"/>
                </a:solidFill>
                <a:effectLst/>
                <a:latin typeface="Arial" panose="020B0604020202020204" pitchFamily="34" charset="0"/>
              </a:rPr>
              <a:t>Microfossils</a:t>
            </a:r>
            <a:r>
              <a:rPr lang="en-AU" b="0" i="0" dirty="0" smtClean="0">
                <a:solidFill>
                  <a:srgbClr val="444444"/>
                </a:solidFill>
                <a:effectLst/>
                <a:latin typeface="Arial" panose="020B0604020202020204" pitchFamily="34" charset="0"/>
              </a:rPr>
              <a:t> are particularly good for investigating geological time. These are prehistoric remains that are very small, so you need a </a:t>
            </a:r>
            <a:r>
              <a:rPr lang="en-AU" b="1" i="0" dirty="0" smtClean="0">
                <a:solidFill>
                  <a:srgbClr val="FB6611"/>
                </a:solidFill>
                <a:effectLst/>
                <a:latin typeface="Arial" panose="020B0604020202020204" pitchFamily="34" charset="0"/>
              </a:rPr>
              <a:t>magnifying glass</a:t>
            </a:r>
            <a:r>
              <a:rPr lang="en-AU" b="0" i="0" dirty="0" smtClean="0">
                <a:solidFill>
                  <a:srgbClr val="444444"/>
                </a:solidFill>
                <a:effectLst/>
                <a:latin typeface="Arial" panose="020B0604020202020204" pitchFamily="34" charset="0"/>
              </a:rPr>
              <a:t> or a </a:t>
            </a:r>
            <a:r>
              <a:rPr lang="en-AU" b="1" i="0" dirty="0" smtClean="0">
                <a:solidFill>
                  <a:srgbClr val="FB6611"/>
                </a:solidFill>
                <a:effectLst/>
                <a:latin typeface="Arial" panose="020B0604020202020204" pitchFamily="34" charset="0"/>
              </a:rPr>
              <a:t>microscope</a:t>
            </a:r>
            <a:r>
              <a:rPr lang="en-AU" b="0" i="0" dirty="0" smtClean="0">
                <a:solidFill>
                  <a:srgbClr val="444444"/>
                </a:solidFill>
                <a:effectLst/>
                <a:latin typeface="Arial" panose="020B0604020202020204" pitchFamily="34" charset="0"/>
              </a:rPr>
              <a:t> to even see them.</a:t>
            </a:r>
            <a:endParaRPr lang="en-AU" dirty="0"/>
          </a:p>
        </p:txBody>
      </p:sp>
      <p:sp>
        <p:nvSpPr>
          <p:cNvPr id="5" name="Rectangle 4"/>
          <p:cNvSpPr/>
          <p:nvPr/>
        </p:nvSpPr>
        <p:spPr>
          <a:xfrm>
            <a:off x="2260600" y="4735036"/>
            <a:ext cx="6096000" cy="1477328"/>
          </a:xfrm>
          <a:prstGeom prst="rect">
            <a:avLst/>
          </a:prstGeom>
        </p:spPr>
        <p:txBody>
          <a:bodyPr>
            <a:spAutoFit/>
          </a:bodyPr>
          <a:lstStyle/>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Very small fossils are easy to </a:t>
            </a:r>
            <a:r>
              <a:rPr lang="en-AU" b="1" i="0" dirty="0" smtClean="0">
                <a:solidFill>
                  <a:srgbClr val="7C0BAE"/>
                </a:solidFill>
                <a:effectLst/>
                <a:latin typeface="Arial" panose="020B0604020202020204" pitchFamily="34" charset="0"/>
              </a:rPr>
              <a:t>collect and identify,</a:t>
            </a:r>
            <a:r>
              <a:rPr lang="en-AU" b="0" i="0" dirty="0" smtClean="0">
                <a:solidFill>
                  <a:srgbClr val="444444"/>
                </a:solidFill>
                <a:effectLst/>
                <a:latin typeface="Arial" panose="020B0604020202020204" pitchFamily="34" charset="0"/>
              </a:rPr>
              <a:t> assuming you know where to look. They're used to </a:t>
            </a:r>
            <a:r>
              <a:rPr lang="en-AU" b="1" i="0" dirty="0" smtClean="0">
                <a:solidFill>
                  <a:srgbClr val="E04E50"/>
                </a:solidFill>
                <a:effectLst/>
                <a:latin typeface="Arial" panose="020B0604020202020204" pitchFamily="34" charset="0"/>
              </a:rPr>
              <a:t>compare</a:t>
            </a:r>
            <a:r>
              <a:rPr lang="en-AU" b="0" i="0" dirty="0" smtClean="0">
                <a:solidFill>
                  <a:srgbClr val="444444"/>
                </a:solidFill>
                <a:effectLst/>
                <a:latin typeface="Arial" panose="020B0604020202020204" pitchFamily="34" charset="0"/>
              </a:rPr>
              <a:t> the ages of rock formations in different parts of the world.</a:t>
            </a:r>
            <a:endParaRPr lang="en-AU" b="0" i="0" dirty="0">
              <a:solidFill>
                <a:srgbClr val="444444"/>
              </a:solidFill>
              <a:effectLst/>
              <a:latin typeface="Arial" panose="020B0604020202020204" pitchFamily="34" charset="0"/>
            </a:endParaRPr>
          </a:p>
        </p:txBody>
      </p:sp>
    </p:spTree>
    <p:extLst>
      <p:ext uri="{BB962C8B-B14F-4D97-AF65-F5344CB8AC3E}">
        <p14:creationId xmlns:p14="http://schemas.microsoft.com/office/powerpoint/2010/main" val="2287493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20638"/>
            <a:ext cx="10121900" cy="1754326"/>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Two particular types of microfossils are abundant in the fossil record. Try and pronounce the names of these groups - </a:t>
            </a:r>
            <a:r>
              <a:rPr lang="en-AU" b="1" i="0" dirty="0" err="1" smtClean="0">
                <a:solidFill>
                  <a:srgbClr val="00A6D5"/>
                </a:solidFill>
                <a:effectLst/>
                <a:latin typeface="Arial" panose="020B0604020202020204" pitchFamily="34" charset="0"/>
              </a:rPr>
              <a:t>radiolaria</a:t>
            </a:r>
            <a:r>
              <a:rPr lang="en-AU" b="0" i="0" dirty="0" smtClean="0">
                <a:solidFill>
                  <a:srgbClr val="444444"/>
                </a:solidFill>
                <a:effectLst/>
                <a:latin typeface="Arial" panose="020B0604020202020204" pitchFamily="34" charset="0"/>
              </a:rPr>
              <a:t> and </a:t>
            </a:r>
            <a:r>
              <a:rPr lang="en-AU" b="1" i="0" dirty="0" smtClean="0">
                <a:solidFill>
                  <a:srgbClr val="E04E50"/>
                </a:solidFill>
                <a:effectLst/>
                <a:latin typeface="Arial" panose="020B0604020202020204" pitchFamily="34" charset="0"/>
              </a:rPr>
              <a:t>foraminifera.</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1" i="0" dirty="0" err="1" smtClean="0">
                <a:solidFill>
                  <a:srgbClr val="00A6D5"/>
                </a:solidFill>
                <a:effectLst/>
                <a:latin typeface="Arial" panose="020B0604020202020204" pitchFamily="34" charset="0"/>
              </a:rPr>
              <a:t>Radiolaria</a:t>
            </a:r>
            <a:r>
              <a:rPr lang="en-AU" b="0" i="0" dirty="0" smtClean="0">
                <a:solidFill>
                  <a:srgbClr val="444444"/>
                </a:solidFill>
                <a:effectLst/>
                <a:latin typeface="Arial" panose="020B0604020202020204" pitchFamily="34" charset="0"/>
              </a:rPr>
              <a:t> are single-celled critters that live in tiny shells made of </a:t>
            </a:r>
            <a:r>
              <a:rPr lang="en-AU" b="1" i="0" dirty="0" smtClean="0">
                <a:solidFill>
                  <a:srgbClr val="0066CC"/>
                </a:solidFill>
                <a:effectLst/>
                <a:latin typeface="Arial" panose="020B0604020202020204" pitchFamily="34" charset="0"/>
              </a:rPr>
              <a:t>silica,</a:t>
            </a:r>
            <a:r>
              <a:rPr lang="en-AU" b="0" i="0" dirty="0" smtClean="0">
                <a:solidFill>
                  <a:srgbClr val="444444"/>
                </a:solidFill>
                <a:effectLst/>
                <a:latin typeface="Arial" panose="020B0604020202020204" pitchFamily="34" charset="0"/>
              </a:rPr>
              <a:t> the same stuff glass is made from. </a:t>
            </a:r>
            <a:r>
              <a:rPr lang="en-AU" b="1" i="0" dirty="0" smtClean="0">
                <a:solidFill>
                  <a:srgbClr val="E04E50"/>
                </a:solidFill>
                <a:effectLst/>
                <a:latin typeface="Arial" panose="020B0604020202020204" pitchFamily="34" charset="0"/>
              </a:rPr>
              <a:t>Foraminifera</a:t>
            </a:r>
            <a:r>
              <a:rPr lang="en-AU" b="0" i="0" dirty="0" smtClean="0">
                <a:solidFill>
                  <a:srgbClr val="444444"/>
                </a:solidFill>
                <a:effectLst/>
                <a:latin typeface="Arial" panose="020B0604020202020204" pitchFamily="34" charset="0"/>
              </a:rPr>
              <a:t> are also single-celled, but their shells are </a:t>
            </a:r>
            <a:r>
              <a:rPr lang="en-AU" b="1" i="0" dirty="0" smtClean="0">
                <a:solidFill>
                  <a:srgbClr val="FB6611"/>
                </a:solidFill>
                <a:effectLst/>
                <a:latin typeface="Arial" panose="020B0604020202020204" pitchFamily="34" charset="0"/>
              </a:rPr>
              <a:t>carbonate-based,</a:t>
            </a:r>
            <a:r>
              <a:rPr lang="en-AU" b="0" i="0" dirty="0" smtClean="0">
                <a:solidFill>
                  <a:srgbClr val="444444"/>
                </a:solidFill>
                <a:effectLst/>
                <a:latin typeface="Arial" panose="020B0604020202020204" pitchFamily="34" charset="0"/>
              </a:rPr>
              <a:t> more like chalk than glass.</a:t>
            </a:r>
            <a:endParaRPr lang="en-AU" b="0" i="0" dirty="0">
              <a:solidFill>
                <a:srgbClr val="444444"/>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1900237" y="2636837"/>
            <a:ext cx="8031763" cy="3433763"/>
          </a:xfrm>
          <a:prstGeom prst="rect">
            <a:avLst/>
          </a:prstGeom>
        </p:spPr>
      </p:pic>
    </p:spTree>
    <p:extLst>
      <p:ext uri="{BB962C8B-B14F-4D97-AF65-F5344CB8AC3E}">
        <p14:creationId xmlns:p14="http://schemas.microsoft.com/office/powerpoint/2010/main" val="3362431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FI52mhqwZM"/>
          <p:cNvPicPr>
            <a:picLocks noRot="1" noChangeAspect="1"/>
          </p:cNvPicPr>
          <p:nvPr>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263227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435</Words>
  <Application>Microsoft Office PowerPoint</Application>
  <PresentationFormat>Widescreen</PresentationFormat>
  <Paragraphs>117</Paragraphs>
  <Slides>31</Slides>
  <Notes>0</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KaTeX_Main</vt:lpstr>
      <vt:lpstr>Office Theme</vt:lpstr>
      <vt:lpstr>Dating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Dating Techniques</dc:title>
  <dc:creator>Joseph D'cruz</dc:creator>
  <cp:lastModifiedBy>Joseph D'cruz</cp:lastModifiedBy>
  <cp:revision>6</cp:revision>
  <dcterms:created xsi:type="dcterms:W3CDTF">2020-09-26T10:03:08Z</dcterms:created>
  <dcterms:modified xsi:type="dcterms:W3CDTF">2020-09-26T11:59:18Z</dcterms:modified>
</cp:coreProperties>
</file>