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0355-B2DF-4709-98D5-9624E988845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FA7D-C404-4B1E-BF18-6B48634B3E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536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0355-B2DF-4709-98D5-9624E988845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FA7D-C404-4B1E-BF18-6B48634B3E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73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0355-B2DF-4709-98D5-9624E988845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FA7D-C404-4B1E-BF18-6B48634B3E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304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0355-B2DF-4709-98D5-9624E988845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FA7D-C404-4B1E-BF18-6B48634B3E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089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0355-B2DF-4709-98D5-9624E988845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FA7D-C404-4B1E-BF18-6B48634B3E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340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0355-B2DF-4709-98D5-9624E988845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FA7D-C404-4B1E-BF18-6B48634B3E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023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0355-B2DF-4709-98D5-9624E988845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FA7D-C404-4B1E-BF18-6B48634B3E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35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0355-B2DF-4709-98D5-9624E988845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FA7D-C404-4B1E-BF18-6B48634B3E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718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0355-B2DF-4709-98D5-9624E988845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FA7D-C404-4B1E-BF18-6B48634B3E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16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0355-B2DF-4709-98D5-9624E988845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FA7D-C404-4B1E-BF18-6B48634B3E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32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0355-B2DF-4709-98D5-9624E988845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FA7D-C404-4B1E-BF18-6B48634B3E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59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20355-B2DF-4709-98D5-9624E988845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7FA7D-C404-4B1E-BF18-6B48634B3E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5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O21VOcLIb3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sYxKI74Y7Bc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Evidence for Living Species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879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638939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706FD3"/>
                </a:solidFill>
                <a:effectLst/>
                <a:latin typeface="Arial" panose="020B0604020202020204" pitchFamily="34" charset="0"/>
              </a:rPr>
              <a:t>Embryology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study of how creatures develop before being born, or before hatching from an egg.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Comparative embryology </a:t>
            </a:r>
            <a:r>
              <a:rPr lang="en-AU" sz="2400" b="1" i="0" dirty="0" smtClean="0">
                <a:solidFill>
                  <a:srgbClr val="FFB142"/>
                </a:solidFill>
                <a:effectLst/>
                <a:latin typeface="Arial" panose="020B0604020202020204" pitchFamily="34" charset="0"/>
              </a:rPr>
              <a:t>provides evidence for evolution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many embryos </a:t>
            </a:r>
            <a:r>
              <a:rPr lang="en-AU" sz="2400" b="1" i="0" dirty="0" smtClean="0">
                <a:solidFill>
                  <a:srgbClr val="FFB142"/>
                </a:solidFill>
                <a:effectLst/>
                <a:latin typeface="Arial" panose="020B0604020202020204" pitchFamily="34" charset="0"/>
              </a:rPr>
              <a:t>look very similar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have traits that do not necessarily persist as they grow.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both human and fish embryos have gill slits. In fish, these develop into gills. In humans, they disappear before birth.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23599732.818611g/1423599710029-95989938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1270000"/>
            <a:ext cx="5018717" cy="31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66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54739"/>
            <a:ext cx="1143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Gill slits are present in all vertebrate embryos, but do not develop into gills in any but fish.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makes no sense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unless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vertebrates inherited their gill slits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a </a:t>
            </a:r>
            <a:r>
              <a:rPr lang="en-AU" sz="2400" b="1" i="0" dirty="0" smtClean="0">
                <a:solidFill>
                  <a:srgbClr val="FFB142"/>
                </a:solidFill>
                <a:effectLst/>
                <a:latin typeface="Arial" panose="020B0604020202020204" pitchFamily="34" charset="0"/>
              </a:rPr>
              <a:t>common ancestor.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different populations of the common ancestral species were </a:t>
            </a:r>
            <a:r>
              <a:rPr lang="en-AU" sz="2400" b="1" i="0" dirty="0" smtClean="0">
                <a:solidFill>
                  <a:srgbClr val="DFA551"/>
                </a:solidFill>
                <a:effectLst/>
                <a:latin typeface="Arial" panose="020B0604020202020204" pitchFamily="34" charset="0"/>
              </a:rPr>
              <a:t>subjected to different environments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(e.g. land, instead of water), </a:t>
            </a:r>
            <a:r>
              <a:rPr lang="en-AU" sz="2400" b="1" i="0" dirty="0" smtClean="0">
                <a:solidFill>
                  <a:srgbClr val="DFA551"/>
                </a:solidFill>
                <a:effectLst/>
                <a:latin typeface="Arial" panose="020B0604020202020204" pitchFamily="34" charset="0"/>
              </a:rPr>
              <a:t>gills were no longer needed,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over time they ceased to develop.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1843.4471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19400" y="3471059"/>
            <a:ext cx="7291294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4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607536"/>
            <a:ext cx="1150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F5252"/>
                </a:solidFill>
                <a:effectLst/>
                <a:latin typeface="Arial" panose="020B0604020202020204" pitchFamily="34" charset="0"/>
              </a:rPr>
              <a:t>Similarities in different species' DNA sequences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provide evidence for evolution.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similarities are investigated through </a:t>
            </a:r>
            <a:r>
              <a:rPr lang="en-AU" sz="2400" b="1" i="0" dirty="0" smtClean="0">
                <a:solidFill>
                  <a:srgbClr val="6AB04C"/>
                </a:solidFill>
                <a:effectLst/>
                <a:latin typeface="Arial" panose="020B0604020202020204" pitchFamily="34" charset="0"/>
              </a:rPr>
              <a:t>DNA hybridisation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97F51"/>
                </a:solidFill>
                <a:effectLst/>
                <a:latin typeface="Arial" panose="020B0604020202020204" pitchFamily="34" charset="0"/>
              </a:rPr>
              <a:t>DNA sequence comparisons.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318.1609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04166" y="2959100"/>
            <a:ext cx="4334933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8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7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106740"/>
            <a:ext cx="1115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organisms share the </a:t>
            </a:r>
            <a:r>
              <a:rPr lang="en-AU" sz="2400" b="1" i="0" dirty="0" smtClean="0">
                <a:solidFill>
                  <a:srgbClr val="FF6868"/>
                </a:solidFill>
                <a:effectLst/>
                <a:latin typeface="Arial" panose="020B0604020202020204" pitchFamily="34" charset="0"/>
              </a:rPr>
              <a:t>same genetic coding system,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otherwise known as </a:t>
            </a:r>
            <a:r>
              <a:rPr lang="en-AU" sz="2400" b="1" i="0" dirty="0" smtClean="0">
                <a:solidFill>
                  <a:srgbClr val="FF6868"/>
                </a:solidFill>
                <a:effectLst/>
                <a:latin typeface="Arial" panose="020B0604020202020204" pitchFamily="34" charset="0"/>
              </a:rPr>
              <a:t>DNA.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Although DNA sequences differ between species, the sequences have some </a:t>
            </a:r>
            <a:r>
              <a:rPr lang="en-AU" sz="2400" b="1" i="0" dirty="0" smtClean="0">
                <a:solidFill>
                  <a:srgbClr val="FF8A8A"/>
                </a:solidFill>
                <a:effectLst/>
                <a:latin typeface="Arial" panose="020B0604020202020204" pitchFamily="34" charset="0"/>
              </a:rPr>
              <a:t>similarities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can be used to determine how </a:t>
            </a:r>
            <a:r>
              <a:rPr lang="en-AU" sz="2400" b="1" i="0" dirty="0" smtClean="0">
                <a:solidFill>
                  <a:srgbClr val="FF8A8A"/>
                </a:solidFill>
                <a:effectLst/>
                <a:latin typeface="Arial" panose="020B0604020202020204" pitchFamily="34" charset="0"/>
              </a:rPr>
              <a:t>closely related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two species are.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 </a:t>
            </a:r>
            <a:r>
              <a:rPr lang="en-AU" sz="2400" b="1" i="0" dirty="0" smtClean="0">
                <a:solidFill>
                  <a:srgbClr val="7A7978"/>
                </a:solidFill>
                <a:effectLst/>
                <a:latin typeface="Arial" panose="020B0604020202020204" pitchFamily="34" charset="0"/>
              </a:rPr>
              <a:t>mutations in DNA occur at a regular rate,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biologists can compare the strands between species to </a:t>
            </a:r>
            <a:r>
              <a:rPr lang="en-AU" sz="2400" b="1" i="0" dirty="0" smtClean="0">
                <a:solidFill>
                  <a:srgbClr val="F0932B"/>
                </a:solidFill>
                <a:effectLst/>
                <a:latin typeface="Arial" panose="020B0604020202020204" pitchFamily="34" charset="0"/>
              </a:rPr>
              <a:t>predict how long ago they diverged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a common ancestor.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23417638.682061g/1523417638697-3529030835621552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2" y="3892392"/>
            <a:ext cx="4181475" cy="271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217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57633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illustrate how we can use DNA to investigate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evolutionary relationships,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let's look towards our closest relatives: the chimpanzees.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97F51"/>
                </a:solidFill>
                <a:effectLst/>
                <a:latin typeface="Arial" panose="020B0604020202020204" pitchFamily="34" charset="0"/>
              </a:rPr>
              <a:t>DNA comparisons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found that humans and chimpanzees are </a:t>
            </a:r>
            <a:r>
              <a:rPr lang="en-AU" sz="2400" b="1" i="0" dirty="0" smtClean="0">
                <a:solidFill>
                  <a:srgbClr val="F97F51"/>
                </a:solidFill>
                <a:effectLst/>
                <a:latin typeface="Arial" panose="020B0604020202020204" pitchFamily="34" charset="0"/>
              </a:rPr>
              <a:t>very closely related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97F51"/>
                </a:solidFill>
                <a:effectLst/>
                <a:latin typeface="Arial" panose="020B0604020202020204" pitchFamily="34" charset="0"/>
              </a:rPr>
              <a:t>share almost (</a:t>
            </a:r>
            <a:r>
              <a:rPr lang="en-AU" sz="2400" b="1" i="0" dirty="0" smtClean="0">
                <a:solidFill>
                  <a:srgbClr val="F97F51"/>
                </a:solidFill>
                <a:effectLst/>
                <a:latin typeface="KaTeX_Main"/>
              </a:rPr>
              <a:t>99</a:t>
            </a:r>
            <a:r>
              <a:rPr lang="en-AU" sz="2400" b="1" i="0" dirty="0" smtClean="0">
                <a:solidFill>
                  <a:srgbClr val="F97F51"/>
                </a:solidFill>
                <a:effectLst/>
                <a:latin typeface="Arial" panose="020B0604020202020204" pitchFamily="34" charset="0"/>
              </a:rPr>
              <a:t>%) of the same DNA,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despite their different appearance and behaviours.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84521668.061331g/1484521670928-421106677726044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5" y="1678464"/>
            <a:ext cx="3810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79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89600" y="10925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(99%) of DNA shared between chimpanzees and humans indicates that they are our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closest relative,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meaning that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humans and chimpanzees diverged relatively recently,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different species.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in comparison to gorillas who, although closely related, share a lesser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98%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their DNA with humans.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524798827.201861f/1524798829989-261049137075538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4" y="947737"/>
            <a:ext cx="4945061" cy="494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65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00" y="293638"/>
            <a:ext cx="10883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That humans are more </a:t>
            </a:r>
            <a:r>
              <a:rPr lang="en-AU" sz="2400" b="1" i="0" dirty="0" smtClean="0">
                <a:solidFill>
                  <a:srgbClr val="FF5252"/>
                </a:solidFill>
                <a:effectLst/>
                <a:latin typeface="Arial" panose="020B0604020202020204" pitchFamily="34" charset="0"/>
              </a:rPr>
              <a:t>genetically similar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chimpanzees indicates that we share a more recent common ancestor with them, compared to gorillas.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other words,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ancestral humans diverged from gorillas earlier than they did from chimpanzees.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allowed more time for humans and gorillas to </a:t>
            </a:r>
            <a:r>
              <a:rPr lang="en-AU" sz="2400" b="1" i="0" dirty="0" smtClean="0">
                <a:solidFill>
                  <a:srgbClr val="F97F51"/>
                </a:solidFill>
                <a:effectLst/>
                <a:latin typeface="Arial" panose="020B0604020202020204" pitchFamily="34" charset="0"/>
              </a:rPr>
              <a:t>accumulate changes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our respective DNA.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84778548.944851g/1484778556947-91426695789325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4021137"/>
            <a:ext cx="47625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367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302359"/>
            <a:ext cx="10985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more similar the DNA sequences of two species are, the more closely related the two species are.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method of analysing for </a:t>
            </a:r>
            <a:r>
              <a:rPr lang="en-AU" sz="2800" b="1" i="0" dirty="0" smtClean="0">
                <a:solidFill>
                  <a:srgbClr val="FF5252"/>
                </a:solidFill>
                <a:effectLst/>
                <a:latin typeface="Arial" panose="020B0604020202020204" pitchFamily="34" charset="0"/>
              </a:rPr>
              <a:t>chemical similarities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DNA sequences is </a:t>
            </a:r>
            <a:r>
              <a:rPr lang="en-AU" sz="2800" b="1" i="0" dirty="0" smtClean="0">
                <a:solidFill>
                  <a:srgbClr val="6AB04C"/>
                </a:solidFill>
                <a:effectLst/>
                <a:latin typeface="Arial" panose="020B0604020202020204" pitchFamily="34" charset="0"/>
              </a:rPr>
              <a:t>DNA hybridisation.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6AB04C"/>
                </a:solidFill>
                <a:effectLst/>
                <a:latin typeface="Arial" panose="020B0604020202020204" pitchFamily="34" charset="0"/>
              </a:rPr>
              <a:t>DNA hybridisation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helpful to see </a:t>
            </a:r>
            <a:r>
              <a:rPr lang="en-AU" sz="2800" b="1" i="0" dirty="0" smtClean="0">
                <a:solidFill>
                  <a:srgbClr val="FFB142"/>
                </a:solidFill>
                <a:effectLst/>
                <a:latin typeface="Arial" panose="020B0604020202020204" pitchFamily="34" charset="0"/>
              </a:rPr>
              <a:t>how long ago species could have diverged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a </a:t>
            </a:r>
            <a:r>
              <a:rPr lang="en-AU" sz="2800" b="1" i="0" dirty="0" smtClean="0">
                <a:solidFill>
                  <a:srgbClr val="FFB142"/>
                </a:solidFill>
                <a:effectLst/>
                <a:latin typeface="Arial" panose="020B0604020202020204" pitchFamily="34" charset="0"/>
              </a:rPr>
              <a:t>common ancestor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comparing the living species' DNA to that of the common ancestor.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04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www.educationperfect.com/media/content/Science/1476667629.827661g/1476667633594-747765663447380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334896"/>
            <a:ext cx="6042025" cy="652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713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189637"/>
            <a:ext cx="11315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humans and chimpanzees have more shared DNA than humans and gorillas do.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of this,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hybrid human-gorilla DNA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strands would </a:t>
            </a:r>
            <a:r>
              <a:rPr lang="en-AU" sz="2400" b="1" i="0" dirty="0" smtClean="0">
                <a:solidFill>
                  <a:srgbClr val="4A69BD"/>
                </a:solidFill>
                <a:effectLst/>
                <a:latin typeface="Arial" panose="020B0604020202020204" pitchFamily="34" charset="0"/>
              </a:rPr>
              <a:t>separate at a lower 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hybrid human-chimpanzee DNA strands would.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French/1423521460.387911g/1423521502546-58140910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3233737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www.educationperfect.com/media/content/German/1449647901.996741g/1449647951992-1470347548947156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3233737"/>
            <a:ext cx="38004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50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4246" y="666234"/>
            <a:ext cx="7253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001743"/>
              </p:ext>
            </p:extLst>
          </p:nvPr>
        </p:nvGraphicFramePr>
        <p:xfrm>
          <a:off x="469900" y="1533684"/>
          <a:ext cx="10515600" cy="144018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3450654565"/>
                    </a:ext>
                  </a:extLst>
                </a:gridCol>
                <a:gridCol w="9715500">
                  <a:extLst>
                    <a:ext uri="{9D8B030D-6E8A-4147-A177-3AD203B41FA5}">
                      <a16:colId xmlns:a16="http://schemas.microsoft.com/office/drawing/2014/main" val="40213936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AU" sz="2400" b="1">
                          <a:effectLst/>
                        </a:rPr>
                        <a:t> how </a:t>
                      </a:r>
                      <a:r>
                        <a:rPr lang="en-AU" sz="2400" b="1">
                          <a:solidFill>
                            <a:srgbClr val="34ACE0"/>
                          </a:solidFill>
                          <a:effectLst/>
                        </a:rPr>
                        <a:t>comparative anatomy</a:t>
                      </a:r>
                      <a:r>
                        <a:rPr lang="en-AU" sz="2400" b="1">
                          <a:effectLst/>
                        </a:rPr>
                        <a:t> provides evidence for evolution.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38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AU" sz="2400" b="1" dirty="0">
                          <a:effectLst/>
                        </a:rPr>
                        <a:t> how </a:t>
                      </a:r>
                      <a:r>
                        <a:rPr lang="en-AU" sz="2400" b="1" dirty="0">
                          <a:solidFill>
                            <a:srgbClr val="706FD3"/>
                          </a:solidFill>
                          <a:effectLst/>
                        </a:rPr>
                        <a:t>comparative embryology</a:t>
                      </a:r>
                      <a:r>
                        <a:rPr lang="en-AU" sz="2400" b="1" dirty="0">
                          <a:effectLst/>
                        </a:rPr>
                        <a:t> provides evidence for evolution.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531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AU" sz="2400" b="1" dirty="0">
                          <a:effectLst/>
                        </a:rPr>
                        <a:t> how </a:t>
                      </a:r>
                      <a:r>
                        <a:rPr lang="en-AU" sz="2400" b="1" dirty="0">
                          <a:solidFill>
                            <a:srgbClr val="FF5252"/>
                          </a:solidFill>
                          <a:effectLst/>
                        </a:rPr>
                        <a:t>DNA comparisons</a:t>
                      </a:r>
                      <a:r>
                        <a:rPr lang="en-AU" sz="2400" b="1" dirty="0">
                          <a:effectLst/>
                        </a:rPr>
                        <a:t> provide evidence for evolution.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599169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489359654.677441f/1489359656823-11831420486184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4" y="3481249"/>
            <a:ext cx="5827339" cy="249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08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16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9300" y="250736"/>
            <a:ext cx="1074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Evidence for evolution that comes from living species includes:</a:t>
            </a: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52118"/>
              </p:ext>
            </p:extLst>
          </p:nvPr>
        </p:nvGraphicFramePr>
        <p:xfrm>
          <a:off x="1569652" y="1112044"/>
          <a:ext cx="9103495" cy="4732020"/>
        </p:xfrm>
        <a:graphic>
          <a:graphicData uri="http://schemas.openxmlformats.org/drawingml/2006/table">
            <a:tbl>
              <a:tblPr/>
              <a:tblGrid>
                <a:gridCol w="185673">
                  <a:extLst>
                    <a:ext uri="{9D8B030D-6E8A-4147-A177-3AD203B41FA5}">
                      <a16:colId xmlns:a16="http://schemas.microsoft.com/office/drawing/2014/main" val="2192561245"/>
                    </a:ext>
                  </a:extLst>
                </a:gridCol>
                <a:gridCol w="2541470">
                  <a:extLst>
                    <a:ext uri="{9D8B030D-6E8A-4147-A177-3AD203B41FA5}">
                      <a16:colId xmlns:a16="http://schemas.microsoft.com/office/drawing/2014/main" val="63708318"/>
                    </a:ext>
                  </a:extLst>
                </a:gridCol>
                <a:gridCol w="6099529">
                  <a:extLst>
                    <a:ext uri="{9D8B030D-6E8A-4147-A177-3AD203B41FA5}">
                      <a16:colId xmlns:a16="http://schemas.microsoft.com/office/drawing/2014/main" val="3185632759"/>
                    </a:ext>
                  </a:extLst>
                </a:gridCol>
                <a:gridCol w="276823">
                  <a:extLst>
                    <a:ext uri="{9D8B030D-6E8A-4147-A177-3AD203B41FA5}">
                      <a16:colId xmlns:a16="http://schemas.microsoft.com/office/drawing/2014/main" val="2262379843"/>
                    </a:ext>
                  </a:extLst>
                </a:gridCol>
              </a:tblGrid>
              <a:tr h="96209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  <a:br>
                        <a:rPr lang="en-AU" sz="2400">
                          <a:effectLst/>
                        </a:rPr>
                      </a:br>
                      <a:r>
                        <a:rPr lang="en-AU" sz="2400">
                          <a:effectLst/>
                        </a:rPr>
                        <a:t/>
                      </a:r>
                      <a:br>
                        <a:rPr lang="en-AU" sz="2400">
                          <a:effectLst/>
                        </a:rPr>
                      </a:b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34ACE0"/>
                          </a:solidFill>
                          <a:effectLst/>
                        </a:rPr>
                        <a:t>Comparative anatomy:</a:t>
                      </a:r>
                      <a:r>
                        <a:rPr lang="en-AU" sz="2400" b="1">
                          <a:effectLst/>
                        </a:rPr>
                        <a:t/>
                      </a:r>
                      <a:br>
                        <a:rPr lang="en-AU" sz="2400" b="1">
                          <a:effectLst/>
                        </a:rPr>
                      </a:br>
                      <a:r>
                        <a:rPr lang="en-AU" sz="2400" b="1">
                          <a:effectLst/>
                        </a:rPr>
                        <a:t/>
                      </a:r>
                      <a:br>
                        <a:rPr lang="en-AU" sz="2400" b="1">
                          <a:effectLst/>
                        </a:rPr>
                      </a:b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Looking at the </a:t>
                      </a:r>
                      <a:r>
                        <a:rPr lang="en-AU" sz="2400" b="1" dirty="0">
                          <a:effectLst/>
                        </a:rPr>
                        <a:t>similarities</a:t>
                      </a:r>
                      <a:r>
                        <a:rPr lang="en-AU" sz="2400" dirty="0">
                          <a:effectLst/>
                        </a:rPr>
                        <a:t> and </a:t>
                      </a:r>
                      <a:r>
                        <a:rPr lang="en-AU" sz="2400" b="1" dirty="0">
                          <a:effectLst/>
                        </a:rPr>
                        <a:t>differences</a:t>
                      </a:r>
                      <a:r>
                        <a:rPr lang="en-AU" sz="2400" dirty="0">
                          <a:effectLst/>
                        </a:rPr>
                        <a:t> of the </a:t>
                      </a:r>
                      <a:r>
                        <a:rPr lang="en-AU" sz="2400" b="1" dirty="0">
                          <a:solidFill>
                            <a:srgbClr val="509BBC"/>
                          </a:solidFill>
                          <a:effectLst/>
                        </a:rPr>
                        <a:t>body parts</a:t>
                      </a:r>
                      <a:r>
                        <a:rPr lang="en-AU" sz="2400" dirty="0">
                          <a:effectLst/>
                        </a:rPr>
                        <a:t> of organisms.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445891"/>
                  </a:ext>
                </a:extLst>
              </a:tr>
              <a:tr h="1525264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  <a:br>
                        <a:rPr lang="en-AU" sz="2400">
                          <a:effectLst/>
                        </a:rPr>
                      </a:br>
                      <a:r>
                        <a:rPr lang="en-AU" sz="2400">
                          <a:effectLst/>
                        </a:rPr>
                        <a:t/>
                      </a:r>
                      <a:br>
                        <a:rPr lang="en-AU" sz="2400">
                          <a:effectLst/>
                        </a:rPr>
                      </a:br>
                      <a:r>
                        <a:rPr lang="en-AU" sz="2400">
                          <a:effectLst/>
                        </a:rPr>
                        <a:t/>
                      </a:r>
                      <a:br>
                        <a:rPr lang="en-AU" sz="2400">
                          <a:effectLst/>
                        </a:rPr>
                      </a:b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706FD3"/>
                          </a:solidFill>
                          <a:effectLst/>
                        </a:rPr>
                        <a:t>Comparative embryology:</a:t>
                      </a:r>
                      <a:r>
                        <a:rPr lang="en-AU" sz="2400" b="1">
                          <a:effectLst/>
                        </a:rPr>
                        <a:t/>
                      </a:r>
                      <a:br>
                        <a:rPr lang="en-AU" sz="2400" b="1">
                          <a:effectLst/>
                        </a:rPr>
                      </a:br>
                      <a:r>
                        <a:rPr lang="en-AU" sz="2400" b="1">
                          <a:effectLst/>
                        </a:rPr>
                        <a:t/>
                      </a:r>
                      <a:br>
                        <a:rPr lang="en-AU" sz="2400" b="1">
                          <a:effectLst/>
                        </a:rPr>
                      </a:br>
                      <a:r>
                        <a:rPr lang="en-AU" sz="2400" b="1">
                          <a:effectLst/>
                        </a:rPr>
                        <a:t/>
                      </a:r>
                      <a:br>
                        <a:rPr lang="en-AU" sz="2400" b="1">
                          <a:effectLst/>
                        </a:rPr>
                      </a:b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Looking at the </a:t>
                      </a:r>
                      <a:r>
                        <a:rPr lang="en-AU" sz="2400" b="1" dirty="0">
                          <a:effectLst/>
                        </a:rPr>
                        <a:t>similarities</a:t>
                      </a:r>
                      <a:r>
                        <a:rPr lang="en-AU" sz="2400" dirty="0">
                          <a:effectLst/>
                        </a:rPr>
                        <a:t> and </a:t>
                      </a:r>
                      <a:r>
                        <a:rPr lang="en-AU" sz="2400" b="1" dirty="0">
                          <a:effectLst/>
                        </a:rPr>
                        <a:t>differences</a:t>
                      </a:r>
                      <a:r>
                        <a:rPr lang="en-AU" sz="2400" dirty="0">
                          <a:effectLst/>
                        </a:rPr>
                        <a:t> of the </a:t>
                      </a:r>
                      <a:r>
                        <a:rPr lang="en-AU" sz="2400" b="1" dirty="0">
                          <a:solidFill>
                            <a:srgbClr val="7877A9"/>
                          </a:solidFill>
                          <a:effectLst/>
                        </a:rPr>
                        <a:t>embryo (unborn organism) during the course of its development</a:t>
                      </a:r>
                      <a:r>
                        <a:rPr lang="en-AU" sz="2400" dirty="0">
                          <a:effectLst/>
                        </a:rPr>
                        <a:t> before birth.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40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1925591"/>
                  </a:ext>
                </a:extLst>
              </a:tr>
              <a:tr h="680502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FF5252"/>
                          </a:solidFill>
                          <a:effectLst/>
                        </a:rPr>
                        <a:t>Chemical comparisons: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Looking at the </a:t>
                      </a:r>
                      <a:r>
                        <a:rPr lang="en-AU" sz="2400" b="1">
                          <a:effectLst/>
                        </a:rPr>
                        <a:t>similarities</a:t>
                      </a:r>
                      <a:r>
                        <a:rPr lang="en-AU" sz="2400">
                          <a:effectLst/>
                        </a:rPr>
                        <a:t> and </a:t>
                      </a:r>
                      <a:r>
                        <a:rPr lang="en-AU" sz="2400" b="1">
                          <a:effectLst/>
                        </a:rPr>
                        <a:t>differences</a:t>
                      </a:r>
                      <a:r>
                        <a:rPr lang="en-AU" sz="2400">
                          <a:effectLst/>
                        </a:rPr>
                        <a:t> in </a:t>
                      </a:r>
                      <a:r>
                        <a:rPr lang="en-AU" sz="2400" b="1">
                          <a:solidFill>
                            <a:srgbClr val="CF6363"/>
                          </a:solidFill>
                          <a:effectLst/>
                        </a:rPr>
                        <a:t>genetic make-up.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20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2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21VOcLIb3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4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471438"/>
            <a:ext cx="10883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34ACE0"/>
                </a:solidFill>
                <a:effectLst/>
                <a:latin typeface="Arial" panose="020B0604020202020204" pitchFamily="34" charset="0"/>
              </a:rPr>
              <a:t>Anatomical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706FD3"/>
                </a:solidFill>
                <a:effectLst/>
                <a:latin typeface="Arial" panose="020B0604020202020204" pitchFamily="34" charset="0"/>
              </a:rPr>
              <a:t>developmental similarities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different living species can provide evidence for evolution.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similarities are investigated via </a:t>
            </a:r>
            <a:r>
              <a:rPr lang="en-AU" sz="2400" b="1" i="0" dirty="0" smtClean="0">
                <a:solidFill>
                  <a:srgbClr val="34ACE0"/>
                </a:solidFill>
                <a:effectLst/>
                <a:latin typeface="Arial" panose="020B0604020202020204" pitchFamily="34" charset="0"/>
              </a:rPr>
              <a:t>comparative anatomy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706FD3"/>
                </a:solidFill>
                <a:effectLst/>
                <a:latin typeface="Arial" panose="020B0604020202020204" pitchFamily="34" charset="0"/>
              </a:rPr>
              <a:t>comparative embryology.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pic>
        <p:nvPicPr>
          <p:cNvPr id="3074" name="Picture 2" descr="https://www.educationperfect.com/media/content/Science/1502063566.367691g/1502063558545-248642076524098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4" y="2476499"/>
            <a:ext cx="6816725" cy="426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89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xKI74Y7B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7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4300" y="88037"/>
            <a:ext cx="12052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matching colours in the image below show that these species' limbs have a </a:t>
            </a:r>
            <a:r>
              <a:rPr lang="en-AU" sz="2400" b="1" i="0" dirty="0" smtClean="0">
                <a:solidFill>
                  <a:srgbClr val="509BBC"/>
                </a:solidFill>
                <a:effectLst/>
                <a:latin typeface="Arial" panose="020B0604020202020204" pitchFamily="34" charset="0"/>
              </a:rPr>
              <a:t>similar structure,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even though they have </a:t>
            </a:r>
            <a:r>
              <a:rPr lang="en-AU" sz="2400" b="1" i="0" dirty="0" smtClean="0">
                <a:solidFill>
                  <a:srgbClr val="67C1E8"/>
                </a:solidFill>
                <a:effectLst/>
                <a:latin typeface="Arial" panose="020B0604020202020204" pitchFamily="34" charset="0"/>
              </a:rPr>
              <a:t>different functions.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similarity of these limbs provide </a:t>
            </a:r>
            <a:r>
              <a:rPr lang="en-AU" sz="2400" b="1" i="0" dirty="0" smtClean="0">
                <a:solidFill>
                  <a:srgbClr val="FFB142"/>
                </a:solidFill>
                <a:effectLst/>
                <a:latin typeface="Arial" panose="020B0604020202020204" pitchFamily="34" charset="0"/>
              </a:rPr>
              <a:t>evidence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they share a </a:t>
            </a:r>
            <a:r>
              <a:rPr lang="en-AU" sz="2400" b="1" i="0" dirty="0" smtClean="0">
                <a:solidFill>
                  <a:srgbClr val="FFB142"/>
                </a:solidFill>
                <a:effectLst/>
                <a:latin typeface="Arial" panose="020B0604020202020204" pitchFamily="34" charset="0"/>
              </a:rPr>
              <a:t>common ancestor.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97390672.012661g/1497390681334-289619283431475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2479675"/>
            <a:ext cx="9386008" cy="380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3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900" y="307539"/>
            <a:ext cx="10883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7ED6DF"/>
                </a:solidFill>
                <a:effectLst/>
                <a:latin typeface="Arial" panose="020B0604020202020204" pitchFamily="34" charset="0"/>
              </a:rPr>
              <a:t>Homologous structures,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7ED6DF"/>
                </a:solidFill>
                <a:effectLst/>
                <a:latin typeface="Arial" panose="020B0604020202020204" pitchFamily="34" charset="0"/>
              </a:rPr>
              <a:t>homology,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features that are </a:t>
            </a:r>
            <a:r>
              <a:rPr lang="en-AU" sz="2400" b="1" i="0" dirty="0" smtClean="0">
                <a:solidFill>
                  <a:srgbClr val="7ED6DF"/>
                </a:solidFill>
                <a:effectLst/>
                <a:latin typeface="Arial" panose="020B0604020202020204" pitchFamily="34" charset="0"/>
              </a:rPr>
              <a:t>similar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 species.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these features have </a:t>
            </a:r>
            <a:r>
              <a:rPr lang="en-AU" sz="2400" b="1" i="0" dirty="0" smtClean="0">
                <a:solidFill>
                  <a:srgbClr val="22A6B3"/>
                </a:solidFill>
                <a:effectLst/>
                <a:latin typeface="Arial" panose="020B0604020202020204" pitchFamily="34" charset="0"/>
              </a:rPr>
              <a:t>different functions or purposes,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it is unlikely they would have evolved independently.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similarities wouldn't make sense unless they had been </a:t>
            </a:r>
            <a:r>
              <a:rPr lang="en-AU" sz="2400" b="1" i="0" dirty="0" smtClean="0">
                <a:solidFill>
                  <a:srgbClr val="FFB142"/>
                </a:solidFill>
                <a:effectLst/>
                <a:latin typeface="Arial" panose="020B0604020202020204" pitchFamily="34" charset="0"/>
              </a:rPr>
              <a:t>inherited from a common ancestor.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844.8469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94100" y="3533775"/>
            <a:ext cx="44323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8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0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280938"/>
            <a:ext cx="11049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It's important to note that, even if structures may look similar, they </a:t>
            </a:r>
            <a:r>
              <a:rPr lang="en-AU" sz="2400" b="1" i="0" dirty="0" smtClean="0">
                <a:solidFill>
                  <a:srgbClr val="686DE0"/>
                </a:solidFill>
                <a:effectLst/>
                <a:latin typeface="Arial" panose="020B0604020202020204" pitchFamily="34" charset="0"/>
              </a:rPr>
              <a:t>are not all a result of homology.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Structures with </a:t>
            </a:r>
            <a:r>
              <a:rPr lang="en-AU" sz="2400" b="1" i="0" dirty="0" smtClean="0">
                <a:solidFill>
                  <a:srgbClr val="509BBC"/>
                </a:solidFill>
                <a:effectLst/>
                <a:latin typeface="Arial" panose="020B0604020202020204" pitchFamily="34" charset="0"/>
              </a:rPr>
              <a:t>similar functions,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the fins of dolphins and sharks, </a:t>
            </a:r>
            <a:r>
              <a:rPr lang="en-AU" sz="2400" b="1" i="0" dirty="0" smtClean="0">
                <a:solidFill>
                  <a:srgbClr val="509BBC"/>
                </a:solidFill>
                <a:effectLst/>
                <a:latin typeface="Arial" panose="020B0604020202020204" pitchFamily="34" charset="0"/>
              </a:rPr>
              <a:t>evolved for the purpose of survival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similar environment and </a:t>
            </a:r>
            <a:r>
              <a:rPr lang="en-AU" sz="2400" b="1" i="0" dirty="0" smtClean="0">
                <a:solidFill>
                  <a:srgbClr val="B71540"/>
                </a:solidFill>
                <a:effectLst/>
                <a:latin typeface="Arial" panose="020B0604020202020204" pitchFamily="34" charset="0"/>
              </a:rPr>
              <a:t>not due to inheritance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a common ancestor. These are known as </a:t>
            </a:r>
            <a:r>
              <a:rPr lang="en-AU" sz="2400" b="1" i="0" dirty="0" err="1" smtClean="0">
                <a:solidFill>
                  <a:srgbClr val="B71540"/>
                </a:solidFill>
                <a:effectLst/>
                <a:latin typeface="Arial" panose="020B0604020202020204" pitchFamily="34" charset="0"/>
              </a:rPr>
              <a:t>analagous</a:t>
            </a:r>
            <a:r>
              <a:rPr lang="en-AU" sz="2400" b="1" i="0" dirty="0" smtClean="0">
                <a:solidFill>
                  <a:srgbClr val="B71540"/>
                </a:solidFill>
                <a:effectLst/>
                <a:latin typeface="Arial" panose="020B0604020202020204" pitchFamily="34" charset="0"/>
              </a:rPr>
              <a:t> structures.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09052024.822931f/1509052023557-2027195149965994-optimis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3881437"/>
            <a:ext cx="3238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92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150</Words>
  <Application>Microsoft Office PowerPoint</Application>
  <PresentationFormat>Widescreen</PresentationFormat>
  <Paragraphs>70</Paragraphs>
  <Slides>20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KaTeX_Main</vt:lpstr>
      <vt:lpstr>Office Theme</vt:lpstr>
      <vt:lpstr>Evidence for Living Species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Evidence for Living Species</dc:title>
  <dc:creator>Joseph D'cruz</dc:creator>
  <cp:lastModifiedBy>Joseph D'cruz</cp:lastModifiedBy>
  <cp:revision>1</cp:revision>
  <dcterms:created xsi:type="dcterms:W3CDTF">2020-05-30T12:07:42Z</dcterms:created>
  <dcterms:modified xsi:type="dcterms:W3CDTF">2020-05-30T12:13:01Z</dcterms:modified>
</cp:coreProperties>
</file>