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6364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46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936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77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46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59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3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5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52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405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75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0EDA2-9D9C-498F-998C-B94C213068D0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465E-C9CB-430B-88DD-CC5730F6C94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32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Geographical Distribution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7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16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037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693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3463"/>
              </p:ext>
            </p:extLst>
          </p:nvPr>
        </p:nvGraphicFramePr>
        <p:xfrm>
          <a:off x="647700" y="1358347"/>
          <a:ext cx="10515600" cy="193548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733045662"/>
                    </a:ext>
                  </a:extLst>
                </a:gridCol>
                <a:gridCol w="8890000">
                  <a:extLst>
                    <a:ext uri="{9D8B030D-6E8A-4147-A177-3AD203B41FA5}">
                      <a16:colId xmlns:a16="http://schemas.microsoft.com/office/drawing/2014/main" val="605478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</a:t>
                      </a:r>
                      <a:r>
                        <a:rPr lang="en-AU" sz="2800" b="1" dirty="0">
                          <a:solidFill>
                            <a:srgbClr val="FA983A"/>
                          </a:solidFill>
                          <a:effectLst/>
                        </a:rPr>
                        <a:t>plate tectonics</a:t>
                      </a:r>
                      <a:r>
                        <a:rPr lang="en-AU" sz="2800" b="1" dirty="0">
                          <a:effectLst/>
                        </a:rPr>
                        <a:t> and the movement of continents over time.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76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how the </a:t>
                      </a:r>
                      <a:r>
                        <a:rPr lang="en-AU" sz="2800" b="1" dirty="0">
                          <a:solidFill>
                            <a:srgbClr val="B71540"/>
                          </a:solidFill>
                          <a:effectLst/>
                        </a:rPr>
                        <a:t>geographical distribution of species</a:t>
                      </a:r>
                      <a:r>
                        <a:rPr lang="en-AU" sz="2800" b="1" dirty="0">
                          <a:effectLst/>
                        </a:rPr>
                        <a:t> provides evidence for evolution.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571985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62553" y="619683"/>
            <a:ext cx="826989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 lesson, you should be able to: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09325319.9478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16400" y="3416300"/>
            <a:ext cx="4000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5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673438"/>
            <a:ext cx="11201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surface of the earth is made up of many separate </a:t>
            </a:r>
            <a:r>
              <a:rPr lang="en-AU" sz="2400" b="1" i="0" dirty="0" smtClean="0">
                <a:solidFill>
                  <a:srgbClr val="FA983A"/>
                </a:solidFill>
                <a:effectLst/>
                <a:latin typeface="Arial" panose="020B0604020202020204" pitchFamily="34" charset="0"/>
              </a:rPr>
              <a:t>plates,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move gradually and continually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a rate of a few centimetres per year.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continents are located on top of these plates,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as the plates move, so do the continents - this is known as </a:t>
            </a:r>
            <a:r>
              <a:rPr lang="en-AU" sz="2400" b="1" i="0" dirty="0" smtClean="0">
                <a:solidFill>
                  <a:srgbClr val="FA983A"/>
                </a:solidFill>
                <a:effectLst/>
                <a:latin typeface="Arial" panose="020B0604020202020204" pitchFamily="34" charset="0"/>
              </a:rPr>
              <a:t>plate tectonics.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5894338.91781g/1445894347596-444391054019694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19" y="2997201"/>
            <a:ext cx="8917562" cy="361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60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392837"/>
            <a:ext cx="1092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Continental drift is </a:t>
            </a:r>
            <a:r>
              <a:rPr lang="en-AU" sz="32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not noticeable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our lifetimes, but over several million years, </a:t>
            </a:r>
            <a:r>
              <a:rPr lang="en-AU" sz="32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continents can travel much further apart!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3200" b="1" i="0" dirty="0" smtClean="0">
                <a:solidFill>
                  <a:srgbClr val="7E7B7B"/>
                </a:solidFill>
                <a:effectLst/>
                <a:latin typeface="Arial" panose="020B0604020202020204" pitchFamily="34" charset="0"/>
              </a:rPr>
              <a:t>movement of continents,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3200" b="1" i="0" dirty="0" smtClean="0">
                <a:solidFill>
                  <a:srgbClr val="7E7B7B"/>
                </a:solidFill>
                <a:effectLst/>
                <a:latin typeface="Arial" panose="020B0604020202020204" pitchFamily="34" charset="0"/>
              </a:rPr>
              <a:t>species that live on them,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tell us a lot about </a:t>
            </a:r>
            <a:r>
              <a:rPr lang="en-AU" sz="3200" b="1" i="0" dirty="0" smtClean="0">
                <a:solidFill>
                  <a:srgbClr val="60A3BC"/>
                </a:solidFill>
                <a:effectLst/>
                <a:latin typeface="Arial" panose="020B0604020202020204" pitchFamily="34" charset="0"/>
              </a:rPr>
              <a:t>evolution.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21.0456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30600" y="4076700"/>
            <a:ext cx="55626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12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0300" y="253137"/>
            <a:ext cx="1056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Fossils of the </a:t>
            </a:r>
            <a:r>
              <a:rPr lang="en-AU" sz="24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same species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been found on </a:t>
            </a:r>
            <a:r>
              <a:rPr lang="en-AU" sz="2400" b="1" i="0" dirty="0" smtClean="0">
                <a:solidFill>
                  <a:srgbClr val="FFB142"/>
                </a:solidFill>
                <a:effectLst/>
                <a:latin typeface="Arial" panose="020B0604020202020204" pitchFamily="34" charset="0"/>
              </a:rPr>
              <a:t>different continents.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evidence that </a:t>
            </a:r>
            <a:r>
              <a:rPr lang="en-AU" sz="2400" b="1" i="0" dirty="0" smtClean="0">
                <a:solidFill>
                  <a:srgbClr val="FA983A"/>
                </a:solidFill>
                <a:effectLst/>
                <a:latin typeface="Arial" panose="020B0604020202020204" pitchFamily="34" charset="0"/>
              </a:rPr>
              <a:t>tectonic plate movement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occurred - the organisms would not be able to travel the current distance between continents by themselves!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25254729.627291g/1425254728394-103346301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395329"/>
            <a:ext cx="54959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59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180539"/>
            <a:ext cx="5410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distribution of closely-related species on continents that were once joined shows that </a:t>
            </a:r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new species can evolve and change when exposed to different environments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plate tectonics.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agrees with </a:t>
            </a:r>
            <a:r>
              <a:rPr lang="en-AU" sz="2400" b="1" i="0" dirty="0" smtClean="0">
                <a:solidFill>
                  <a:srgbClr val="60A3BC"/>
                </a:solidFill>
                <a:effectLst/>
                <a:latin typeface="Arial" panose="020B0604020202020204" pitchFamily="34" charset="0"/>
              </a:rPr>
              <a:t>Darwin's theory of evolution,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says that new species </a:t>
            </a:r>
            <a:r>
              <a:rPr lang="en-AU" sz="2400" b="1" i="0" dirty="0" smtClean="0">
                <a:solidFill>
                  <a:srgbClr val="60A3BC"/>
                </a:solidFill>
                <a:effectLst/>
                <a:latin typeface="Arial" panose="020B0604020202020204" pitchFamily="34" charset="0"/>
              </a:rPr>
              <a:t>evolve from a common ancestor,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and, therefore, that the number of total species increases over time.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76667869.052571g/1476667872793-747765663447380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80539"/>
            <a:ext cx="5801117" cy="625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919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346839"/>
            <a:ext cx="1089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geographical distribution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species provides </a:t>
            </a:r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evidence for evolution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demonstrating what happens when populations of a species are </a:t>
            </a:r>
            <a:r>
              <a:rPr lang="en-AU" sz="2400" b="1" i="0" dirty="0" smtClean="0">
                <a:solidFill>
                  <a:srgbClr val="218C74"/>
                </a:solidFill>
                <a:effectLst/>
                <a:latin typeface="Arial" panose="020B0604020202020204" pitchFamily="34" charset="0"/>
              </a:rPr>
              <a:t>separated geographically,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instance when a continent divides.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D1A61F"/>
                </a:solidFill>
                <a:effectLst/>
                <a:latin typeface="Arial" panose="020B0604020202020204" pitchFamily="34" charset="0"/>
              </a:rPr>
              <a:t>new environment causes the isolated population to adapt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and, without interbreeding with the original population, the isolated population can change and become a </a:t>
            </a:r>
            <a:r>
              <a:rPr lang="en-AU" sz="2400" b="1" i="0" dirty="0" smtClean="0">
                <a:solidFill>
                  <a:srgbClr val="D1A61F"/>
                </a:solidFill>
                <a:effectLst/>
                <a:latin typeface="Arial" panose="020B0604020202020204" pitchFamily="34" charset="0"/>
              </a:rPr>
              <a:t>new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45894338.91781g/1445894347596-444391054019694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63395"/>
            <a:ext cx="9118600" cy="369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63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637739"/>
            <a:ext cx="1109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Marsupials are often considered to live only in Australia, but did you know that </a:t>
            </a:r>
            <a:r>
              <a:rPr lang="en-AU" sz="2400" b="1" i="0" dirty="0" smtClean="0">
                <a:solidFill>
                  <a:srgbClr val="3C6382"/>
                </a:solidFill>
                <a:effectLst/>
                <a:latin typeface="Arial" panose="020B0604020202020204" pitchFamily="34" charset="0"/>
              </a:rPr>
              <a:t>a few species exist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South America?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South America and Australia were once part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same landmass.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they split, ancestral marsupial populations were </a:t>
            </a:r>
            <a:r>
              <a:rPr lang="en-AU" sz="2400" b="1" i="0" dirty="0" smtClean="0">
                <a:solidFill>
                  <a:srgbClr val="079992"/>
                </a:solidFill>
                <a:effectLst/>
                <a:latin typeface="Arial" panose="020B0604020202020204" pitchFamily="34" charset="0"/>
              </a:rPr>
              <a:t>separated and subjected to different climates and conditions.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caused them to </a:t>
            </a:r>
            <a:r>
              <a:rPr lang="en-AU" sz="2400" b="1" i="0" dirty="0" smtClean="0">
                <a:solidFill>
                  <a:srgbClr val="D1A61F"/>
                </a:solidFill>
                <a:effectLst/>
                <a:latin typeface="Arial" panose="020B0604020202020204" pitchFamily="34" charset="0"/>
              </a:rPr>
              <a:t>adapt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new conditions, in order to survive.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32007505.520481g/1432007503576-8290445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838" y="3668712"/>
            <a:ext cx="4233638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40972904.807911g/1440972903805-68322857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366871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51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4057"/>
            <a:ext cx="7823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group in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South America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themselves in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competition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placental mammals.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competition </a:t>
            </a:r>
            <a:r>
              <a:rPr lang="en-AU" sz="24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limited the diversification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South American marsupials.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other hand, the </a:t>
            </a:r>
            <a:r>
              <a:rPr lang="en-AU" sz="2400" b="1" i="0" dirty="0" smtClean="0">
                <a:solidFill>
                  <a:srgbClr val="30336B"/>
                </a:solidFill>
                <a:effectLst/>
                <a:latin typeface="Arial" panose="020B0604020202020204" pitchFamily="34" charset="0"/>
              </a:rPr>
              <a:t>Australian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group were </a:t>
            </a:r>
            <a:r>
              <a:rPr lang="en-AU" sz="2400" b="1" i="0" dirty="0" smtClean="0">
                <a:solidFill>
                  <a:srgbClr val="30336B"/>
                </a:solidFill>
                <a:effectLst/>
                <a:latin typeface="Arial" panose="020B0604020202020204" pitchFamily="34" charset="0"/>
              </a:rPr>
              <a:t>free from competition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and were able to </a:t>
            </a:r>
            <a:r>
              <a:rPr lang="en-AU" sz="2400" b="1" i="0" dirty="0" smtClean="0">
                <a:solidFill>
                  <a:srgbClr val="30336B"/>
                </a:solidFill>
                <a:effectLst/>
                <a:latin typeface="Arial" panose="020B0604020202020204" pitchFamily="34" charset="0"/>
              </a:rPr>
              <a:t>diversify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multiple niches. This is why there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many different species of Australian marsupial,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species of American marsupial!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though they have come from the </a:t>
            </a:r>
            <a:r>
              <a:rPr lang="en-AU" sz="2400" b="1" i="0" dirty="0" smtClean="0">
                <a:solidFill>
                  <a:srgbClr val="60A3BC"/>
                </a:solidFill>
                <a:effectLst/>
                <a:latin typeface="Arial" panose="020B0604020202020204" pitchFamily="34" charset="0"/>
              </a:rPr>
              <a:t>same ancestor,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South American marsupials are now so different from Australian marsupials that if they were to ever meet, </a:t>
            </a:r>
            <a:r>
              <a:rPr lang="en-AU" sz="2400" b="1" i="0" dirty="0" smtClean="0">
                <a:solidFill>
                  <a:srgbClr val="D1A61F"/>
                </a:solidFill>
                <a:effectLst/>
                <a:latin typeface="Arial" panose="020B0604020202020204" pitchFamily="34" charset="0"/>
              </a:rPr>
              <a:t>they would not be able to interbreed.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70974935.848821f/1470974935296-285465839603574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5" y="1768028"/>
            <a:ext cx="391477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26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32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Geographical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Geographical Distribution</dc:title>
  <dc:creator>Joseph D'cruz</dc:creator>
  <cp:lastModifiedBy>Joseph D'cruz</cp:lastModifiedBy>
  <cp:revision>1</cp:revision>
  <dcterms:created xsi:type="dcterms:W3CDTF">2020-07-13T13:06:35Z</dcterms:created>
  <dcterms:modified xsi:type="dcterms:W3CDTF">2020-07-13T13:06:52Z</dcterms:modified>
</cp:coreProperties>
</file>