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CFA418C4-71F0-4F85-A43C-51294B505E5A}"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328345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FA418C4-71F0-4F85-A43C-51294B505E5A}"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250924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FA418C4-71F0-4F85-A43C-51294B505E5A}"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410511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FA418C4-71F0-4F85-A43C-51294B505E5A}"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512318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418C4-71F0-4F85-A43C-51294B505E5A}"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318409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CFA418C4-71F0-4F85-A43C-51294B505E5A}"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1676718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CFA418C4-71F0-4F85-A43C-51294B505E5A}" type="datetimeFigureOut">
              <a:rPr lang="en-AU" smtClean="0"/>
              <a:t>27/09/2020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1776368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CFA418C4-71F0-4F85-A43C-51294B505E5A}" type="datetimeFigureOut">
              <a:rPr lang="en-AU" smtClean="0"/>
              <a:t>27/09/2020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205902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418C4-71F0-4F85-A43C-51294B505E5A}" type="datetimeFigureOut">
              <a:rPr lang="en-AU" smtClean="0"/>
              <a:t>27/09/2020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37120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418C4-71F0-4F85-A43C-51294B505E5A}"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3141602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418C4-71F0-4F85-A43C-51294B505E5A}"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0A6B7B1-E3F9-4E89-B1D8-017B8625D8BD}" type="slidenum">
              <a:rPr lang="en-AU" smtClean="0"/>
              <a:t>‹#›</a:t>
            </a:fld>
            <a:endParaRPr lang="en-AU"/>
          </a:p>
        </p:txBody>
      </p:sp>
    </p:spTree>
    <p:extLst>
      <p:ext uri="{BB962C8B-B14F-4D97-AF65-F5344CB8AC3E}">
        <p14:creationId xmlns:p14="http://schemas.microsoft.com/office/powerpoint/2010/main" val="134505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418C4-71F0-4F85-A43C-51294B505E5A}" type="datetimeFigureOut">
              <a:rPr lang="en-AU" smtClean="0"/>
              <a:t>27/09/2020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6B7B1-E3F9-4E89-B1D8-017B8625D8BD}" type="slidenum">
              <a:rPr lang="en-AU" smtClean="0"/>
              <a:t>‹#›</a:t>
            </a:fld>
            <a:endParaRPr lang="en-AU"/>
          </a:p>
        </p:txBody>
      </p:sp>
    </p:spTree>
    <p:extLst>
      <p:ext uri="{BB962C8B-B14F-4D97-AF65-F5344CB8AC3E}">
        <p14:creationId xmlns:p14="http://schemas.microsoft.com/office/powerpoint/2010/main" val="650390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Hominid Biological Evolution</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05630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3300" y="1471136"/>
            <a:ext cx="10236200" cy="923330"/>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The amount of </a:t>
            </a:r>
            <a:r>
              <a:rPr lang="en-AU" b="1" i="0" dirty="0" smtClean="0">
                <a:solidFill>
                  <a:srgbClr val="228B22"/>
                </a:solidFill>
                <a:effectLst/>
                <a:latin typeface="Arial" panose="020B0604020202020204" pitchFamily="34" charset="0"/>
              </a:rPr>
              <a:t>cortical tissue</a:t>
            </a:r>
            <a:r>
              <a:rPr lang="en-AU" b="0" i="0" dirty="0" smtClean="0">
                <a:solidFill>
                  <a:srgbClr val="444444"/>
                </a:solidFill>
                <a:effectLst/>
                <a:latin typeface="Arial" panose="020B0604020202020204" pitchFamily="34" charset="0"/>
              </a:rPr>
              <a:t> in the human brain is much greater than in other species of hominin.</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cortical tissue is the outer tissue of the brain - otherwise known as the </a:t>
            </a:r>
            <a:r>
              <a:rPr lang="en-AU" b="1" i="0" dirty="0" smtClean="0">
                <a:solidFill>
                  <a:srgbClr val="0066CC"/>
                </a:solidFill>
                <a:effectLst/>
                <a:latin typeface="Arial" panose="020B0604020202020204" pitchFamily="34" charset="0"/>
              </a:rPr>
              <a:t>cerebrum.</a:t>
            </a:r>
            <a:endParaRPr lang="en-AU" b="0" i="0" dirty="0">
              <a:solidFill>
                <a:srgbClr val="444444"/>
              </a:solidFill>
              <a:effectLst/>
              <a:latin typeface="Arial" panose="020B0604020202020204" pitchFamily="34" charset="0"/>
            </a:endParaRPr>
          </a:p>
        </p:txBody>
      </p:sp>
      <p:pic>
        <p:nvPicPr>
          <p:cNvPr id="8194" name="Picture 2" descr="https://www.educationperfect.com/Images/Content/Maths/1392697770613-10668067-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075" y="3060700"/>
            <a:ext cx="3810000" cy="25431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p:cNvGraphicFramePr>
            <a:graphicFrameLocks noGrp="1"/>
          </p:cNvGraphicFramePr>
          <p:nvPr>
            <p:extLst>
              <p:ext uri="{D42A27DB-BD31-4B8C-83A1-F6EECF244321}">
                <p14:modId xmlns:p14="http://schemas.microsoft.com/office/powerpoint/2010/main" val="174481883"/>
              </p:ext>
            </p:extLst>
          </p:nvPr>
        </p:nvGraphicFramePr>
        <p:xfrm>
          <a:off x="6477000" y="3433604"/>
          <a:ext cx="3810000" cy="1211580"/>
        </p:xfrm>
        <a:graphic>
          <a:graphicData uri="http://schemas.openxmlformats.org/drawingml/2006/table">
            <a:tbl>
              <a:tblPr/>
              <a:tblGrid>
                <a:gridCol w="3810000">
                  <a:extLst>
                    <a:ext uri="{9D8B030D-6E8A-4147-A177-3AD203B41FA5}">
                      <a16:colId xmlns:a16="http://schemas.microsoft.com/office/drawing/2014/main" val="3279493789"/>
                    </a:ext>
                  </a:extLst>
                </a:gridCol>
              </a:tblGrid>
              <a:tr h="0">
                <a:tc>
                  <a:txBody>
                    <a:bodyPr/>
                    <a:lstStyle/>
                    <a:p>
                      <a:pPr algn="l" fontAlgn="ctr"/>
                      <a:r>
                        <a:rPr lang="en-AU" dirty="0">
                          <a:effectLst/>
                        </a:rPr>
                        <a:t/>
                      </a:r>
                      <a:br>
                        <a:rPr lang="en-AU" dirty="0">
                          <a:effectLst/>
                        </a:rPr>
                      </a:br>
                      <a:r>
                        <a:rPr lang="en-AU" dirty="0">
                          <a:effectLst/>
                        </a:rPr>
                        <a:t>This part of the brain is associated with </a:t>
                      </a:r>
                      <a:r>
                        <a:rPr lang="en-AU" b="1" dirty="0">
                          <a:solidFill>
                            <a:srgbClr val="E04E50"/>
                          </a:solidFill>
                          <a:effectLst/>
                        </a:rPr>
                        <a:t>higher brain function</a:t>
                      </a:r>
                      <a:r>
                        <a:rPr lang="en-AU" dirty="0">
                          <a:effectLst/>
                        </a:rPr>
                        <a:t> such as abstract thought and action.</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486496631"/>
                  </a:ext>
                </a:extLst>
              </a:tr>
            </a:tbl>
          </a:graphicData>
        </a:graphic>
      </p:graphicFrame>
    </p:spTree>
    <p:extLst>
      <p:ext uri="{BB962C8B-B14F-4D97-AF65-F5344CB8AC3E}">
        <p14:creationId xmlns:p14="http://schemas.microsoft.com/office/powerpoint/2010/main" val="270350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1345337"/>
            <a:ext cx="10693400" cy="923330"/>
          </a:xfrm>
          <a:prstGeom prst="rect">
            <a:avLst/>
          </a:prstGeom>
        </p:spPr>
        <p:txBody>
          <a:bodyPr wrap="square">
            <a:spAutoFit/>
          </a:bodyPr>
          <a:lstStyle/>
          <a:p>
            <a:r>
              <a:rPr lang="en-AU" b="0" i="0" dirty="0" smtClean="0">
                <a:solidFill>
                  <a:srgbClr val="444444"/>
                </a:solidFill>
                <a:effectLst/>
                <a:latin typeface="Arial" panose="020B0604020202020204" pitchFamily="34" charset="0"/>
              </a:rPr>
              <a:t>However, it needs to be noted that there are other mammals with larger brains than </a:t>
            </a:r>
            <a:r>
              <a:rPr lang="en-AU" b="0" i="1" dirty="0" smtClean="0">
                <a:solidFill>
                  <a:srgbClr val="444444"/>
                </a:solidFill>
                <a:effectLst/>
                <a:latin typeface="Arial" panose="020B0604020202020204" pitchFamily="34" charset="0"/>
              </a:rPr>
              <a:t>Homo sapiens</a:t>
            </a:r>
            <a:r>
              <a:rPr lang="en-AU" b="0" i="0" dirty="0" smtClean="0">
                <a:solidFill>
                  <a:srgbClr val="444444"/>
                </a:solidFill>
                <a:effectLst/>
                <a:latin typeface="Arial" panose="020B0604020202020204" pitchFamily="34" charset="0"/>
              </a:rPr>
              <a:t>, showing that the </a:t>
            </a:r>
            <a:r>
              <a:rPr lang="en-AU" b="1" i="0" dirty="0" smtClean="0">
                <a:solidFill>
                  <a:srgbClr val="0066CC"/>
                </a:solidFill>
                <a:effectLst/>
                <a:latin typeface="Arial" panose="020B0604020202020204" pitchFamily="34" charset="0"/>
              </a:rPr>
              <a:t>efficiency of the brain is not solely linked to the size of the brain,</a:t>
            </a:r>
            <a:r>
              <a:rPr lang="en-AU" b="0" i="0" dirty="0" smtClean="0">
                <a:solidFill>
                  <a:srgbClr val="444444"/>
                </a:solidFill>
                <a:effectLst/>
                <a:latin typeface="Arial" panose="020B0604020202020204" pitchFamily="34" charset="0"/>
              </a:rPr>
              <a:t> but also to the </a:t>
            </a:r>
            <a:r>
              <a:rPr lang="en-AU" b="1" i="0" dirty="0" smtClean="0">
                <a:solidFill>
                  <a:srgbClr val="E04E50"/>
                </a:solidFill>
                <a:effectLst/>
                <a:latin typeface="Arial" panose="020B0604020202020204" pitchFamily="34" charset="0"/>
              </a:rPr>
              <a:t>organisation</a:t>
            </a:r>
            <a:r>
              <a:rPr lang="en-AU" b="0" i="0" dirty="0" smtClean="0">
                <a:solidFill>
                  <a:srgbClr val="444444"/>
                </a:solidFill>
                <a:effectLst/>
                <a:latin typeface="Arial" panose="020B0604020202020204" pitchFamily="34" charset="0"/>
              </a:rPr>
              <a:t> and </a:t>
            </a:r>
            <a:r>
              <a:rPr lang="en-AU" b="1" i="0" dirty="0" smtClean="0">
                <a:solidFill>
                  <a:srgbClr val="228B22"/>
                </a:solidFill>
                <a:effectLst/>
                <a:latin typeface="Arial" panose="020B0604020202020204" pitchFamily="34" charset="0"/>
              </a:rPr>
              <a:t>number of connections</a:t>
            </a:r>
            <a:r>
              <a:rPr lang="en-AU" b="0" i="0" dirty="0" smtClean="0">
                <a:solidFill>
                  <a:srgbClr val="444444"/>
                </a:solidFill>
                <a:effectLst/>
                <a:latin typeface="Arial" panose="020B0604020202020204" pitchFamily="34" charset="0"/>
              </a:rPr>
              <a:t> within the brain itself.</a:t>
            </a:r>
            <a:endParaRPr lang="en-AU" dirty="0"/>
          </a:p>
        </p:txBody>
      </p:sp>
      <p:pic>
        <p:nvPicPr>
          <p:cNvPr id="3" name="1509316170.7546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114800" y="3441700"/>
            <a:ext cx="3975100" cy="2385060"/>
          </a:xfrm>
          <a:prstGeom prst="rect">
            <a:avLst/>
          </a:prstGeom>
        </p:spPr>
      </p:pic>
    </p:spTree>
    <p:extLst>
      <p:ext uri="{BB962C8B-B14F-4D97-AF65-F5344CB8AC3E}">
        <p14:creationId xmlns:p14="http://schemas.microsoft.com/office/powerpoint/2010/main" val="186267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467"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6400" y="1340535"/>
            <a:ext cx="6096000" cy="646331"/>
          </a:xfrm>
          <a:prstGeom prst="rect">
            <a:avLst/>
          </a:prstGeom>
        </p:spPr>
        <p:txBody>
          <a:bodyPr>
            <a:spAutoFit/>
          </a:bodyPr>
          <a:lstStyle/>
          <a:p>
            <a:r>
              <a:rPr lang="en-AU" b="0" i="0" dirty="0" smtClean="0">
                <a:solidFill>
                  <a:srgbClr val="444444"/>
                </a:solidFill>
                <a:effectLst/>
                <a:latin typeface="Arial" panose="020B0604020202020204" pitchFamily="34" charset="0"/>
              </a:rPr>
              <a:t>There are </a:t>
            </a:r>
            <a:r>
              <a:rPr lang="en-AU" b="1" i="0" dirty="0" smtClean="0">
                <a:solidFill>
                  <a:srgbClr val="444444"/>
                </a:solidFill>
                <a:effectLst/>
                <a:latin typeface="KaTeX_Main"/>
              </a:rPr>
              <a:t>3</a:t>
            </a:r>
            <a:r>
              <a:rPr lang="en-AU" b="0" i="0" dirty="0" smtClean="0">
                <a:solidFill>
                  <a:srgbClr val="444444"/>
                </a:solidFill>
                <a:effectLst/>
                <a:latin typeface="Arial" panose="020B0604020202020204" pitchFamily="34" charset="0"/>
              </a:rPr>
              <a:t> </a:t>
            </a:r>
            <a:r>
              <a:rPr lang="en-AU" b="1" i="0" dirty="0" smtClean="0">
                <a:solidFill>
                  <a:srgbClr val="444444"/>
                </a:solidFill>
                <a:effectLst/>
                <a:latin typeface="Arial" panose="020B0604020202020204" pitchFamily="34" charset="0"/>
              </a:rPr>
              <a:t>significant changes</a:t>
            </a:r>
            <a:r>
              <a:rPr lang="en-AU" b="0" i="0" dirty="0" smtClean="0">
                <a:solidFill>
                  <a:srgbClr val="444444"/>
                </a:solidFill>
                <a:effectLst/>
                <a:latin typeface="Arial" panose="020B0604020202020204" pitchFamily="34" charset="0"/>
              </a:rPr>
              <a:t> within the brain that have changed its organisation:</a:t>
            </a:r>
            <a:endParaRPr lang="en-AU" dirty="0"/>
          </a:p>
        </p:txBody>
      </p:sp>
      <p:graphicFrame>
        <p:nvGraphicFramePr>
          <p:cNvPr id="3" name="Table 2"/>
          <p:cNvGraphicFramePr>
            <a:graphicFrameLocks noGrp="1"/>
          </p:cNvGraphicFramePr>
          <p:nvPr>
            <p:extLst>
              <p:ext uri="{D42A27DB-BD31-4B8C-83A1-F6EECF244321}">
                <p14:modId xmlns:p14="http://schemas.microsoft.com/office/powerpoint/2010/main" val="2342969208"/>
              </p:ext>
            </p:extLst>
          </p:nvPr>
        </p:nvGraphicFramePr>
        <p:xfrm>
          <a:off x="2540000" y="2417604"/>
          <a:ext cx="10515600" cy="1165860"/>
        </p:xfrm>
        <a:graphic>
          <a:graphicData uri="http://schemas.openxmlformats.org/drawingml/2006/table">
            <a:tbl>
              <a:tblPr/>
              <a:tblGrid>
                <a:gridCol w="1320800">
                  <a:extLst>
                    <a:ext uri="{9D8B030D-6E8A-4147-A177-3AD203B41FA5}">
                      <a16:colId xmlns:a16="http://schemas.microsoft.com/office/drawing/2014/main" val="3135818365"/>
                    </a:ext>
                  </a:extLst>
                </a:gridCol>
                <a:gridCol w="9194800">
                  <a:extLst>
                    <a:ext uri="{9D8B030D-6E8A-4147-A177-3AD203B41FA5}">
                      <a16:colId xmlns:a16="http://schemas.microsoft.com/office/drawing/2014/main" val="1073865640"/>
                    </a:ext>
                  </a:extLst>
                </a:gridCol>
              </a:tblGrid>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solidFill>
                            <a:srgbClr val="E04E50"/>
                          </a:solidFill>
                          <a:effectLst/>
                        </a:rPr>
                        <a:t>Increased cortical tissue;</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4251558135"/>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a:solidFill>
                            <a:srgbClr val="0066CC"/>
                          </a:solidFill>
                          <a:effectLst/>
                        </a:rPr>
                        <a:t>More infolding;</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09381898"/>
                  </a:ext>
                </a:extLst>
              </a:tr>
              <a:tr h="0">
                <a:tc>
                  <a:txBody>
                    <a:bodyPr/>
                    <a:lstStyle/>
                    <a:p>
                      <a:pPr algn="l" fontAlgn="ctr"/>
                      <a:r>
                        <a:rPr lang="en-AU">
                          <a:effectLst/>
                        </a:rPr>
                        <a:t>•</a:t>
                      </a:r>
                    </a:p>
                  </a:txBody>
                  <a:tcPr marL="57150" marR="57150" marT="57150" marB="57150" anchor="ctr">
                    <a:lnL>
                      <a:noFill/>
                    </a:lnL>
                    <a:lnR>
                      <a:noFill/>
                    </a:lnR>
                    <a:lnT>
                      <a:noFill/>
                    </a:lnT>
                    <a:lnB>
                      <a:noFill/>
                    </a:lnB>
                    <a:solidFill>
                      <a:srgbClr val="FFFFFF"/>
                    </a:solidFill>
                  </a:tcPr>
                </a:tc>
                <a:tc>
                  <a:txBody>
                    <a:bodyPr/>
                    <a:lstStyle/>
                    <a:p>
                      <a:pPr algn="l" fontAlgn="ctr"/>
                      <a:r>
                        <a:rPr lang="en-AU" b="1" dirty="0">
                          <a:solidFill>
                            <a:srgbClr val="228B22"/>
                          </a:solidFill>
                          <a:effectLst/>
                        </a:rPr>
                        <a:t>Greater development of </a:t>
                      </a:r>
                      <a:r>
                        <a:rPr lang="en-AU" b="1" dirty="0" err="1">
                          <a:solidFill>
                            <a:srgbClr val="228B22"/>
                          </a:solidFill>
                          <a:effectLst/>
                        </a:rPr>
                        <a:t>Broca's</a:t>
                      </a:r>
                      <a:r>
                        <a:rPr lang="en-AU" b="1" dirty="0">
                          <a:solidFill>
                            <a:srgbClr val="228B22"/>
                          </a:solidFill>
                          <a:effectLst/>
                        </a:rPr>
                        <a:t> and Wernicke's area (communication)</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725614466"/>
                  </a:ext>
                </a:extLst>
              </a:tr>
            </a:tbl>
          </a:graphicData>
        </a:graphic>
      </p:graphicFrame>
    </p:spTree>
    <p:extLst>
      <p:ext uri="{BB962C8B-B14F-4D97-AF65-F5344CB8AC3E}">
        <p14:creationId xmlns:p14="http://schemas.microsoft.com/office/powerpoint/2010/main" val="2462330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303635"/>
            <a:ext cx="9829800" cy="646331"/>
          </a:xfrm>
          <a:prstGeom prst="rect">
            <a:avLst/>
          </a:prstGeom>
        </p:spPr>
        <p:txBody>
          <a:bodyPr wrap="square">
            <a:spAutoFit/>
          </a:bodyPr>
          <a:lstStyle/>
          <a:p>
            <a:pPr algn="ctr"/>
            <a:r>
              <a:rPr lang="en-AU" b="0" i="0" dirty="0" smtClean="0">
                <a:solidFill>
                  <a:srgbClr val="0080B3"/>
                </a:solidFill>
                <a:effectLst/>
                <a:latin typeface="Arial" panose="020B0604020202020204" pitchFamily="34" charset="0"/>
              </a:rPr>
              <a:t>Digits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The shape and anatomy of the hand has altered greatly throughout the evolution of hominids.</a:t>
            </a:r>
            <a:endParaRPr lang="en-AU" b="0" i="0" dirty="0">
              <a:solidFill>
                <a:srgbClr val="444444"/>
              </a:solidFill>
              <a:effectLst/>
              <a:latin typeface="Arial" panose="020B0604020202020204" pitchFamily="34" charset="0"/>
            </a:endParaRPr>
          </a:p>
        </p:txBody>
      </p:sp>
      <p:pic>
        <p:nvPicPr>
          <p:cNvPr id="10242" name="Picture 2" descr="https://www.educationperfect.com/Images/Content/Maths/1382413403823-9464939-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875" y="1626800"/>
            <a:ext cx="3810000" cy="3524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60400" y="4901337"/>
            <a:ext cx="110871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Apes are capable of bipedal locomotion, however, their </a:t>
            </a:r>
            <a:r>
              <a:rPr lang="en-AU" b="1" i="0" dirty="0" smtClean="0">
                <a:solidFill>
                  <a:srgbClr val="E04E50"/>
                </a:solidFill>
                <a:effectLst/>
                <a:latin typeface="Arial" panose="020B0604020202020204" pitchFamily="34" charset="0"/>
              </a:rPr>
              <a:t>primary locomotion is knuckle-walking</a:t>
            </a:r>
            <a:r>
              <a:rPr lang="en-AU" b="0" i="0" dirty="0" smtClean="0">
                <a:solidFill>
                  <a:srgbClr val="444444"/>
                </a:solidFill>
                <a:effectLst/>
                <a:latin typeface="Arial" panose="020B0604020202020204" pitchFamily="34" charset="0"/>
              </a:rPr>
              <a:t>, meaning that their hands aren't free during locomotion.</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means that </a:t>
            </a:r>
            <a:r>
              <a:rPr lang="en-AU" b="1" i="0" dirty="0" smtClean="0">
                <a:solidFill>
                  <a:srgbClr val="0066CC"/>
                </a:solidFill>
                <a:effectLst/>
                <a:latin typeface="Arial" panose="020B0604020202020204" pitchFamily="34" charset="0"/>
              </a:rPr>
              <a:t>ape hands are adapted to aid in locomotion rather than manipulating objects</a:t>
            </a:r>
            <a:r>
              <a:rPr lang="en-AU" b="0" i="0" dirty="0" smtClean="0">
                <a:solidFill>
                  <a:srgbClr val="444444"/>
                </a:solidFill>
                <a:effectLst/>
                <a:latin typeface="Arial" panose="020B0604020202020204" pitchFamily="34" charset="0"/>
              </a:rPr>
              <a:t>.</a:t>
            </a:r>
            <a:endParaRPr lang="en-AU"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293398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300" y="697637"/>
            <a:ext cx="108839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Ape hands are much larger than those of </a:t>
            </a:r>
            <a:r>
              <a:rPr lang="en-AU" b="0" i="1" dirty="0" smtClean="0">
                <a:solidFill>
                  <a:srgbClr val="444444"/>
                </a:solidFill>
                <a:effectLst/>
                <a:latin typeface="Arial" panose="020B0604020202020204" pitchFamily="34" charset="0"/>
              </a:rPr>
              <a:t>Homo sapiens</a:t>
            </a:r>
            <a:r>
              <a:rPr lang="en-AU" b="0" i="0" dirty="0" smtClean="0">
                <a:solidFill>
                  <a:srgbClr val="444444"/>
                </a:solidFill>
                <a:effectLst/>
                <a:latin typeface="Arial" panose="020B0604020202020204" pitchFamily="34" charset="0"/>
              </a:rPr>
              <a:t>, however they are </a:t>
            </a:r>
            <a:r>
              <a:rPr lang="en-AU" b="1" i="0" dirty="0" smtClean="0">
                <a:solidFill>
                  <a:srgbClr val="444444"/>
                </a:solidFill>
                <a:effectLst/>
                <a:latin typeface="Arial" panose="020B0604020202020204" pitchFamily="34" charset="0"/>
              </a:rPr>
              <a:t>capable of much less.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Both apes and humans have the </a:t>
            </a:r>
            <a:r>
              <a:rPr lang="en-AU" b="1" i="0" dirty="0" smtClean="0">
                <a:solidFill>
                  <a:srgbClr val="0066CC"/>
                </a:solidFill>
                <a:effectLst/>
                <a:latin typeface="Arial" panose="020B0604020202020204" pitchFamily="34" charset="0"/>
              </a:rPr>
              <a:t>ability of a power grip</a:t>
            </a:r>
            <a:r>
              <a:rPr lang="en-AU" b="0" i="0" dirty="0" smtClean="0">
                <a:solidFill>
                  <a:srgbClr val="444444"/>
                </a:solidFill>
                <a:effectLst/>
                <a:latin typeface="Arial" panose="020B0604020202020204" pitchFamily="34" charset="0"/>
              </a:rPr>
              <a:t> - where the hand grasps around an object. However apes </a:t>
            </a:r>
            <a:r>
              <a:rPr lang="en-AU" b="1" i="0" dirty="0" smtClean="0">
                <a:solidFill>
                  <a:srgbClr val="E04E50"/>
                </a:solidFill>
                <a:effectLst/>
                <a:latin typeface="Arial" panose="020B0604020202020204" pitchFamily="34" charset="0"/>
              </a:rPr>
              <a:t>lack the precision grip</a:t>
            </a:r>
            <a:r>
              <a:rPr lang="en-AU" b="0" i="0" dirty="0" smtClean="0">
                <a:solidFill>
                  <a:srgbClr val="444444"/>
                </a:solidFill>
                <a:effectLst/>
                <a:latin typeface="Arial" panose="020B0604020202020204" pitchFamily="34" charset="0"/>
              </a:rPr>
              <a:t> that defines hominin hands.</a:t>
            </a:r>
            <a:endParaRPr lang="en-AU" b="0" i="0" dirty="0">
              <a:solidFill>
                <a:srgbClr val="444444"/>
              </a:solidFill>
              <a:effectLst/>
              <a:latin typeface="Arial" panose="020B0604020202020204" pitchFamily="34" charset="0"/>
            </a:endParaRPr>
          </a:p>
        </p:txBody>
      </p:sp>
      <p:pic>
        <p:nvPicPr>
          <p:cNvPr id="11266" name="Picture 2" descr="https://www.educationperfect.com/media/content/Science/1421014321.664651g/1421014307247-1227391733-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575" y="2070100"/>
            <a:ext cx="2552700" cy="3800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2300" y="5870575"/>
            <a:ext cx="12026900" cy="646331"/>
          </a:xfrm>
          <a:prstGeom prst="rect">
            <a:avLst/>
          </a:prstGeom>
        </p:spPr>
        <p:txBody>
          <a:bodyPr wrap="square">
            <a:spAutoFit/>
          </a:bodyPr>
          <a:lstStyle/>
          <a:p>
            <a:r>
              <a:rPr lang="en-AU" b="1" i="0" dirty="0" smtClean="0">
                <a:solidFill>
                  <a:srgbClr val="228B22"/>
                </a:solidFill>
                <a:effectLst/>
                <a:latin typeface="Arial" panose="020B0604020202020204" pitchFamily="34" charset="0"/>
              </a:rPr>
              <a:t>Apes have curved phalanges</a:t>
            </a:r>
            <a:r>
              <a:rPr lang="en-AU" b="0" i="0" dirty="0" smtClean="0">
                <a:solidFill>
                  <a:srgbClr val="444444"/>
                </a:solidFill>
                <a:effectLst/>
                <a:latin typeface="Arial" panose="020B0604020202020204" pitchFamily="34" charset="0"/>
              </a:rPr>
              <a:t> - the digital bones of the hands - to aid in </a:t>
            </a:r>
            <a:r>
              <a:rPr lang="en-AU" b="0" i="0" dirty="0" err="1" smtClean="0">
                <a:solidFill>
                  <a:srgbClr val="444444"/>
                </a:solidFill>
                <a:effectLst/>
                <a:latin typeface="Arial" panose="020B0604020202020204" pitchFamily="34" charset="0"/>
              </a:rPr>
              <a:t>brachiation</a:t>
            </a:r>
            <a:r>
              <a:rPr lang="en-AU" b="0" i="0" dirty="0" smtClean="0">
                <a:solidFill>
                  <a:srgbClr val="444444"/>
                </a:solidFill>
                <a:effectLst/>
                <a:latin typeface="Arial" panose="020B0604020202020204" pitchFamily="34" charset="0"/>
              </a:rPr>
              <a:t> (swinging in trees), further making the handling of small objects difficult.</a:t>
            </a:r>
            <a:endParaRPr lang="en-AU" dirty="0"/>
          </a:p>
        </p:txBody>
      </p:sp>
    </p:spTree>
    <p:extLst>
      <p:ext uri="{BB962C8B-B14F-4D97-AF65-F5344CB8AC3E}">
        <p14:creationId xmlns:p14="http://schemas.microsoft.com/office/powerpoint/2010/main" val="174683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6500" y="832535"/>
            <a:ext cx="7848600" cy="369332"/>
          </a:xfrm>
          <a:prstGeom prst="rect">
            <a:avLst/>
          </a:prstGeom>
        </p:spPr>
        <p:txBody>
          <a:bodyPr wrap="square">
            <a:spAutoFit/>
          </a:bodyPr>
          <a:lstStyle/>
          <a:p>
            <a:r>
              <a:rPr lang="en-AU" b="0" i="0" dirty="0" smtClean="0">
                <a:solidFill>
                  <a:srgbClr val="444444"/>
                </a:solidFill>
                <a:effectLst/>
                <a:latin typeface="Arial" panose="020B0604020202020204" pitchFamily="34" charset="0"/>
              </a:rPr>
              <a:t>The hands of </a:t>
            </a:r>
            <a:r>
              <a:rPr lang="en-AU" b="0" i="1" dirty="0" smtClean="0">
                <a:solidFill>
                  <a:srgbClr val="444444"/>
                </a:solidFill>
                <a:effectLst/>
                <a:latin typeface="Arial" panose="020B0604020202020204" pitchFamily="34" charset="0"/>
              </a:rPr>
              <a:t>Homo sapiens</a:t>
            </a:r>
            <a:r>
              <a:rPr lang="en-AU" b="0" i="0" dirty="0" smtClean="0">
                <a:solidFill>
                  <a:srgbClr val="444444"/>
                </a:solidFill>
                <a:effectLst/>
                <a:latin typeface="Arial" panose="020B0604020202020204" pitchFamily="34" charset="0"/>
              </a:rPr>
              <a:t> are the </a:t>
            </a:r>
            <a:r>
              <a:rPr lang="en-AU" b="1" i="0" dirty="0" smtClean="0">
                <a:solidFill>
                  <a:srgbClr val="E04E50"/>
                </a:solidFill>
                <a:effectLst/>
                <a:latin typeface="Arial" panose="020B0604020202020204" pitchFamily="34" charset="0"/>
              </a:rPr>
              <a:t>most advanced among hominids</a:t>
            </a:r>
            <a:r>
              <a:rPr lang="en-AU" b="0" i="0" dirty="0" smtClean="0">
                <a:solidFill>
                  <a:srgbClr val="444444"/>
                </a:solidFill>
                <a:effectLst/>
                <a:latin typeface="Arial" panose="020B0604020202020204" pitchFamily="34" charset="0"/>
              </a:rPr>
              <a:t>.</a:t>
            </a:r>
            <a:endParaRPr lang="en-AU" dirty="0"/>
          </a:p>
        </p:txBody>
      </p:sp>
      <p:pic>
        <p:nvPicPr>
          <p:cNvPr id="12290" name="Picture 2" descr="https://www.educationperfect.com/media/content/Social%20Studies/1409102367.157631g/1409102346946-1342040735-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475" y="1838325"/>
            <a:ext cx="2276475" cy="1524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19100" y="4163536"/>
            <a:ext cx="11531600" cy="923330"/>
          </a:xfrm>
          <a:prstGeom prst="rect">
            <a:avLst/>
          </a:prstGeom>
        </p:spPr>
        <p:txBody>
          <a:bodyPr wrap="square">
            <a:spAutoFit/>
          </a:bodyPr>
          <a:lstStyle/>
          <a:p>
            <a:r>
              <a:rPr lang="en-AU" b="0" i="0" dirty="0" smtClean="0">
                <a:solidFill>
                  <a:srgbClr val="444444"/>
                </a:solidFill>
                <a:effectLst/>
                <a:latin typeface="Arial" panose="020B0604020202020204" pitchFamily="34" charset="0"/>
              </a:rPr>
              <a:t>Whereas apes require their hands for locomotion, human hands are rarely used for this task, instead being </a:t>
            </a:r>
            <a:r>
              <a:rPr lang="en-AU" b="1" i="0" dirty="0" smtClean="0">
                <a:solidFill>
                  <a:srgbClr val="0066CC"/>
                </a:solidFill>
                <a:effectLst/>
                <a:latin typeface="Arial" panose="020B0604020202020204" pitchFamily="34" charset="0"/>
              </a:rPr>
              <a:t>primarily used for the manipulation of objects</a:t>
            </a:r>
            <a:r>
              <a:rPr lang="en-AU" b="0" i="0" dirty="0" smtClean="0">
                <a:solidFill>
                  <a:srgbClr val="444444"/>
                </a:solidFill>
                <a:effectLst/>
                <a:latin typeface="Arial" panose="020B0604020202020204" pitchFamily="34" charset="0"/>
              </a:rPr>
              <a:t>. This has resulted in the human hand being </a:t>
            </a:r>
            <a:r>
              <a:rPr lang="en-AU" b="1" i="0" dirty="0" smtClean="0">
                <a:solidFill>
                  <a:srgbClr val="444444"/>
                </a:solidFill>
                <a:effectLst/>
                <a:latin typeface="Arial" panose="020B0604020202020204" pitchFamily="34" charset="0"/>
              </a:rPr>
              <a:t>specialised for precision.</a:t>
            </a:r>
            <a:endParaRPr lang="en-AU" dirty="0"/>
          </a:p>
        </p:txBody>
      </p:sp>
    </p:spTree>
    <p:extLst>
      <p:ext uri="{BB962C8B-B14F-4D97-AF65-F5344CB8AC3E}">
        <p14:creationId xmlns:p14="http://schemas.microsoft.com/office/powerpoint/2010/main" val="121533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446038"/>
            <a:ext cx="10185400" cy="1477328"/>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To allow the specialised abilities of the human hand, the anatomy had to alter slightly.</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a:t>
            </a:r>
            <a:r>
              <a:rPr lang="en-AU" b="1" i="0" dirty="0" smtClean="0">
                <a:solidFill>
                  <a:srgbClr val="E04E50"/>
                </a:solidFill>
                <a:effectLst/>
                <a:latin typeface="Arial" panose="020B0604020202020204" pitchFamily="34" charset="0"/>
              </a:rPr>
              <a:t>thumb is significantly longer, with greater mobility</a:t>
            </a:r>
            <a:r>
              <a:rPr lang="en-AU" b="0" i="0" dirty="0" smtClean="0">
                <a:solidFill>
                  <a:srgbClr val="444444"/>
                </a:solidFill>
                <a:effectLst/>
                <a:latin typeface="Arial" panose="020B0604020202020204" pitchFamily="34" charset="0"/>
              </a:rPr>
              <a:t>. The thumb of apes is opposable, however the </a:t>
            </a:r>
            <a:r>
              <a:rPr lang="en-AU" b="1" i="0" dirty="0" smtClean="0">
                <a:solidFill>
                  <a:srgbClr val="0066CC"/>
                </a:solidFill>
                <a:effectLst/>
                <a:latin typeface="Arial" panose="020B0604020202020204" pitchFamily="34" charset="0"/>
              </a:rPr>
              <a:t>human thumb has a greater opposability</a:t>
            </a:r>
            <a:r>
              <a:rPr lang="en-AU" b="0" i="0" dirty="0" smtClean="0">
                <a:solidFill>
                  <a:srgbClr val="444444"/>
                </a:solidFill>
                <a:effectLst/>
                <a:latin typeface="Arial" panose="020B0604020202020204" pitchFamily="34" charset="0"/>
              </a:rPr>
              <a:t>. Combined with the saddle joint, which allows the thumb to touch the fingertips, these enable the precision grip.</a:t>
            </a:r>
            <a:endParaRPr lang="en-AU" b="0" i="0" dirty="0">
              <a:solidFill>
                <a:srgbClr val="444444"/>
              </a:solidFill>
              <a:effectLst/>
              <a:latin typeface="Arial" panose="020B0604020202020204" pitchFamily="34" charset="0"/>
            </a:endParaRPr>
          </a:p>
        </p:txBody>
      </p:sp>
      <p:pic>
        <p:nvPicPr>
          <p:cNvPr id="13314" name="Picture 2" descr="https://www.educationperfect.com/media/content/Science/1434074463.60371g/1434074462364-375965932-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962" y="2238375"/>
            <a:ext cx="1895475" cy="1866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2436" y="4298940"/>
            <a:ext cx="11295063" cy="2031325"/>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In humans the thumb is joined to the wrist by the </a:t>
            </a:r>
            <a:r>
              <a:rPr lang="en-AU" b="1" i="0" dirty="0" smtClean="0">
                <a:solidFill>
                  <a:srgbClr val="228B22"/>
                </a:solidFill>
                <a:effectLst/>
                <a:latin typeface="Arial" panose="020B0604020202020204" pitchFamily="34" charset="0"/>
              </a:rPr>
              <a:t>"saddle joint"</a:t>
            </a:r>
            <a:r>
              <a:rPr lang="en-AU" b="0" i="0" dirty="0" smtClean="0">
                <a:solidFill>
                  <a:srgbClr val="444444"/>
                </a:solidFill>
                <a:effectLst/>
                <a:latin typeface="Arial" panose="020B0604020202020204" pitchFamily="34" charset="0"/>
              </a:rPr>
              <a:t>, allowing the thumb to cross the palm and reach each of the fingertips. </a:t>
            </a:r>
            <a:r>
              <a:rPr lang="en-AU" b="1" i="0" dirty="0" smtClean="0">
                <a:solidFill>
                  <a:srgbClr val="444444"/>
                </a:solidFill>
                <a:effectLst/>
                <a:latin typeface="Arial" panose="020B0604020202020204" pitchFamily="34" charset="0"/>
              </a:rPr>
              <a:t>Apes are incapable of touching all four fingertips with their thumb.</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In addition to this, </a:t>
            </a:r>
            <a:r>
              <a:rPr lang="en-AU" b="1" i="0" dirty="0" smtClean="0">
                <a:solidFill>
                  <a:srgbClr val="E04E50"/>
                </a:solidFill>
                <a:effectLst/>
                <a:latin typeface="Arial" panose="020B0604020202020204" pitchFamily="34" charset="0"/>
              </a:rPr>
              <a:t>hominin phalanges are straight</a:t>
            </a:r>
            <a:r>
              <a:rPr lang="en-AU" b="0" i="0" dirty="0" smtClean="0">
                <a:solidFill>
                  <a:srgbClr val="444444"/>
                </a:solidFill>
                <a:effectLst/>
                <a:latin typeface="Arial" panose="020B0604020202020204" pitchFamily="34" charset="0"/>
              </a:rPr>
              <a:t>, rather than curved, once more allowing greater dexterity.</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 precision grip, combined with </a:t>
            </a:r>
            <a:r>
              <a:rPr lang="en-AU" b="1" i="0" dirty="0" smtClean="0">
                <a:solidFill>
                  <a:srgbClr val="0066CC"/>
                </a:solidFill>
                <a:effectLst/>
                <a:latin typeface="Arial" panose="020B0604020202020204" pitchFamily="34" charset="0"/>
              </a:rPr>
              <a:t>finer motor control and sensitive fingertips</a:t>
            </a:r>
            <a:r>
              <a:rPr lang="en-AU" b="0" i="0" dirty="0" smtClean="0">
                <a:solidFill>
                  <a:srgbClr val="444444"/>
                </a:solidFill>
                <a:effectLst/>
                <a:latin typeface="Arial" panose="020B0604020202020204" pitchFamily="34" charset="0"/>
              </a:rPr>
              <a:t> are the features of the hominin hand that enable them to manipulate small objects and truly make them remarkable.</a:t>
            </a:r>
            <a:endParaRPr lang="en-AU"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3385554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482" y="1275834"/>
            <a:ext cx="1556836" cy="369332"/>
          </a:xfrm>
          <a:prstGeom prst="rect">
            <a:avLst/>
          </a:prstGeom>
        </p:spPr>
        <p:txBody>
          <a:bodyPr wrap="none">
            <a:spAutoFit/>
          </a:bodyPr>
          <a:lstStyle/>
          <a:p>
            <a:r>
              <a:rPr lang="en-AU" b="1" i="0" dirty="0" smtClean="0">
                <a:solidFill>
                  <a:srgbClr val="444444"/>
                </a:solidFill>
                <a:effectLst/>
                <a:latin typeface="Arial" panose="020B0604020202020204" pitchFamily="34" charset="0"/>
              </a:rPr>
              <a:t>In summary:</a:t>
            </a:r>
            <a:endParaRPr lang="en-AU" dirty="0"/>
          </a:p>
        </p:txBody>
      </p:sp>
      <p:pic>
        <p:nvPicPr>
          <p:cNvPr id="14338" name="Picture 2" descr="https://www.educationperfect.com/media/content/Science/1416279782.464371g/1416279774639-740712136-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2166938"/>
            <a:ext cx="3771900" cy="3543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087451852"/>
              </p:ext>
            </p:extLst>
          </p:nvPr>
        </p:nvGraphicFramePr>
        <p:xfrm>
          <a:off x="4914900" y="2166938"/>
          <a:ext cx="6191250" cy="3108960"/>
        </p:xfrm>
        <a:graphic>
          <a:graphicData uri="http://schemas.openxmlformats.org/drawingml/2006/table">
            <a:tbl>
              <a:tblPr/>
              <a:tblGrid>
                <a:gridCol w="2857500">
                  <a:extLst>
                    <a:ext uri="{9D8B030D-6E8A-4147-A177-3AD203B41FA5}">
                      <a16:colId xmlns:a16="http://schemas.microsoft.com/office/drawing/2014/main" val="1114153737"/>
                    </a:ext>
                  </a:extLst>
                </a:gridCol>
                <a:gridCol w="3333750">
                  <a:extLst>
                    <a:ext uri="{9D8B030D-6E8A-4147-A177-3AD203B41FA5}">
                      <a16:colId xmlns:a16="http://schemas.microsoft.com/office/drawing/2014/main" val="3274787656"/>
                    </a:ext>
                  </a:extLst>
                </a:gridCol>
              </a:tblGrid>
              <a:tr h="0">
                <a:tc>
                  <a:txBody>
                    <a:bodyPr/>
                    <a:lstStyle/>
                    <a:p>
                      <a:pPr algn="l" fontAlgn="ctr"/>
                      <a:r>
                        <a:rPr lang="en-AU" b="1">
                          <a:solidFill>
                            <a:srgbClr val="0066CC"/>
                          </a:solidFill>
                          <a:effectLst/>
                        </a:rPr>
                        <a:t>Apes</a:t>
                      </a:r>
                      <a:endParaRPr lang="en-AU">
                        <a:effectLst/>
                      </a:endParaRP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AU" b="1" i="1">
                          <a:solidFill>
                            <a:srgbClr val="FF0000"/>
                          </a:solidFill>
                          <a:effectLst/>
                        </a:rPr>
                        <a:t>Homo sapiens</a:t>
                      </a:r>
                      <a:endParaRPr lang="en-AU">
                        <a:effectLst/>
                      </a:endParaRP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29852515"/>
                  </a:ext>
                </a:extLst>
              </a:tr>
              <a:tr h="0">
                <a:tc>
                  <a:txBody>
                    <a:bodyPr/>
                    <a:lstStyle/>
                    <a:p>
                      <a:pPr algn="l" fontAlgn="ctr"/>
                      <a:r>
                        <a:rPr lang="en-AU">
                          <a:effectLst/>
                        </a:rPr>
                        <a:t>Short thumb</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AU">
                          <a:effectLst/>
                        </a:rPr>
                        <a:t>Long thumb</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82539243"/>
                  </a:ext>
                </a:extLst>
              </a:tr>
              <a:tr h="0">
                <a:tc>
                  <a:txBody>
                    <a:bodyPr/>
                    <a:lstStyle/>
                    <a:p>
                      <a:pPr algn="l" fontAlgn="ctr"/>
                      <a:r>
                        <a:rPr lang="en-AU">
                          <a:effectLst/>
                        </a:rPr>
                        <a:t>Curved phalanges</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AU">
                          <a:effectLst/>
                        </a:rPr>
                        <a:t>Straight phalanges</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14151536"/>
                  </a:ext>
                </a:extLst>
              </a:tr>
              <a:tr h="0">
                <a:tc>
                  <a:txBody>
                    <a:bodyPr/>
                    <a:lstStyle/>
                    <a:p>
                      <a:pPr algn="l" fontAlgn="ctr"/>
                      <a:r>
                        <a:rPr lang="en-AU">
                          <a:effectLst/>
                        </a:rPr>
                        <a:t>Power grip</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AU">
                          <a:effectLst/>
                        </a:rPr>
                        <a:t>Power grip and precision grip</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97118399"/>
                  </a:ext>
                </a:extLst>
              </a:tr>
              <a:tr h="0">
                <a:tc>
                  <a:txBody>
                    <a:bodyPr/>
                    <a:lstStyle/>
                    <a:p>
                      <a:pPr algn="l" fontAlgn="ctr"/>
                      <a:r>
                        <a:rPr lang="en-AU">
                          <a:effectLst/>
                        </a:rPr>
                        <a:t>No saddle joint</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AU">
                          <a:effectLst/>
                        </a:rPr>
                        <a:t>Saddle joint</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94992143"/>
                  </a:ext>
                </a:extLst>
              </a:tr>
              <a:tr h="0">
                <a:tc>
                  <a:txBody>
                    <a:bodyPr/>
                    <a:lstStyle/>
                    <a:p>
                      <a:pPr algn="l" fontAlgn="ctr"/>
                      <a:r>
                        <a:rPr lang="en-AU">
                          <a:effectLst/>
                        </a:rPr>
                        <a:t>Less sensitive fingertips</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AU">
                          <a:effectLst/>
                        </a:rPr>
                        <a:t>Excessively sensitive fingertips</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97847529"/>
                  </a:ext>
                </a:extLst>
              </a:tr>
              <a:tr h="0">
                <a:tc>
                  <a:txBody>
                    <a:bodyPr/>
                    <a:lstStyle/>
                    <a:p>
                      <a:pPr algn="l" fontAlgn="ctr"/>
                      <a:r>
                        <a:rPr lang="en-AU">
                          <a:effectLst/>
                        </a:rPr>
                        <a:t>Clumsier motor control</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AU">
                          <a:effectLst/>
                        </a:rPr>
                        <a:t>Fine motor control</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21809122"/>
                  </a:ext>
                </a:extLst>
              </a:tr>
              <a:tr h="0">
                <a:tc>
                  <a:txBody>
                    <a:bodyPr/>
                    <a:lstStyle/>
                    <a:p>
                      <a:pPr algn="l" fontAlgn="ctr"/>
                      <a:r>
                        <a:rPr lang="en-AU">
                          <a:effectLst/>
                        </a:rPr>
                        <a:t>Long fingers</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AU" dirty="0">
                          <a:effectLst/>
                        </a:rPr>
                        <a:t>Shorter fingers</a:t>
                      </a:r>
                    </a:p>
                  </a:txBody>
                  <a:tcPr marL="57150" marR="57150" marT="57150" marB="571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3031143"/>
                  </a:ext>
                </a:extLst>
              </a:tr>
            </a:tbl>
          </a:graphicData>
        </a:graphic>
      </p:graphicFrame>
    </p:spTree>
    <p:extLst>
      <p:ext uri="{BB962C8B-B14F-4D97-AF65-F5344CB8AC3E}">
        <p14:creationId xmlns:p14="http://schemas.microsoft.com/office/powerpoint/2010/main" val="1369149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368638"/>
            <a:ext cx="10807700" cy="1477328"/>
          </a:xfrm>
          <a:prstGeom prst="rect">
            <a:avLst/>
          </a:prstGeom>
        </p:spPr>
        <p:txBody>
          <a:bodyPr wrap="square">
            <a:spAutoFit/>
          </a:bodyPr>
          <a:lstStyle/>
          <a:p>
            <a:pPr algn="ctr"/>
            <a:r>
              <a:rPr lang="en-AU" b="0" i="0" dirty="0" smtClean="0">
                <a:solidFill>
                  <a:srgbClr val="0080B3"/>
                </a:solidFill>
                <a:effectLst/>
                <a:latin typeface="Arial" panose="020B0604020202020204" pitchFamily="34" charset="0"/>
              </a:rPr>
              <a:t>Bipedalism vs. </a:t>
            </a:r>
            <a:r>
              <a:rPr lang="en-AU" b="0" i="0" dirty="0" err="1" smtClean="0">
                <a:solidFill>
                  <a:srgbClr val="0080B3"/>
                </a:solidFill>
                <a:effectLst/>
                <a:latin typeface="Arial" panose="020B0604020202020204" pitchFamily="34" charset="0"/>
              </a:rPr>
              <a:t>Quadrupedalism</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Becoming </a:t>
            </a:r>
            <a:r>
              <a:rPr lang="en-AU" b="1" i="0" dirty="0" smtClean="0">
                <a:solidFill>
                  <a:srgbClr val="E04E50"/>
                </a:solidFill>
                <a:effectLst/>
                <a:latin typeface="Arial" panose="020B0604020202020204" pitchFamily="34" charset="0"/>
              </a:rPr>
              <a:t>bipedal</a:t>
            </a:r>
            <a:r>
              <a:rPr lang="en-AU" b="0" i="0" dirty="0" smtClean="0">
                <a:solidFill>
                  <a:srgbClr val="444444"/>
                </a:solidFill>
                <a:effectLst/>
                <a:latin typeface="Arial" panose="020B0604020202020204" pitchFamily="34" charset="0"/>
              </a:rPr>
              <a:t> in humans meant that only the legs and feet were used in </a:t>
            </a:r>
            <a:r>
              <a:rPr lang="en-AU" b="1" i="0" dirty="0" smtClean="0">
                <a:solidFill>
                  <a:srgbClr val="0066CC"/>
                </a:solidFill>
                <a:effectLst/>
                <a:latin typeface="Arial" panose="020B0604020202020204" pitchFamily="34" charset="0"/>
              </a:rPr>
              <a:t>locomotion </a:t>
            </a:r>
            <a:r>
              <a:rPr lang="en-AU" b="0" i="0" dirty="0" smtClean="0">
                <a:solidFill>
                  <a:srgbClr val="444444"/>
                </a:solidFill>
                <a:effectLst/>
                <a:latin typeface="Arial" panose="020B0604020202020204" pitchFamily="34" charset="0"/>
              </a:rPr>
              <a:t>as opposed to other great apes which are </a:t>
            </a:r>
            <a:r>
              <a:rPr lang="en-AU" b="1" i="0" dirty="0" smtClean="0">
                <a:solidFill>
                  <a:srgbClr val="7C0BAE"/>
                </a:solidFill>
                <a:effectLst/>
                <a:latin typeface="Arial" panose="020B0604020202020204" pitchFamily="34" charset="0"/>
              </a:rPr>
              <a:t>quadrupedal.</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enabled hominins to </a:t>
            </a:r>
            <a:r>
              <a:rPr lang="en-AU" b="1" i="0" dirty="0" smtClean="0">
                <a:solidFill>
                  <a:srgbClr val="228B22"/>
                </a:solidFill>
                <a:effectLst/>
                <a:latin typeface="Arial" panose="020B0604020202020204" pitchFamily="34" charset="0"/>
              </a:rPr>
              <a:t>use their arms and hands</a:t>
            </a:r>
            <a:r>
              <a:rPr lang="en-AU" b="0" i="0" dirty="0" smtClean="0">
                <a:solidFill>
                  <a:srgbClr val="444444"/>
                </a:solidFill>
                <a:effectLst/>
                <a:latin typeface="Arial" panose="020B0604020202020204" pitchFamily="34" charset="0"/>
              </a:rPr>
              <a:t> to carry items such as food or young.</a:t>
            </a:r>
            <a:endParaRPr lang="en-AU" b="0" i="0" dirty="0">
              <a:solidFill>
                <a:srgbClr val="444444"/>
              </a:solidFill>
              <a:effectLst/>
              <a:latin typeface="Arial" panose="020B0604020202020204" pitchFamily="34" charset="0"/>
            </a:endParaRPr>
          </a:p>
        </p:txBody>
      </p:sp>
      <p:pic>
        <p:nvPicPr>
          <p:cNvPr id="15362" name="Picture 2" descr="https://www.educationperfect.com/media/content/German/1453933741.585671g/1453933764337-3951118349438109-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450" y="2547938"/>
            <a:ext cx="16002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74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890538"/>
            <a:ext cx="10871200" cy="1477328"/>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Being able to carry items gave individuals an </a:t>
            </a:r>
            <a:r>
              <a:rPr lang="en-AU" b="1" i="0" dirty="0" smtClean="0">
                <a:solidFill>
                  <a:srgbClr val="E04E50"/>
                </a:solidFill>
                <a:effectLst/>
                <a:latin typeface="Arial" panose="020B0604020202020204" pitchFamily="34" charset="0"/>
              </a:rPr>
              <a:t>adaptive advantage</a:t>
            </a:r>
            <a:r>
              <a:rPr lang="en-AU" b="0" i="0" dirty="0" smtClean="0">
                <a:solidFill>
                  <a:srgbClr val="444444"/>
                </a:solidFill>
                <a:effectLst/>
                <a:latin typeface="Arial" panose="020B0604020202020204" pitchFamily="34" charset="0"/>
              </a:rPr>
              <a:t> over those that were unable to do so.</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 greater chance of obtaining and collecting food combined with an ability to protect their young whilst travelling, gave the individuals a </a:t>
            </a:r>
            <a:r>
              <a:rPr lang="en-AU" b="1" i="0" dirty="0" smtClean="0">
                <a:solidFill>
                  <a:srgbClr val="0066CC"/>
                </a:solidFill>
                <a:effectLst/>
                <a:latin typeface="Arial" panose="020B0604020202020204" pitchFamily="34" charset="0"/>
              </a:rPr>
              <a:t>greater chance of survival,</a:t>
            </a:r>
            <a:r>
              <a:rPr lang="en-AU" b="0" i="0" dirty="0" smtClean="0">
                <a:solidFill>
                  <a:srgbClr val="444444"/>
                </a:solidFill>
                <a:effectLst/>
                <a:latin typeface="Arial" panose="020B0604020202020204" pitchFamily="34" charset="0"/>
              </a:rPr>
              <a:t> and therefore, a greater chance of passing on the </a:t>
            </a:r>
            <a:r>
              <a:rPr lang="en-AU" b="1" i="0" dirty="0" smtClean="0">
                <a:solidFill>
                  <a:srgbClr val="228B22"/>
                </a:solidFill>
                <a:effectLst/>
                <a:latin typeface="Arial" panose="020B0604020202020204" pitchFamily="34" charset="0"/>
              </a:rPr>
              <a:t>bipedal genetics to offspring.</a:t>
            </a:r>
            <a:endParaRPr lang="en-AU" b="0" i="0" dirty="0">
              <a:solidFill>
                <a:srgbClr val="444444"/>
              </a:solidFill>
              <a:effectLst/>
              <a:latin typeface="Arial" panose="020B0604020202020204" pitchFamily="34" charset="0"/>
            </a:endParaRPr>
          </a:p>
        </p:txBody>
      </p:sp>
      <p:pic>
        <p:nvPicPr>
          <p:cNvPr id="16386" name="Picture 2" descr="https://www.educationperfect.com/media/content/German/1449561342.856441g/1449561386259-179037823293546-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450" y="2682875"/>
            <a:ext cx="3171825" cy="380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31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747236"/>
            <a:ext cx="10071100" cy="1200329"/>
          </a:xfrm>
          <a:prstGeom prst="rect">
            <a:avLst/>
          </a:prstGeom>
        </p:spPr>
        <p:txBody>
          <a:bodyPr wrap="square">
            <a:spAutoFit/>
          </a:bodyPr>
          <a:lstStyle/>
          <a:p>
            <a:pPr algn="ctr"/>
            <a:r>
              <a:rPr lang="en-AU" b="0" i="0" dirty="0" smtClean="0">
                <a:solidFill>
                  <a:srgbClr val="0080B3"/>
                </a:solidFill>
                <a:effectLst/>
                <a:latin typeface="Arial" panose="020B0604020202020204" pitchFamily="34" charset="0"/>
              </a:rPr>
              <a:t>Objectives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In this Smart Lesson you will learn that humans are classified in the same taxonomic family as the great apes. The species within the family are differentiated by DNA nucleotide sequences, which brings about differences in:</a:t>
            </a:r>
            <a:endParaRPr lang="en-AU" b="0" i="0" dirty="0">
              <a:solidFill>
                <a:srgbClr val="444444"/>
              </a:solidFill>
              <a:effectLst/>
              <a:latin typeface="Arial" panose="020B0604020202020204" pitchFamily="34" charset="0"/>
            </a:endParaRPr>
          </a:p>
        </p:txBody>
      </p:sp>
      <p:sp>
        <p:nvSpPr>
          <p:cNvPr id="3" name="Rectangle 2"/>
          <p:cNvSpPr/>
          <p:nvPr/>
        </p:nvSpPr>
        <p:spPr>
          <a:xfrm>
            <a:off x="3390900" y="2410936"/>
            <a:ext cx="6096000" cy="1477328"/>
          </a:xfrm>
          <a:prstGeom prst="rect">
            <a:avLst/>
          </a:prstGeom>
        </p:spPr>
        <p:txBody>
          <a:bodyPr>
            <a:spAutoFit/>
          </a:bodyPr>
          <a:lstStyle/>
          <a:p>
            <a:pPr>
              <a:buFont typeface="Arial" panose="020B0604020202020204" pitchFamily="34" charset="0"/>
              <a:buChar char="•"/>
            </a:pPr>
            <a:r>
              <a:rPr lang="en-AU" b="0" i="0" dirty="0" smtClean="0">
                <a:solidFill>
                  <a:srgbClr val="444444"/>
                </a:solidFill>
                <a:effectLst/>
                <a:latin typeface="Arial" panose="020B0604020202020204" pitchFamily="34" charset="0"/>
              </a:rPr>
              <a:t>relative size of cerebral cortex (</a:t>
            </a:r>
            <a:r>
              <a:rPr lang="en-AU" b="1" i="0" dirty="0" smtClean="0">
                <a:solidFill>
                  <a:srgbClr val="0066CC"/>
                </a:solidFill>
                <a:effectLst/>
                <a:latin typeface="Arial" panose="020B0604020202020204" pitchFamily="34" charset="0"/>
              </a:rPr>
              <a:t>brain</a:t>
            </a:r>
            <a:r>
              <a:rPr lang="en-AU" b="0" i="0" dirty="0" smtClean="0">
                <a:solidFill>
                  <a:srgbClr val="444444"/>
                </a:solidFill>
                <a:effectLst/>
                <a:latin typeface="Arial" panose="020B0604020202020204" pitchFamily="34" charset="0"/>
              </a:rPr>
              <a:t>)</a:t>
            </a:r>
          </a:p>
          <a:p>
            <a:pPr>
              <a:buFont typeface="Arial" panose="020B0604020202020204" pitchFamily="34" charset="0"/>
              <a:buChar char="•"/>
            </a:pPr>
            <a:r>
              <a:rPr lang="en-AU" b="0" i="0" dirty="0" smtClean="0">
                <a:solidFill>
                  <a:srgbClr val="444444"/>
                </a:solidFill>
                <a:effectLst/>
                <a:latin typeface="Arial" panose="020B0604020202020204" pitchFamily="34" charset="0"/>
              </a:rPr>
              <a:t>mobility of the </a:t>
            </a:r>
            <a:r>
              <a:rPr lang="en-AU" b="1" i="0" dirty="0" smtClean="0">
                <a:solidFill>
                  <a:srgbClr val="0066CC"/>
                </a:solidFill>
                <a:effectLst/>
                <a:latin typeface="Arial" panose="020B0604020202020204" pitchFamily="34" charset="0"/>
              </a:rPr>
              <a:t>digits</a:t>
            </a:r>
            <a:endParaRPr lang="en-AU" b="0" i="0" dirty="0" smtClean="0">
              <a:solidFill>
                <a:srgbClr val="444444"/>
              </a:solidFill>
              <a:effectLst/>
              <a:latin typeface="Arial" panose="020B0604020202020204" pitchFamily="34" charset="0"/>
            </a:endParaRPr>
          </a:p>
          <a:p>
            <a:pPr>
              <a:buFont typeface="Arial" panose="020B0604020202020204" pitchFamily="34" charset="0"/>
              <a:buChar char="•"/>
            </a:pPr>
            <a:r>
              <a:rPr lang="en-AU" b="1" i="0" dirty="0" smtClean="0">
                <a:solidFill>
                  <a:srgbClr val="0066CC"/>
                </a:solidFill>
                <a:effectLst/>
                <a:latin typeface="Arial" panose="020B0604020202020204" pitchFamily="34" charset="0"/>
              </a:rPr>
              <a:t>locomotion </a:t>
            </a:r>
            <a:r>
              <a:rPr lang="en-AU" b="0" i="0" dirty="0" smtClean="0">
                <a:solidFill>
                  <a:srgbClr val="444444"/>
                </a:solidFill>
                <a:effectLst/>
                <a:latin typeface="Arial" panose="020B0604020202020204" pitchFamily="34" charset="0"/>
              </a:rPr>
              <a:t>- adaptations to bipedalism and </a:t>
            </a:r>
            <a:r>
              <a:rPr lang="en-AU" b="0" i="0" dirty="0" err="1" smtClean="0">
                <a:solidFill>
                  <a:srgbClr val="444444"/>
                </a:solidFill>
                <a:effectLst/>
                <a:latin typeface="Arial" panose="020B0604020202020204" pitchFamily="34" charset="0"/>
              </a:rPr>
              <a:t>quadrupedalism</a:t>
            </a:r>
            <a:endParaRPr lang="en-AU" b="0" i="0" dirty="0" smtClean="0">
              <a:solidFill>
                <a:srgbClr val="444444"/>
              </a:solidFill>
              <a:effectLst/>
              <a:latin typeface="Arial" panose="020B0604020202020204" pitchFamily="34" charset="0"/>
            </a:endParaRPr>
          </a:p>
          <a:p>
            <a:pPr>
              <a:buFont typeface="Arial" panose="020B0604020202020204" pitchFamily="34" charset="0"/>
              <a:buChar char="•"/>
            </a:pPr>
            <a:r>
              <a:rPr lang="en-AU" b="1" i="0" dirty="0" err="1" smtClean="0">
                <a:solidFill>
                  <a:srgbClr val="0066CC"/>
                </a:solidFill>
                <a:effectLst/>
                <a:latin typeface="Arial" panose="020B0604020202020204" pitchFamily="34" charset="0"/>
              </a:rPr>
              <a:t>prognathism</a:t>
            </a:r>
            <a:r>
              <a:rPr lang="en-AU" b="0" i="0" dirty="0" smtClean="0">
                <a:solidFill>
                  <a:srgbClr val="444444"/>
                </a:solidFill>
                <a:effectLst/>
                <a:latin typeface="Arial" panose="020B0604020202020204" pitchFamily="34" charset="0"/>
              </a:rPr>
              <a:t> (jaw structure) and </a:t>
            </a:r>
            <a:r>
              <a:rPr lang="en-AU" b="1" i="0" dirty="0" smtClean="0">
                <a:solidFill>
                  <a:srgbClr val="0066CC"/>
                </a:solidFill>
                <a:effectLst/>
                <a:latin typeface="Arial" panose="020B0604020202020204" pitchFamily="34" charset="0"/>
              </a:rPr>
              <a:t>dentition</a:t>
            </a:r>
            <a:endParaRPr lang="en-AU" b="0" i="0" dirty="0">
              <a:solidFill>
                <a:srgbClr val="444444"/>
              </a:solidFill>
              <a:effectLst/>
              <a:latin typeface="Arial" panose="020B0604020202020204" pitchFamily="34" charset="0"/>
            </a:endParaRPr>
          </a:p>
        </p:txBody>
      </p:sp>
      <p:pic>
        <p:nvPicPr>
          <p:cNvPr id="1026" name="Picture 2" descr="https://www.educationperfect.com/media/content/Science/1484780167.365491g/1484780176573-24677869671490-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175" y="4351635"/>
            <a:ext cx="7620000" cy="185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100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2538"/>
            <a:ext cx="11188700" cy="1477328"/>
          </a:xfrm>
          <a:prstGeom prst="rect">
            <a:avLst/>
          </a:prstGeom>
        </p:spPr>
        <p:txBody>
          <a:bodyPr wrap="square">
            <a:spAutoFit/>
          </a:bodyPr>
          <a:lstStyle/>
          <a:p>
            <a:pPr algn="ctr"/>
            <a:r>
              <a:rPr lang="en-AU" b="1" i="0" dirty="0" smtClean="0">
                <a:solidFill>
                  <a:srgbClr val="E04E50"/>
                </a:solidFill>
                <a:effectLst/>
                <a:latin typeface="Arial" panose="020B0604020202020204" pitchFamily="34" charset="0"/>
              </a:rPr>
              <a:t>Standing upright</a:t>
            </a:r>
            <a:r>
              <a:rPr lang="en-AU" b="0" i="0" dirty="0" smtClean="0">
                <a:solidFill>
                  <a:srgbClr val="444444"/>
                </a:solidFill>
                <a:effectLst/>
                <a:latin typeface="Arial" panose="020B0604020202020204" pitchFamily="34" charset="0"/>
              </a:rPr>
              <a:t> evolved with </a:t>
            </a:r>
            <a:r>
              <a:rPr lang="en-AU" b="1" i="0" dirty="0" smtClean="0">
                <a:solidFill>
                  <a:srgbClr val="0066CC"/>
                </a:solidFill>
                <a:effectLst/>
                <a:latin typeface="Arial" panose="020B0604020202020204" pitchFamily="34" charset="0"/>
              </a:rPr>
              <a:t>bipedal locomotion.</a:t>
            </a:r>
            <a:r>
              <a:rPr lang="en-AU" b="0" i="0" dirty="0" smtClean="0">
                <a:solidFill>
                  <a:srgbClr val="444444"/>
                </a:solidFill>
                <a:effectLst/>
                <a:latin typeface="Arial" panose="020B0604020202020204" pitchFamily="34" charset="0"/>
              </a:rPr>
              <a:t> Less of the body is exposed to the sun, which helps with </a:t>
            </a:r>
            <a:r>
              <a:rPr lang="en-AU" b="1" i="0" dirty="0" smtClean="0">
                <a:solidFill>
                  <a:srgbClr val="FB6611"/>
                </a:solidFill>
                <a:effectLst/>
                <a:latin typeface="Arial" panose="020B0604020202020204" pitchFamily="34" charset="0"/>
              </a:rPr>
              <a:t>thermoregulation. </a:t>
            </a:r>
            <a:r>
              <a:rPr lang="en-AU" b="0" i="0" dirty="0" smtClean="0">
                <a:solidFill>
                  <a:srgbClr val="444444"/>
                </a:solidFill>
                <a:effectLst/>
                <a:latin typeface="Arial" panose="020B0604020202020204" pitchFamily="34" charset="0"/>
              </a:rPr>
              <a:t>Seeing over the grasslands may have enabled individuals to locate food or predators from a longer distance.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However, this may also have made them easier to be </a:t>
            </a:r>
            <a:r>
              <a:rPr lang="en-AU" b="1" i="0" dirty="0" smtClean="0">
                <a:solidFill>
                  <a:srgbClr val="228B22"/>
                </a:solidFill>
                <a:effectLst/>
                <a:latin typeface="Arial" panose="020B0604020202020204" pitchFamily="34" charset="0"/>
              </a:rPr>
              <a:t>sighted by predators.</a:t>
            </a:r>
            <a:endParaRPr lang="en-AU" b="0" i="0" dirty="0">
              <a:solidFill>
                <a:srgbClr val="444444"/>
              </a:solidFill>
              <a:effectLst/>
              <a:latin typeface="Arial" panose="020B0604020202020204" pitchFamily="34" charset="0"/>
            </a:endParaRPr>
          </a:p>
        </p:txBody>
      </p:sp>
      <p:pic>
        <p:nvPicPr>
          <p:cNvPr id="17410" name="Picture 2" descr="https://www.educationperfect.com/media/content/Science/1417654286.948841g/1417654240282-475526192-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0" y="3148013"/>
            <a:ext cx="38100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125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1105238"/>
            <a:ext cx="10972800" cy="1477328"/>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To accommodate the </a:t>
            </a:r>
            <a:r>
              <a:rPr lang="en-AU" b="1" i="0" dirty="0" smtClean="0">
                <a:solidFill>
                  <a:srgbClr val="E04E50"/>
                </a:solidFill>
                <a:effectLst/>
                <a:latin typeface="Arial" panose="020B0604020202020204" pitchFamily="34" charset="0"/>
              </a:rPr>
              <a:t>muscles</a:t>
            </a:r>
            <a:r>
              <a:rPr lang="en-AU" b="0" i="0" dirty="0" smtClean="0">
                <a:solidFill>
                  <a:srgbClr val="444444"/>
                </a:solidFill>
                <a:effectLst/>
                <a:latin typeface="Arial" panose="020B0604020202020204" pitchFamily="34" charset="0"/>
              </a:rPr>
              <a:t> associated with </a:t>
            </a:r>
            <a:r>
              <a:rPr lang="en-AU" b="1" i="0" dirty="0" smtClean="0">
                <a:solidFill>
                  <a:srgbClr val="E04E50"/>
                </a:solidFill>
                <a:effectLst/>
                <a:latin typeface="Arial" panose="020B0604020202020204" pitchFamily="34" charset="0"/>
              </a:rPr>
              <a:t>bipedalism,</a:t>
            </a:r>
            <a:r>
              <a:rPr lang="en-AU" b="0" i="0" dirty="0" smtClean="0">
                <a:solidFill>
                  <a:srgbClr val="444444"/>
                </a:solidFill>
                <a:effectLst/>
                <a:latin typeface="Arial" panose="020B0604020202020204" pitchFamily="34" charset="0"/>
              </a:rPr>
              <a:t> the </a:t>
            </a:r>
            <a:r>
              <a:rPr lang="en-AU" b="1" i="0" dirty="0" smtClean="0">
                <a:solidFill>
                  <a:srgbClr val="0066CC"/>
                </a:solidFill>
                <a:effectLst/>
                <a:latin typeface="Arial" panose="020B0604020202020204" pitchFamily="34" charset="0"/>
              </a:rPr>
              <a:t>pelvis is bowl shaped.</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creates a </a:t>
            </a:r>
            <a:r>
              <a:rPr lang="en-AU" b="1" i="0" dirty="0" smtClean="0">
                <a:solidFill>
                  <a:srgbClr val="228B22"/>
                </a:solidFill>
                <a:effectLst/>
                <a:latin typeface="Arial" panose="020B0604020202020204" pitchFamily="34" charset="0"/>
              </a:rPr>
              <a:t>narrower birth canal</a:t>
            </a:r>
            <a:r>
              <a:rPr lang="en-AU" b="0" i="0" dirty="0" smtClean="0">
                <a:solidFill>
                  <a:srgbClr val="444444"/>
                </a:solidFill>
                <a:effectLst/>
                <a:latin typeface="Arial" panose="020B0604020202020204" pitchFamily="34" charset="0"/>
              </a:rPr>
              <a:t>. However, there is a large selection pressure in hominins towards a larger brain, therefore a larger skull.</a:t>
            </a: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18434" name="Picture 2" descr="https://www.educationperfect.com/media/content/Science/1420582411.552891g/1420582395836-7296171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775" y="2992437"/>
            <a:ext cx="4260850" cy="3590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204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01638"/>
            <a:ext cx="11455400" cy="1477328"/>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With a </a:t>
            </a:r>
            <a:r>
              <a:rPr lang="en-AU" b="1" i="0" dirty="0" smtClean="0">
                <a:solidFill>
                  <a:srgbClr val="E04E50"/>
                </a:solidFill>
                <a:effectLst/>
                <a:latin typeface="Arial" panose="020B0604020202020204" pitchFamily="34" charset="0"/>
              </a:rPr>
              <a:t>selection pressure</a:t>
            </a:r>
            <a:r>
              <a:rPr lang="en-AU" b="0" i="0" dirty="0" smtClean="0">
                <a:solidFill>
                  <a:srgbClr val="444444"/>
                </a:solidFill>
                <a:effectLst/>
                <a:latin typeface="Arial" panose="020B0604020202020204" pitchFamily="34" charset="0"/>
              </a:rPr>
              <a:t> for a larger brain, and a smaller pelvic inlet for more </a:t>
            </a:r>
            <a:r>
              <a:rPr lang="en-AU" b="1" i="0" dirty="0" smtClean="0">
                <a:solidFill>
                  <a:srgbClr val="0066CC"/>
                </a:solidFill>
                <a:effectLst/>
                <a:latin typeface="Arial" panose="020B0604020202020204" pitchFamily="34" charset="0"/>
              </a:rPr>
              <a:t>efficient locomotion,</a:t>
            </a:r>
            <a:r>
              <a:rPr lang="en-AU" b="0" i="0" dirty="0" smtClean="0">
                <a:solidFill>
                  <a:srgbClr val="444444"/>
                </a:solidFill>
                <a:effectLst/>
                <a:latin typeface="Arial" panose="020B0604020202020204" pitchFamily="34" charset="0"/>
              </a:rPr>
              <a:t> there is a </a:t>
            </a:r>
            <a:r>
              <a:rPr lang="en-AU" b="1" i="0" dirty="0" smtClean="0">
                <a:solidFill>
                  <a:srgbClr val="228B22"/>
                </a:solidFill>
                <a:effectLst/>
                <a:latin typeface="Arial" panose="020B0604020202020204" pitchFamily="34" charset="0"/>
              </a:rPr>
              <a:t>trade off</a:t>
            </a:r>
            <a:r>
              <a:rPr lang="en-AU" b="0" i="0" dirty="0" smtClean="0">
                <a:solidFill>
                  <a:srgbClr val="444444"/>
                </a:solidFill>
                <a:effectLst/>
                <a:latin typeface="Arial" panose="020B0604020202020204" pitchFamily="34" charset="0"/>
              </a:rPr>
              <a:t> between having as large as possible birth canal, and a small enough pelvis for efficient locomotion.</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 larger head, but smaller pelvis, can lead to </a:t>
            </a:r>
            <a:r>
              <a:rPr lang="en-AU" b="1" i="0" dirty="0" smtClean="0">
                <a:solidFill>
                  <a:srgbClr val="7C0BAE"/>
                </a:solidFill>
                <a:effectLst/>
                <a:latin typeface="Arial" panose="020B0604020202020204" pitchFamily="34" charset="0"/>
              </a:rPr>
              <a:t>birthing complications.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19458" name="Picture 2" descr="https://www.educationperfect.com/media/content/German/1460928851.826741g/1460928862455-117958986003761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350" y="3055938"/>
            <a:ext cx="3800475"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136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629841"/>
            <a:ext cx="10807700" cy="2308324"/>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The shift to bipedalism has also led to increased risk of </a:t>
            </a:r>
            <a:r>
              <a:rPr lang="en-AU" b="1" i="0" dirty="0" smtClean="0">
                <a:solidFill>
                  <a:srgbClr val="0066CC"/>
                </a:solidFill>
                <a:effectLst/>
                <a:latin typeface="Arial" panose="020B0604020202020204" pitchFamily="34" charset="0"/>
              </a:rPr>
              <a:t>hernias</a:t>
            </a:r>
            <a:r>
              <a:rPr lang="en-AU" b="0" i="0" dirty="0" smtClean="0">
                <a:solidFill>
                  <a:srgbClr val="444444"/>
                </a:solidFill>
                <a:effectLst/>
                <a:latin typeface="Arial" panose="020B0604020202020204" pitchFamily="34" charset="0"/>
              </a:rPr>
              <a:t> (intestine protrudes through abdomen), </a:t>
            </a:r>
            <a:r>
              <a:rPr lang="en-AU" b="1" i="0" dirty="0" smtClean="0">
                <a:solidFill>
                  <a:srgbClr val="0066CC"/>
                </a:solidFill>
                <a:effectLst/>
                <a:latin typeface="Arial" panose="020B0604020202020204" pitchFamily="34" charset="0"/>
              </a:rPr>
              <a:t>slipped discs,</a:t>
            </a:r>
            <a:r>
              <a:rPr lang="en-AU" b="0" i="0" dirty="0" smtClean="0">
                <a:solidFill>
                  <a:srgbClr val="444444"/>
                </a:solidFill>
                <a:effectLst/>
                <a:latin typeface="Arial" panose="020B0604020202020204" pitchFamily="34" charset="0"/>
              </a:rPr>
              <a:t> </a:t>
            </a:r>
            <a:r>
              <a:rPr lang="en-AU" b="1" i="0" dirty="0" smtClean="0">
                <a:solidFill>
                  <a:srgbClr val="0066CC"/>
                </a:solidFill>
                <a:effectLst/>
                <a:latin typeface="Arial" panose="020B0604020202020204" pitchFamily="34" charset="0"/>
              </a:rPr>
              <a:t>flat-footedness </a:t>
            </a:r>
            <a:r>
              <a:rPr lang="en-AU" b="0" i="0" dirty="0" smtClean="0">
                <a:solidFill>
                  <a:srgbClr val="444444"/>
                </a:solidFill>
                <a:effectLst/>
                <a:latin typeface="Arial" panose="020B0604020202020204" pitchFamily="34" charset="0"/>
              </a:rPr>
              <a:t>and </a:t>
            </a:r>
            <a:r>
              <a:rPr lang="en-AU" b="1" i="0" dirty="0" smtClean="0">
                <a:solidFill>
                  <a:srgbClr val="0066CC"/>
                </a:solidFill>
                <a:effectLst/>
                <a:latin typeface="Arial" panose="020B0604020202020204" pitchFamily="34" charset="0"/>
              </a:rPr>
              <a:t>varicose veins.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Despite these disadvantages, the benefits, in particular of </a:t>
            </a:r>
            <a:r>
              <a:rPr lang="en-AU" b="1" i="0" dirty="0" smtClean="0">
                <a:solidFill>
                  <a:srgbClr val="7C0BAE"/>
                </a:solidFill>
                <a:effectLst/>
                <a:latin typeface="Arial" panose="020B0604020202020204" pitchFamily="34" charset="0"/>
              </a:rPr>
              <a:t>freeing up the hands,</a:t>
            </a:r>
            <a:r>
              <a:rPr lang="en-AU" b="0" i="0" dirty="0" smtClean="0">
                <a:solidFill>
                  <a:srgbClr val="444444"/>
                </a:solidFill>
                <a:effectLst/>
                <a:latin typeface="Arial" panose="020B0604020202020204" pitchFamily="34" charset="0"/>
              </a:rPr>
              <a:t> have led to selection pressures promoting the development of bipedalism.</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Whilst none of the other great apes exhibit true bipedalism, many can demonstrate bipedalism over short distances, but differences such as in their pelvis and head position mean they are primarily quadrupedal.</a:t>
            </a:r>
            <a:endParaRPr lang="en-AU" b="0" i="0" dirty="0">
              <a:solidFill>
                <a:srgbClr val="444444"/>
              </a:solidFill>
              <a:effectLst/>
              <a:latin typeface="Arial" panose="020B0604020202020204" pitchFamily="34" charset="0"/>
            </a:endParaRPr>
          </a:p>
        </p:txBody>
      </p:sp>
      <p:pic>
        <p:nvPicPr>
          <p:cNvPr id="20482" name="Picture 2" descr="https://www.educationperfect.com/media/content/Science/1484521668.061331g/1484521670928-4211066777260443-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150" y="3144838"/>
            <a:ext cx="38100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4646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11540"/>
            <a:ext cx="11709400" cy="2031325"/>
          </a:xfrm>
          <a:prstGeom prst="rect">
            <a:avLst/>
          </a:prstGeom>
        </p:spPr>
        <p:txBody>
          <a:bodyPr wrap="square">
            <a:spAutoFit/>
          </a:bodyPr>
          <a:lstStyle/>
          <a:p>
            <a:pPr algn="ctr"/>
            <a:r>
              <a:rPr lang="en-AU" b="0" i="0" dirty="0" err="1" smtClean="0">
                <a:solidFill>
                  <a:srgbClr val="0080B3"/>
                </a:solidFill>
                <a:effectLst/>
                <a:latin typeface="Arial" panose="020B0604020202020204" pitchFamily="34" charset="0"/>
              </a:rPr>
              <a:t>Prognathism</a:t>
            </a:r>
            <a:r>
              <a:rPr lang="en-AU" b="0" i="0" dirty="0" smtClean="0">
                <a:solidFill>
                  <a:srgbClr val="0080B3"/>
                </a:solidFill>
                <a:effectLst/>
                <a:latin typeface="Arial" panose="020B0604020202020204" pitchFamily="34" charset="0"/>
              </a:rPr>
              <a:t> and Dentition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Another key difference between humans and other great apes is the jaw.</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Apes have a jaw that projects forward, known as </a:t>
            </a:r>
            <a:r>
              <a:rPr lang="en-AU" b="1" i="0" dirty="0" err="1" smtClean="0">
                <a:solidFill>
                  <a:srgbClr val="E04E50"/>
                </a:solidFill>
                <a:effectLst/>
                <a:latin typeface="Arial" panose="020B0604020202020204" pitchFamily="34" charset="0"/>
              </a:rPr>
              <a:t>prognathism</a:t>
            </a:r>
            <a:r>
              <a:rPr lang="en-AU" b="1" i="0" dirty="0" smtClean="0">
                <a:solidFill>
                  <a:srgbClr val="E04E50"/>
                </a:solidFill>
                <a:effectLst/>
                <a:latin typeface="Arial" panose="020B0604020202020204" pitchFamily="34" charset="0"/>
              </a:rPr>
              <a:t>, </a:t>
            </a:r>
            <a:r>
              <a:rPr lang="en-AU" b="0" i="0" dirty="0" smtClean="0">
                <a:solidFill>
                  <a:srgbClr val="444444"/>
                </a:solidFill>
                <a:effectLst/>
                <a:latin typeface="Arial" panose="020B0604020202020204" pitchFamily="34" charset="0"/>
              </a:rPr>
              <a:t>whilst </a:t>
            </a:r>
            <a:r>
              <a:rPr lang="en-AU" b="1" i="0" dirty="0" smtClean="0">
                <a:solidFill>
                  <a:srgbClr val="228B22"/>
                </a:solidFill>
                <a:effectLst/>
                <a:latin typeface="Arial" panose="020B0604020202020204" pitchFamily="34" charset="0"/>
              </a:rPr>
              <a:t>humans have a flatter face.</a:t>
            </a:r>
            <a:r>
              <a:rPr lang="en-AU" b="0" i="0" dirty="0" smtClean="0">
                <a:solidFill>
                  <a:srgbClr val="444444"/>
                </a:solidFill>
                <a:effectLst/>
                <a:latin typeface="Arial" panose="020B0604020202020204" pitchFamily="34" charset="0"/>
              </a:rPr>
              <a:t> The difference is more obvious when looking at apes which diverged earlier from humans, such as gorillas and </a:t>
            </a:r>
            <a:r>
              <a:rPr lang="en-AU" b="0" i="0" dirty="0" err="1" smtClean="0">
                <a:solidFill>
                  <a:srgbClr val="444444"/>
                </a:solidFill>
                <a:effectLst/>
                <a:latin typeface="Arial" panose="020B0604020202020204" pitchFamily="34" charset="0"/>
              </a:rPr>
              <a:t>orangutans</a:t>
            </a:r>
            <a:r>
              <a:rPr lang="en-AU" b="0" i="0" dirty="0" smtClean="0">
                <a:solidFill>
                  <a:srgbClr val="444444"/>
                </a:solidFill>
                <a:effectLst/>
                <a:latin typeface="Arial" panose="020B0604020202020204" pitchFamily="34" charset="0"/>
              </a:rPr>
              <a:t>, whilst those that diverged more recently, such as chimps and bonobos, have a more flattened jaw, similar to humans.</a:t>
            </a:r>
            <a:endParaRPr lang="en-AU" b="0" i="0" dirty="0">
              <a:solidFill>
                <a:srgbClr val="444444"/>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3654425" y="3489325"/>
            <a:ext cx="4705350" cy="2724150"/>
          </a:xfrm>
          <a:prstGeom prst="rect">
            <a:avLst/>
          </a:prstGeom>
        </p:spPr>
      </p:pic>
    </p:spTree>
    <p:extLst>
      <p:ext uri="{BB962C8B-B14F-4D97-AF65-F5344CB8AC3E}">
        <p14:creationId xmlns:p14="http://schemas.microsoft.com/office/powerpoint/2010/main" val="1882491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0400" y="701239"/>
            <a:ext cx="10998200" cy="1754326"/>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The </a:t>
            </a:r>
            <a:r>
              <a:rPr lang="en-AU" b="1" i="0" dirty="0" err="1" smtClean="0">
                <a:solidFill>
                  <a:srgbClr val="0066CC"/>
                </a:solidFill>
                <a:effectLst/>
                <a:latin typeface="Arial" panose="020B0604020202020204" pitchFamily="34" charset="0"/>
              </a:rPr>
              <a:t>prognathism</a:t>
            </a:r>
            <a:r>
              <a:rPr lang="en-AU" b="1" i="0" dirty="0" smtClean="0">
                <a:solidFill>
                  <a:srgbClr val="0066CC"/>
                </a:solidFill>
                <a:effectLst/>
                <a:latin typeface="Arial" panose="020B0604020202020204" pitchFamily="34" charset="0"/>
              </a:rPr>
              <a:t> (extent of protrusion) of the jaw decreased</a:t>
            </a:r>
            <a:r>
              <a:rPr lang="en-AU" b="0" i="0" dirty="0" smtClean="0">
                <a:solidFill>
                  <a:srgbClr val="444444"/>
                </a:solidFill>
                <a:effectLst/>
                <a:latin typeface="Arial" panose="020B0604020202020204" pitchFamily="34" charset="0"/>
              </a:rPr>
              <a:t> and facial angle became flatter with an increased steepness in the angle of the forehead to accommodate the </a:t>
            </a:r>
            <a:r>
              <a:rPr lang="en-AU" b="1" i="0" dirty="0" smtClean="0">
                <a:solidFill>
                  <a:srgbClr val="E04E50"/>
                </a:solidFill>
                <a:effectLst/>
                <a:latin typeface="Arial" panose="020B0604020202020204" pitchFamily="34" charset="0"/>
              </a:rPr>
              <a:t>larger brain.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decrease in </a:t>
            </a:r>
            <a:r>
              <a:rPr lang="en-AU" b="0" i="0" dirty="0" err="1" smtClean="0">
                <a:solidFill>
                  <a:srgbClr val="444444"/>
                </a:solidFill>
                <a:effectLst/>
                <a:latin typeface="Arial" panose="020B0604020202020204" pitchFamily="34" charset="0"/>
              </a:rPr>
              <a:t>prognathism</a:t>
            </a:r>
            <a:r>
              <a:rPr lang="en-AU" b="0" i="0" dirty="0" smtClean="0">
                <a:solidFill>
                  <a:srgbClr val="444444"/>
                </a:solidFill>
                <a:effectLst/>
                <a:latin typeface="Arial" panose="020B0604020202020204" pitchFamily="34" charset="0"/>
              </a:rPr>
              <a:t> is mainly due to </a:t>
            </a:r>
            <a:r>
              <a:rPr lang="en-AU" b="1" i="0" dirty="0" smtClean="0">
                <a:solidFill>
                  <a:srgbClr val="228B22"/>
                </a:solidFill>
                <a:effectLst/>
                <a:latin typeface="Arial" panose="020B0604020202020204" pitchFamily="34" charset="0"/>
              </a:rPr>
              <a:t>softer foods,</a:t>
            </a:r>
            <a:r>
              <a:rPr lang="en-AU" b="0" i="0" dirty="0" smtClean="0">
                <a:solidFill>
                  <a:srgbClr val="444444"/>
                </a:solidFill>
                <a:effectLst/>
                <a:latin typeface="Arial" panose="020B0604020202020204" pitchFamily="34" charset="0"/>
              </a:rPr>
              <a:t> meaning that large jaws for chewing tough plant material are not needed.</a:t>
            </a: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22530" name="Picture 2" descr="https://www.educationperfect.com/Images/Content/Maths/1382330147120-9443228-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75" y="2886075"/>
            <a:ext cx="38004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553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05637"/>
            <a:ext cx="106172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The </a:t>
            </a:r>
            <a:r>
              <a:rPr lang="en-AU" b="1" i="0" dirty="0" smtClean="0">
                <a:solidFill>
                  <a:srgbClr val="0066CC"/>
                </a:solidFill>
                <a:effectLst/>
                <a:latin typeface="Arial" panose="020B0604020202020204" pitchFamily="34" charset="0"/>
              </a:rPr>
              <a:t>changes in diet</a:t>
            </a:r>
            <a:r>
              <a:rPr lang="en-AU" b="0" i="0" dirty="0" smtClean="0">
                <a:solidFill>
                  <a:srgbClr val="444444"/>
                </a:solidFill>
                <a:effectLst/>
                <a:latin typeface="Arial" panose="020B0604020202020204" pitchFamily="34" charset="0"/>
              </a:rPr>
              <a:t> also led to </a:t>
            </a:r>
            <a:r>
              <a:rPr lang="en-AU" b="1" i="0" dirty="0" smtClean="0">
                <a:solidFill>
                  <a:srgbClr val="E04E50"/>
                </a:solidFill>
                <a:effectLst/>
                <a:latin typeface="Arial" panose="020B0604020202020204" pitchFamily="34" charset="0"/>
              </a:rPr>
              <a:t>changes in dentition.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Humans are omnivores and with the discovery of fire and cooking, tend to eat softer foods than other apes, which are primarily herbivores. This has led to several changes in teeth:</a:t>
            </a:r>
            <a:endParaRPr lang="en-AU" b="0" i="0" dirty="0">
              <a:solidFill>
                <a:srgbClr val="444444"/>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1454150" y="2851150"/>
            <a:ext cx="9487184" cy="3473450"/>
          </a:xfrm>
          <a:prstGeom prst="rect">
            <a:avLst/>
          </a:prstGeom>
        </p:spPr>
      </p:pic>
    </p:spTree>
    <p:extLst>
      <p:ext uri="{BB962C8B-B14F-4D97-AF65-F5344CB8AC3E}">
        <p14:creationId xmlns:p14="http://schemas.microsoft.com/office/powerpoint/2010/main" val="1807932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0750" y="488434"/>
            <a:ext cx="7486449" cy="369332"/>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Comparison of human and ape dentition:</a:t>
            </a:r>
            <a:endParaRPr lang="en-AU" b="0" i="0" dirty="0">
              <a:solidFill>
                <a:srgbClr val="444444"/>
              </a:solidFill>
              <a:effectLst/>
              <a:latin typeface="Arial" panose="020B0604020202020204" pitchFamily="34" charset="0"/>
            </a:endParaRPr>
          </a:p>
        </p:txBody>
      </p:sp>
      <p:pic>
        <p:nvPicPr>
          <p:cNvPr id="23554" name="Picture 2" descr="https://www.educationperfect.com/Images/Content/Maths/1382330147120-9443228-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474" y="1574800"/>
            <a:ext cx="4762500" cy="453390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s://www.educationperfect.com/media/content/Science/1523583783.523821g/1523583782202-3593972962562429-4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75" y="1828800"/>
            <a:ext cx="37528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903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500" y="539740"/>
            <a:ext cx="10845800" cy="2031325"/>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The main change in the </a:t>
            </a:r>
            <a:r>
              <a:rPr lang="en-AU" b="1" i="0" dirty="0" smtClean="0">
                <a:solidFill>
                  <a:srgbClr val="228B22"/>
                </a:solidFill>
                <a:effectLst/>
                <a:latin typeface="Arial" panose="020B0604020202020204" pitchFamily="34" charset="0"/>
              </a:rPr>
              <a:t>skull</a:t>
            </a:r>
            <a:r>
              <a:rPr lang="en-AU" b="0" i="0" dirty="0" smtClean="0">
                <a:solidFill>
                  <a:srgbClr val="444444"/>
                </a:solidFill>
                <a:effectLst/>
                <a:latin typeface="Arial" panose="020B0604020202020204" pitchFamily="34" charset="0"/>
              </a:rPr>
              <a:t> due to </a:t>
            </a:r>
            <a:r>
              <a:rPr lang="en-AU" b="1" i="0" dirty="0" smtClean="0">
                <a:solidFill>
                  <a:srgbClr val="0066CC"/>
                </a:solidFill>
                <a:effectLst/>
                <a:latin typeface="Arial" panose="020B0604020202020204" pitchFamily="34" charset="0"/>
              </a:rPr>
              <a:t>bipedalism</a:t>
            </a:r>
            <a:r>
              <a:rPr lang="en-AU" b="0" i="0" dirty="0" smtClean="0">
                <a:solidFill>
                  <a:srgbClr val="444444"/>
                </a:solidFill>
                <a:effectLst/>
                <a:latin typeface="Arial" panose="020B0604020202020204" pitchFamily="34" charset="0"/>
              </a:rPr>
              <a:t> is the position of the </a:t>
            </a:r>
            <a:r>
              <a:rPr lang="en-AU" b="1" i="0" dirty="0" smtClean="0">
                <a:solidFill>
                  <a:srgbClr val="E04E50"/>
                </a:solidFill>
                <a:effectLst/>
                <a:latin typeface="Arial" panose="020B0604020202020204" pitchFamily="34" charset="0"/>
              </a:rPr>
              <a:t>foramen magnum.</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a:t>
            </a:r>
            <a:r>
              <a:rPr lang="en-AU" b="1" i="0" dirty="0" smtClean="0">
                <a:solidFill>
                  <a:srgbClr val="0066CC"/>
                </a:solidFill>
                <a:effectLst/>
                <a:latin typeface="Arial" panose="020B0604020202020204" pitchFamily="34" charset="0"/>
              </a:rPr>
              <a:t>foramen magnum</a:t>
            </a:r>
            <a:r>
              <a:rPr lang="en-AU" b="0" i="0" dirty="0" smtClean="0">
                <a:solidFill>
                  <a:srgbClr val="444444"/>
                </a:solidFill>
                <a:effectLst/>
                <a:latin typeface="Arial" panose="020B0604020202020204" pitchFamily="34" charset="0"/>
              </a:rPr>
              <a:t> is the hole in the base of the skull through which the </a:t>
            </a:r>
            <a:r>
              <a:rPr lang="en-AU" b="1" i="0" dirty="0" smtClean="0">
                <a:solidFill>
                  <a:srgbClr val="E04E50"/>
                </a:solidFill>
                <a:effectLst/>
                <a:latin typeface="Arial" panose="020B0604020202020204" pitchFamily="34" charset="0"/>
              </a:rPr>
              <a:t>spinal cord passes.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In apes this is towards the back of the skull, whereas in humans the foramen magnum is underneath the base of the skull. This means that in </a:t>
            </a:r>
            <a:r>
              <a:rPr lang="en-AU" b="1" i="0" dirty="0" smtClean="0">
                <a:solidFill>
                  <a:srgbClr val="228B22"/>
                </a:solidFill>
                <a:effectLst/>
                <a:latin typeface="Arial" panose="020B0604020202020204" pitchFamily="34" charset="0"/>
              </a:rPr>
              <a:t>hominins,</a:t>
            </a:r>
            <a:r>
              <a:rPr lang="en-AU" b="0" i="0" dirty="0" smtClean="0">
                <a:solidFill>
                  <a:srgbClr val="444444"/>
                </a:solidFill>
                <a:effectLst/>
                <a:latin typeface="Arial" panose="020B0604020202020204" pitchFamily="34" charset="0"/>
              </a:rPr>
              <a:t> the skull essentially balances on top of the spinal column, therefore it </a:t>
            </a:r>
            <a:r>
              <a:rPr lang="en-AU" b="1" i="0" dirty="0" smtClean="0">
                <a:solidFill>
                  <a:srgbClr val="228B22"/>
                </a:solidFill>
                <a:effectLst/>
                <a:latin typeface="Arial" panose="020B0604020202020204" pitchFamily="34" charset="0"/>
              </a:rPr>
              <a:t>requires little muscular energy</a:t>
            </a:r>
            <a:r>
              <a:rPr lang="en-AU" b="0" i="0" dirty="0" smtClean="0">
                <a:solidFill>
                  <a:srgbClr val="444444"/>
                </a:solidFill>
                <a:effectLst/>
                <a:latin typeface="Arial" panose="020B0604020202020204" pitchFamily="34" charset="0"/>
              </a:rPr>
              <a:t> to support the skull over the centre of gravity.</a:t>
            </a:r>
            <a:endParaRPr lang="en-AU" b="0" i="0" dirty="0">
              <a:solidFill>
                <a:srgbClr val="444444"/>
              </a:solidFill>
              <a:effectLst/>
              <a:latin typeface="Arial" panose="020B0604020202020204" pitchFamily="34" charset="0"/>
            </a:endParaRPr>
          </a:p>
        </p:txBody>
      </p:sp>
      <p:pic>
        <p:nvPicPr>
          <p:cNvPr id="24578" name="Picture 2" descr="https://www.educationperfect.com/Images/Content/Science/1382385293276-9451282-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3059112"/>
            <a:ext cx="3810000"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499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900" y="796836"/>
            <a:ext cx="11010900" cy="923330"/>
          </a:xfrm>
          <a:prstGeom prst="rect">
            <a:avLst/>
          </a:prstGeom>
        </p:spPr>
        <p:txBody>
          <a:bodyPr wrap="square">
            <a:spAutoFit/>
          </a:bodyPr>
          <a:lstStyle/>
          <a:p>
            <a:r>
              <a:rPr lang="en-AU" b="0" i="0" dirty="0" smtClean="0">
                <a:solidFill>
                  <a:srgbClr val="444444"/>
                </a:solidFill>
                <a:effectLst/>
                <a:latin typeface="Arial" panose="020B0604020202020204" pitchFamily="34" charset="0"/>
              </a:rPr>
              <a:t>This is different in </a:t>
            </a:r>
            <a:r>
              <a:rPr lang="en-AU" b="1" i="0" dirty="0" smtClean="0">
                <a:solidFill>
                  <a:srgbClr val="0066CC"/>
                </a:solidFill>
                <a:effectLst/>
                <a:latin typeface="Arial" panose="020B0604020202020204" pitchFamily="34" charset="0"/>
              </a:rPr>
              <a:t>apes,</a:t>
            </a:r>
            <a:r>
              <a:rPr lang="en-AU" b="0" i="0" dirty="0" smtClean="0">
                <a:solidFill>
                  <a:srgbClr val="444444"/>
                </a:solidFill>
                <a:effectLst/>
                <a:latin typeface="Arial" panose="020B0604020202020204" pitchFamily="34" charset="0"/>
              </a:rPr>
              <a:t> where they require </a:t>
            </a:r>
            <a:r>
              <a:rPr lang="en-AU" b="1" i="0" dirty="0" smtClean="0">
                <a:solidFill>
                  <a:srgbClr val="E04E50"/>
                </a:solidFill>
                <a:effectLst/>
                <a:latin typeface="Arial" panose="020B0604020202020204" pitchFamily="34" charset="0"/>
              </a:rPr>
              <a:t>large neck muscles</a:t>
            </a:r>
            <a:r>
              <a:rPr lang="en-AU" b="0" i="0" dirty="0" smtClean="0">
                <a:solidFill>
                  <a:srgbClr val="444444"/>
                </a:solidFill>
                <a:effectLst/>
                <a:latin typeface="Arial" panose="020B0604020202020204" pitchFamily="34" charset="0"/>
              </a:rPr>
              <a:t> to prevent the head from dropping forward. These strong neck muscles attach to large nuchal crests on the skull. </a:t>
            </a:r>
            <a:r>
              <a:rPr lang="en-AU" b="1" i="0" dirty="0" smtClean="0">
                <a:solidFill>
                  <a:srgbClr val="228B22"/>
                </a:solidFill>
                <a:effectLst/>
                <a:latin typeface="Arial" panose="020B0604020202020204" pitchFamily="34" charset="0"/>
              </a:rPr>
              <a:t>Humans have no nuchal crest.</a:t>
            </a:r>
            <a:endParaRPr lang="en-AU" dirty="0"/>
          </a:p>
        </p:txBody>
      </p:sp>
      <p:pic>
        <p:nvPicPr>
          <p:cNvPr id="25602" name="Picture 2" descr="https://www.educationperfect.com/Images/Content/Science/1382385293276-9451282-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875" y="2728912"/>
            <a:ext cx="3810000" cy="329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96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077436"/>
            <a:ext cx="6096000" cy="1477328"/>
          </a:xfrm>
          <a:prstGeom prst="rect">
            <a:avLst/>
          </a:prstGeom>
        </p:spPr>
        <p:txBody>
          <a:bodyPr>
            <a:spAutoFit/>
          </a:bodyPr>
          <a:lstStyle/>
          <a:p>
            <a:pPr algn="ctr"/>
            <a:r>
              <a:rPr lang="en-AU" b="0" i="0" dirty="0" smtClean="0">
                <a:solidFill>
                  <a:srgbClr val="0080B3"/>
                </a:solidFill>
                <a:effectLst/>
                <a:latin typeface="Arial" panose="020B0604020202020204" pitchFamily="34" charset="0"/>
              </a:rPr>
              <a:t>Taxonomy</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Organisms are classified into groups based on common features.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There is a hierarchy of levels from least to most specific:</a:t>
            </a:r>
            <a:endParaRPr lang="en-AU" b="0" i="0" dirty="0">
              <a:solidFill>
                <a:srgbClr val="444444"/>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8196262" y="2670175"/>
            <a:ext cx="1900238" cy="3980026"/>
          </a:xfrm>
          <a:prstGeom prst="rect">
            <a:avLst/>
          </a:prstGeom>
        </p:spPr>
      </p:pic>
    </p:spTree>
    <p:extLst>
      <p:ext uri="{BB962C8B-B14F-4D97-AF65-F5344CB8AC3E}">
        <p14:creationId xmlns:p14="http://schemas.microsoft.com/office/powerpoint/2010/main" val="953119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692835"/>
            <a:ext cx="9245600" cy="369332"/>
          </a:xfrm>
          <a:prstGeom prst="rect">
            <a:avLst/>
          </a:prstGeom>
        </p:spPr>
        <p:txBody>
          <a:bodyPr wrap="square">
            <a:spAutoFit/>
          </a:bodyPr>
          <a:lstStyle/>
          <a:p>
            <a:r>
              <a:rPr lang="en-AU" b="0" i="0" dirty="0" smtClean="0">
                <a:solidFill>
                  <a:srgbClr val="444444"/>
                </a:solidFill>
                <a:effectLst/>
                <a:latin typeface="Arial" panose="020B0604020202020204" pitchFamily="34" charset="0"/>
              </a:rPr>
              <a:t>Compare the classification of humans with another great ape, the gorilla:</a:t>
            </a:r>
            <a:endParaRPr lang="en-AU" dirty="0"/>
          </a:p>
        </p:txBody>
      </p:sp>
      <p:pic>
        <p:nvPicPr>
          <p:cNvPr id="3" name="Picture 2"/>
          <p:cNvPicPr>
            <a:picLocks noChangeAspect="1"/>
          </p:cNvPicPr>
          <p:nvPr/>
        </p:nvPicPr>
        <p:blipFill>
          <a:blip r:embed="rId2"/>
          <a:stretch>
            <a:fillRect/>
          </a:stretch>
        </p:blipFill>
        <p:spPr>
          <a:xfrm>
            <a:off x="1290637" y="1333500"/>
            <a:ext cx="8970963" cy="4886312"/>
          </a:xfrm>
          <a:prstGeom prst="rect">
            <a:avLst/>
          </a:prstGeom>
        </p:spPr>
      </p:pic>
    </p:spTree>
    <p:extLst>
      <p:ext uri="{BB962C8B-B14F-4D97-AF65-F5344CB8AC3E}">
        <p14:creationId xmlns:p14="http://schemas.microsoft.com/office/powerpoint/2010/main" val="400471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19038"/>
            <a:ext cx="11671300" cy="1477328"/>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All </a:t>
            </a:r>
            <a:r>
              <a:rPr lang="en-AU" b="1" i="0" dirty="0" smtClean="0">
                <a:solidFill>
                  <a:srgbClr val="E04E50"/>
                </a:solidFill>
                <a:effectLst/>
                <a:latin typeface="Arial" panose="020B0604020202020204" pitchFamily="34" charset="0"/>
              </a:rPr>
              <a:t>great apes (family </a:t>
            </a:r>
            <a:r>
              <a:rPr lang="en-AU" b="1" i="0" dirty="0" err="1" smtClean="0">
                <a:solidFill>
                  <a:srgbClr val="E04E50"/>
                </a:solidFill>
                <a:effectLst/>
                <a:latin typeface="Arial" panose="020B0604020202020204" pitchFamily="34" charset="0"/>
              </a:rPr>
              <a:t>hominidae</a:t>
            </a:r>
            <a:r>
              <a:rPr lang="en-AU" b="1" i="0" dirty="0" smtClean="0">
                <a:solidFill>
                  <a:srgbClr val="E04E50"/>
                </a:solidFill>
                <a:effectLst/>
                <a:latin typeface="Arial" panose="020B0604020202020204" pitchFamily="34" charset="0"/>
              </a:rPr>
              <a:t>), </a:t>
            </a:r>
            <a:r>
              <a:rPr lang="en-AU" b="0" i="0" dirty="0" smtClean="0">
                <a:solidFill>
                  <a:srgbClr val="444444"/>
                </a:solidFill>
                <a:effectLst/>
                <a:latin typeface="Arial" panose="020B0604020202020204" pitchFamily="34" charset="0"/>
              </a:rPr>
              <a:t>including gorillas, chimpanzees, </a:t>
            </a:r>
            <a:r>
              <a:rPr lang="en-AU" b="0" i="0" dirty="0" err="1" smtClean="0">
                <a:solidFill>
                  <a:srgbClr val="444444"/>
                </a:solidFill>
                <a:effectLst/>
                <a:latin typeface="Arial" panose="020B0604020202020204" pitchFamily="34" charset="0"/>
              </a:rPr>
              <a:t>orangutans</a:t>
            </a:r>
            <a:r>
              <a:rPr lang="en-AU" b="0" i="0" dirty="0" smtClean="0">
                <a:solidFill>
                  <a:srgbClr val="444444"/>
                </a:solidFill>
                <a:effectLst/>
                <a:latin typeface="Arial" panose="020B0604020202020204" pitchFamily="34" charset="0"/>
              </a:rPr>
              <a:t>, bonobos and humans, </a:t>
            </a:r>
            <a:r>
              <a:rPr lang="en-AU" b="1" i="0" dirty="0" smtClean="0">
                <a:solidFill>
                  <a:srgbClr val="0066CC"/>
                </a:solidFill>
                <a:effectLst/>
                <a:latin typeface="Arial" panose="020B0604020202020204" pitchFamily="34" charset="0"/>
              </a:rPr>
              <a:t>share many key features</a:t>
            </a:r>
            <a:r>
              <a:rPr lang="en-AU" b="0" i="0" dirty="0" smtClean="0">
                <a:solidFill>
                  <a:srgbClr val="444444"/>
                </a:solidFill>
                <a:effectLst/>
                <a:latin typeface="Arial" panose="020B0604020202020204" pitchFamily="34" charset="0"/>
              </a:rPr>
              <a:t> and have large similarities in their DNA sequences, suggesting a </a:t>
            </a:r>
            <a:r>
              <a:rPr lang="en-AU" b="1" i="0" dirty="0" smtClean="0">
                <a:solidFill>
                  <a:srgbClr val="FB6611"/>
                </a:solidFill>
                <a:effectLst/>
                <a:latin typeface="Arial" panose="020B0604020202020204" pitchFamily="34" charset="0"/>
              </a:rPr>
              <a:t>common ancestor. </a:t>
            </a:r>
            <a:r>
              <a:rPr lang="en-AU" b="0" i="0" dirty="0" smtClean="0">
                <a:solidFill>
                  <a:srgbClr val="444444"/>
                </a:solidFill>
                <a:effectLst/>
                <a:latin typeface="Arial" panose="020B0604020202020204" pitchFamily="34" charset="0"/>
              </a:rPr>
              <a:t>There are, however, some differences.</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Over time they have evolved </a:t>
            </a:r>
            <a:r>
              <a:rPr lang="en-AU" b="1" i="0" dirty="0" smtClean="0">
                <a:solidFill>
                  <a:srgbClr val="7C0BAE"/>
                </a:solidFill>
                <a:effectLst/>
                <a:latin typeface="Arial" panose="020B0604020202020204" pitchFamily="34" charset="0"/>
              </a:rPr>
              <a:t>differences in their biological features and behaviours.</a:t>
            </a:r>
            <a:endParaRPr lang="en-AU" b="0" i="0" dirty="0">
              <a:solidFill>
                <a:srgbClr val="444444"/>
              </a:solidFill>
              <a:effectLst/>
              <a:latin typeface="Arial" panose="020B0604020202020204" pitchFamily="34" charset="0"/>
            </a:endParaRPr>
          </a:p>
        </p:txBody>
      </p:sp>
      <p:pic>
        <p:nvPicPr>
          <p:cNvPr id="3074" name="Picture 2" descr="https://www.educationperfect.com/media/content/Science/1509575315.502871g/1509575327269-2413592246852777-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275" y="2128837"/>
            <a:ext cx="4762500" cy="419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100" y="306338"/>
            <a:ext cx="11125200" cy="1477328"/>
          </a:xfrm>
          <a:prstGeom prst="rect">
            <a:avLst/>
          </a:prstGeom>
        </p:spPr>
        <p:txBody>
          <a:bodyPr wrap="square">
            <a:spAutoFit/>
          </a:bodyPr>
          <a:lstStyle/>
          <a:p>
            <a:pPr algn="ctr"/>
            <a:r>
              <a:rPr lang="en-AU" b="0" i="0" dirty="0" smtClean="0">
                <a:solidFill>
                  <a:srgbClr val="0080B3"/>
                </a:solidFill>
                <a:effectLst/>
                <a:latin typeface="Arial" panose="020B0604020202020204" pitchFamily="34" charset="0"/>
              </a:rPr>
              <a:t>Hominid Brains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Today the human brain is larger and has more </a:t>
            </a:r>
            <a:r>
              <a:rPr lang="en-AU" b="0" i="0" dirty="0" err="1" smtClean="0">
                <a:solidFill>
                  <a:srgbClr val="444444"/>
                </a:solidFill>
                <a:effectLst/>
                <a:latin typeface="Arial" panose="020B0604020202020204" pitchFamily="34" charset="0"/>
              </a:rPr>
              <a:t>infoldings</a:t>
            </a:r>
            <a:r>
              <a:rPr lang="en-AU" b="0" i="0" dirty="0" smtClean="0">
                <a:solidFill>
                  <a:srgbClr val="444444"/>
                </a:solidFill>
                <a:effectLst/>
                <a:latin typeface="Arial" panose="020B0604020202020204" pitchFamily="34" charset="0"/>
              </a:rPr>
              <a:t> than any other great ape.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a:t>
            </a:r>
            <a:r>
              <a:rPr lang="en-AU" b="1" i="0" dirty="0" smtClean="0">
                <a:solidFill>
                  <a:srgbClr val="E04E50"/>
                </a:solidFill>
                <a:effectLst/>
                <a:latin typeface="Arial" panose="020B0604020202020204" pitchFamily="34" charset="0"/>
              </a:rPr>
              <a:t>cerebral cortex </a:t>
            </a:r>
            <a:r>
              <a:rPr lang="en-AU" b="0" i="0" dirty="0" smtClean="0">
                <a:solidFill>
                  <a:srgbClr val="444444"/>
                </a:solidFill>
                <a:effectLst/>
                <a:latin typeface="Arial" panose="020B0604020202020204" pitchFamily="34" charset="0"/>
              </a:rPr>
              <a:t>has many important roles in communication, memory, consciousness and thought. The increasing size and complexity of this region allows development of these skills.</a:t>
            </a:r>
            <a:endParaRPr lang="en-AU" b="0" i="0" dirty="0">
              <a:solidFill>
                <a:srgbClr val="444444"/>
              </a:solidFill>
              <a:effectLst/>
              <a:latin typeface="Arial" panose="020B0604020202020204" pitchFamily="34" charset="0"/>
            </a:endParaRPr>
          </a:p>
        </p:txBody>
      </p:sp>
      <p:pic>
        <p:nvPicPr>
          <p:cNvPr id="4098" name="Picture 2" descr="https://www.educationperfect.com/media/content/Science/1454372494.630761g/1454372497352-662766157197669-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175" y="2184400"/>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85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89100" y="605135"/>
            <a:ext cx="6096000" cy="923330"/>
          </a:xfrm>
          <a:prstGeom prst="rect">
            <a:avLst/>
          </a:prstGeom>
        </p:spPr>
        <p:txBody>
          <a:bodyPr>
            <a:spAutoFit/>
          </a:bodyPr>
          <a:lstStyle/>
          <a:p>
            <a:pPr algn="ctr"/>
            <a:r>
              <a:rPr lang="en-AU" b="0" i="0" dirty="0" smtClean="0">
                <a:solidFill>
                  <a:srgbClr val="444444"/>
                </a:solidFill>
                <a:effectLst/>
                <a:latin typeface="Arial" panose="020B0604020202020204" pitchFamily="34" charset="0"/>
              </a:rPr>
              <a:t>Throughout human evolution, the </a:t>
            </a:r>
            <a:r>
              <a:rPr lang="en-AU" b="1" i="0" dirty="0" smtClean="0">
                <a:solidFill>
                  <a:srgbClr val="228B22"/>
                </a:solidFill>
                <a:effectLst/>
                <a:latin typeface="Arial" panose="020B0604020202020204" pitchFamily="34" charset="0"/>
              </a:rPr>
              <a:t>brain changed greatly.</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These changes were in two areas:</a:t>
            </a:r>
            <a:endParaRPr lang="en-AU" b="0" i="0" dirty="0">
              <a:solidFill>
                <a:srgbClr val="444444"/>
              </a:solidFill>
              <a:effectLst/>
              <a:latin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47850795"/>
              </p:ext>
            </p:extLst>
          </p:nvPr>
        </p:nvGraphicFramePr>
        <p:xfrm>
          <a:off x="3695700" y="2279174"/>
          <a:ext cx="10515600" cy="777240"/>
        </p:xfrm>
        <a:graphic>
          <a:graphicData uri="http://schemas.openxmlformats.org/drawingml/2006/table">
            <a:tbl>
              <a:tblPr/>
              <a:tblGrid>
                <a:gridCol w="10515600">
                  <a:extLst>
                    <a:ext uri="{9D8B030D-6E8A-4147-A177-3AD203B41FA5}">
                      <a16:colId xmlns:a16="http://schemas.microsoft.com/office/drawing/2014/main" val="3959439652"/>
                    </a:ext>
                  </a:extLst>
                </a:gridCol>
              </a:tblGrid>
              <a:tr h="0">
                <a:tc>
                  <a:txBody>
                    <a:bodyPr/>
                    <a:lstStyle/>
                    <a:p>
                      <a:pPr algn="l" fontAlgn="ctr"/>
                      <a:r>
                        <a:rPr lang="en-AU">
                          <a:effectLst/>
                        </a:rPr>
                        <a:t>• </a:t>
                      </a:r>
                      <a:r>
                        <a:rPr lang="en-AU" b="1">
                          <a:solidFill>
                            <a:srgbClr val="E04E50"/>
                          </a:solidFill>
                          <a:effectLst/>
                        </a:rPr>
                        <a:t>Size of the brain</a:t>
                      </a:r>
                      <a:endParaRPr lang="en-AU">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685337347"/>
                  </a:ext>
                </a:extLst>
              </a:tr>
              <a:tr h="0">
                <a:tc>
                  <a:txBody>
                    <a:bodyPr/>
                    <a:lstStyle/>
                    <a:p>
                      <a:pPr algn="l" fontAlgn="ctr"/>
                      <a:r>
                        <a:rPr lang="en-AU" dirty="0">
                          <a:effectLst/>
                        </a:rPr>
                        <a:t>• </a:t>
                      </a:r>
                      <a:r>
                        <a:rPr lang="en-AU" b="1" dirty="0">
                          <a:solidFill>
                            <a:srgbClr val="0066CC"/>
                          </a:solidFill>
                          <a:effectLst/>
                        </a:rPr>
                        <a:t>Organisation of the brain</a:t>
                      </a:r>
                      <a:endParaRPr lang="en-AU"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703380135"/>
                  </a:ext>
                </a:extLst>
              </a:tr>
            </a:tbl>
          </a:graphicData>
        </a:graphic>
      </p:graphicFrame>
      <p:pic>
        <p:nvPicPr>
          <p:cNvPr id="5123" name="Picture 3" descr="https://www.educationperfect.com/media/content/Science/1454372494.630761g/1454372497352-662766157197669-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100" y="358775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1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35737"/>
            <a:ext cx="10350500" cy="1200329"/>
          </a:xfrm>
          <a:prstGeom prst="rect">
            <a:avLst/>
          </a:prstGeom>
        </p:spPr>
        <p:txBody>
          <a:bodyPr wrap="square">
            <a:spAutoFit/>
          </a:bodyPr>
          <a:lstStyle/>
          <a:p>
            <a:pPr algn="ctr"/>
            <a:r>
              <a:rPr lang="en-AU" b="0" i="0" dirty="0" smtClean="0">
                <a:solidFill>
                  <a:srgbClr val="444444"/>
                </a:solidFill>
                <a:effectLst/>
                <a:latin typeface="Arial" panose="020B0604020202020204" pitchFamily="34" charset="0"/>
              </a:rPr>
              <a:t>The trend shown in </a:t>
            </a:r>
            <a:r>
              <a:rPr lang="en-AU" b="1" i="0" dirty="0" smtClean="0">
                <a:solidFill>
                  <a:srgbClr val="E04E50"/>
                </a:solidFill>
                <a:effectLst/>
                <a:latin typeface="Arial" panose="020B0604020202020204" pitchFamily="34" charset="0"/>
              </a:rPr>
              <a:t>brain size</a:t>
            </a:r>
            <a:r>
              <a:rPr lang="en-AU" b="0" i="0" dirty="0" smtClean="0">
                <a:solidFill>
                  <a:srgbClr val="444444"/>
                </a:solidFill>
                <a:effectLst/>
                <a:latin typeface="Arial" panose="020B0604020202020204" pitchFamily="34" charset="0"/>
              </a:rPr>
              <a:t> is to </a:t>
            </a:r>
            <a:r>
              <a:rPr lang="en-AU" b="1" i="0" dirty="0" smtClean="0">
                <a:solidFill>
                  <a:srgbClr val="E04E50"/>
                </a:solidFill>
                <a:effectLst/>
                <a:latin typeface="Arial" panose="020B0604020202020204" pitchFamily="34" charset="0"/>
              </a:rPr>
              <a:t>increase</a:t>
            </a:r>
            <a:r>
              <a:rPr lang="en-AU" b="0" i="0" dirty="0" smtClean="0">
                <a:solidFill>
                  <a:srgbClr val="444444"/>
                </a:solidFill>
                <a:effectLst/>
                <a:latin typeface="Arial" panose="020B0604020202020204" pitchFamily="34" charset="0"/>
              </a:rPr>
              <a:t> over a period of time.</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When the </a:t>
            </a:r>
            <a:r>
              <a:rPr lang="en-AU" b="0" i="1" dirty="0" smtClean="0">
                <a:solidFill>
                  <a:srgbClr val="444444"/>
                </a:solidFill>
                <a:effectLst/>
                <a:latin typeface="Arial" panose="020B0604020202020204" pitchFamily="34" charset="0"/>
              </a:rPr>
              <a:t>Homo sapiens</a:t>
            </a:r>
            <a:r>
              <a:rPr lang="en-AU" b="0" i="0" dirty="0" smtClean="0">
                <a:solidFill>
                  <a:srgbClr val="444444"/>
                </a:solidFill>
                <a:effectLst/>
                <a:latin typeface="Arial" panose="020B0604020202020204" pitchFamily="34" charset="0"/>
              </a:rPr>
              <a:t> brain size is compared to the brain size of </a:t>
            </a:r>
            <a:r>
              <a:rPr lang="en-AU" b="1" i="0" dirty="0" smtClean="0">
                <a:solidFill>
                  <a:srgbClr val="228B22"/>
                </a:solidFill>
                <a:effectLst/>
                <a:latin typeface="Arial" panose="020B0604020202020204" pitchFamily="34" charset="0"/>
              </a:rPr>
              <a:t>earlier hominins,</a:t>
            </a:r>
            <a:r>
              <a:rPr lang="en-AU" b="0" i="0" dirty="0" smtClean="0">
                <a:solidFill>
                  <a:srgbClr val="444444"/>
                </a:solidFill>
                <a:effectLst/>
                <a:latin typeface="Arial" panose="020B0604020202020204" pitchFamily="34" charset="0"/>
              </a:rPr>
              <a:t> such as </a:t>
            </a:r>
            <a:r>
              <a:rPr lang="en-AU" b="0" i="1" dirty="0" smtClean="0">
                <a:solidFill>
                  <a:srgbClr val="444444"/>
                </a:solidFill>
                <a:effectLst/>
                <a:latin typeface="Arial" panose="020B0604020202020204" pitchFamily="34" charset="0"/>
              </a:rPr>
              <a:t>Homo erectus</a:t>
            </a:r>
            <a:r>
              <a:rPr lang="en-AU" b="0" i="0" dirty="0" smtClean="0">
                <a:solidFill>
                  <a:srgbClr val="444444"/>
                </a:solidFill>
                <a:effectLst/>
                <a:latin typeface="Arial" panose="020B0604020202020204" pitchFamily="34" charset="0"/>
              </a:rPr>
              <a:t>, it is apparent that the </a:t>
            </a:r>
            <a:r>
              <a:rPr lang="en-AU" b="1" i="1" dirty="0" smtClean="0">
                <a:solidFill>
                  <a:srgbClr val="0066CC"/>
                </a:solidFill>
                <a:effectLst/>
                <a:latin typeface="Arial" panose="020B0604020202020204" pitchFamily="34" charset="0"/>
              </a:rPr>
              <a:t>Homo sapiens</a:t>
            </a:r>
            <a:r>
              <a:rPr lang="en-AU" b="0" i="0" dirty="0" smtClean="0">
                <a:solidFill>
                  <a:srgbClr val="444444"/>
                </a:solidFill>
                <a:effectLst/>
                <a:latin typeface="Arial" panose="020B0604020202020204" pitchFamily="34" charset="0"/>
              </a:rPr>
              <a:t> brain is much larger.</a:t>
            </a:r>
            <a:endParaRPr lang="en-AU" b="0" i="0" dirty="0">
              <a:solidFill>
                <a:srgbClr val="444444"/>
              </a:solidFill>
              <a:effectLst/>
              <a:latin typeface="Arial" panose="020B0604020202020204" pitchFamily="34" charset="0"/>
            </a:endParaRPr>
          </a:p>
        </p:txBody>
      </p:sp>
      <p:pic>
        <p:nvPicPr>
          <p:cNvPr id="6146" name="Picture 2" descr="https://www.educationperfect.com/media/content/Science/1434082859.748621g/1434082858899-375965932-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0" y="2722563"/>
            <a:ext cx="2933700" cy="154305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2260600" y="5194300"/>
            <a:ext cx="7277100" cy="369332"/>
          </a:xfrm>
          <a:prstGeom prst="rect">
            <a:avLst/>
          </a:prstGeom>
          <a:noFill/>
        </p:spPr>
        <p:txBody>
          <a:bodyPr wrap="square" rtlCol="0">
            <a:spAutoFit/>
          </a:bodyPr>
          <a:lstStyle/>
          <a:p>
            <a:r>
              <a:rPr lang="en-AU" dirty="0" smtClean="0"/>
              <a:t>(hominid=great ape, hominin= modern humans and their ancestors)</a:t>
            </a:r>
            <a:endParaRPr lang="en-AU" dirty="0"/>
          </a:p>
        </p:txBody>
      </p:sp>
    </p:spTree>
    <p:extLst>
      <p:ext uri="{BB962C8B-B14F-4D97-AF65-F5344CB8AC3E}">
        <p14:creationId xmlns:p14="http://schemas.microsoft.com/office/powerpoint/2010/main" val="875236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18335"/>
            <a:ext cx="6096000" cy="646331"/>
          </a:xfrm>
          <a:prstGeom prst="rect">
            <a:avLst/>
          </a:prstGeom>
        </p:spPr>
        <p:txBody>
          <a:bodyPr>
            <a:spAutoFit/>
          </a:bodyPr>
          <a:lstStyle/>
          <a:p>
            <a:r>
              <a:rPr lang="en-AU" b="0" i="0" dirty="0" smtClean="0">
                <a:solidFill>
                  <a:srgbClr val="444444"/>
                </a:solidFill>
                <a:effectLst/>
                <a:latin typeface="Arial" panose="020B0604020202020204" pitchFamily="34" charset="0"/>
              </a:rPr>
              <a:t>The </a:t>
            </a:r>
            <a:r>
              <a:rPr lang="en-AU" b="1" i="0" dirty="0" smtClean="0">
                <a:solidFill>
                  <a:srgbClr val="E04E50"/>
                </a:solidFill>
                <a:effectLst/>
                <a:latin typeface="Arial" panose="020B0604020202020204" pitchFamily="34" charset="0"/>
              </a:rPr>
              <a:t>organisation</a:t>
            </a:r>
            <a:r>
              <a:rPr lang="en-AU" b="0" i="0" dirty="0" smtClean="0">
                <a:solidFill>
                  <a:srgbClr val="444444"/>
                </a:solidFill>
                <a:effectLst/>
                <a:latin typeface="Arial" panose="020B0604020202020204" pitchFamily="34" charset="0"/>
              </a:rPr>
              <a:t> of the brain is directly linked to the </a:t>
            </a:r>
            <a:r>
              <a:rPr lang="en-AU" b="1" i="0" dirty="0" smtClean="0">
                <a:solidFill>
                  <a:srgbClr val="0066CC"/>
                </a:solidFill>
                <a:effectLst/>
                <a:latin typeface="Arial" panose="020B0604020202020204" pitchFamily="34" charset="0"/>
              </a:rPr>
              <a:t>efficiency</a:t>
            </a:r>
            <a:r>
              <a:rPr lang="en-AU" b="0" i="0" dirty="0" smtClean="0">
                <a:solidFill>
                  <a:srgbClr val="444444"/>
                </a:solidFill>
                <a:effectLst/>
                <a:latin typeface="Arial" panose="020B0604020202020204" pitchFamily="34" charset="0"/>
              </a:rPr>
              <a:t> and </a:t>
            </a:r>
            <a:r>
              <a:rPr lang="en-AU" b="1" i="0" dirty="0" smtClean="0">
                <a:solidFill>
                  <a:srgbClr val="228B22"/>
                </a:solidFill>
                <a:effectLst/>
                <a:latin typeface="Arial" panose="020B0604020202020204" pitchFamily="34" charset="0"/>
              </a:rPr>
              <a:t>output.</a:t>
            </a:r>
            <a:endParaRPr lang="en-AU" dirty="0"/>
          </a:p>
        </p:txBody>
      </p:sp>
      <p:pic>
        <p:nvPicPr>
          <p:cNvPr id="7170" name="Picture 2" descr="https://www.educationperfect.com/media/content/German/1453934987.170781g/1453935029138-3951118349438109-2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0775" y="3759200"/>
            <a:ext cx="1524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87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358</Words>
  <Application>Microsoft Office PowerPoint</Application>
  <PresentationFormat>Widescreen</PresentationFormat>
  <Paragraphs>118</Paragraphs>
  <Slides>29</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KaTeX_Main</vt:lpstr>
      <vt:lpstr>Office Theme</vt:lpstr>
      <vt:lpstr>Hominid Biological Evolution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Hominid Biological Evolution</dc:title>
  <dc:creator>Joseph D'cruz</dc:creator>
  <cp:lastModifiedBy>Joseph D'cruz</cp:lastModifiedBy>
  <cp:revision>2</cp:revision>
  <dcterms:created xsi:type="dcterms:W3CDTF">2020-09-26T23:25:36Z</dcterms:created>
  <dcterms:modified xsi:type="dcterms:W3CDTF">2020-09-26T23:30:18Z</dcterms:modified>
</cp:coreProperties>
</file>