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DA189E0-67EB-4BF9-8D61-F451547E1281}"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15793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DA189E0-67EB-4BF9-8D61-F451547E1281}"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25504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DA189E0-67EB-4BF9-8D61-F451547E1281}"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150685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DA189E0-67EB-4BF9-8D61-F451547E1281}"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346902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A189E0-67EB-4BF9-8D61-F451547E1281}"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135757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DA189E0-67EB-4BF9-8D61-F451547E1281}"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74187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DA189E0-67EB-4BF9-8D61-F451547E1281}" type="datetimeFigureOut">
              <a:rPr lang="en-AU" smtClean="0"/>
              <a:t>27/09/2020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2801468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DA189E0-67EB-4BF9-8D61-F451547E1281}" type="datetimeFigureOut">
              <a:rPr lang="en-AU" smtClean="0"/>
              <a:t>27/09/2020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292957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189E0-67EB-4BF9-8D61-F451547E1281}" type="datetimeFigureOut">
              <a:rPr lang="en-AU" smtClean="0"/>
              <a:t>27/09/2020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320195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A189E0-67EB-4BF9-8D61-F451547E1281}"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369086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A189E0-67EB-4BF9-8D61-F451547E1281}"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7561C7-064A-49FE-8D9B-81E3E6103FF3}" type="slidenum">
              <a:rPr lang="en-AU" smtClean="0"/>
              <a:t>‹#›</a:t>
            </a:fld>
            <a:endParaRPr lang="en-AU"/>
          </a:p>
        </p:txBody>
      </p:sp>
    </p:spTree>
    <p:extLst>
      <p:ext uri="{BB962C8B-B14F-4D97-AF65-F5344CB8AC3E}">
        <p14:creationId xmlns:p14="http://schemas.microsoft.com/office/powerpoint/2010/main" val="412671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189E0-67EB-4BF9-8D61-F451547E1281}" type="datetimeFigureOut">
              <a:rPr lang="en-AU" smtClean="0"/>
              <a:t>27/09/2020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561C7-064A-49FE-8D9B-81E3E6103FF3}" type="slidenum">
              <a:rPr lang="en-AU" smtClean="0"/>
              <a:t>‹#›</a:t>
            </a:fld>
            <a:endParaRPr lang="en-AU"/>
          </a:p>
        </p:txBody>
      </p:sp>
    </p:spTree>
    <p:extLst>
      <p:ext uri="{BB962C8B-B14F-4D97-AF65-F5344CB8AC3E}">
        <p14:creationId xmlns:p14="http://schemas.microsoft.com/office/powerpoint/2010/main" val="242122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Hominid Evolutionary Pathways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421784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416" y="259834"/>
            <a:ext cx="2800767" cy="369332"/>
          </a:xfrm>
          <a:prstGeom prst="rect">
            <a:avLst/>
          </a:prstGeom>
        </p:spPr>
        <p:txBody>
          <a:bodyPr wrap="none">
            <a:spAutoFit/>
          </a:bodyPr>
          <a:lstStyle/>
          <a:p>
            <a:r>
              <a:rPr lang="en-AU" b="1" i="1" dirty="0" smtClean="0">
                <a:solidFill>
                  <a:srgbClr val="E04E50"/>
                </a:solidFill>
                <a:effectLst/>
                <a:latin typeface="Arial" panose="020B0604020202020204" pitchFamily="34" charset="0"/>
              </a:rPr>
              <a:t>Homo </a:t>
            </a:r>
            <a:r>
              <a:rPr lang="en-AU" b="1" i="1" dirty="0" err="1" smtClean="0">
                <a:solidFill>
                  <a:srgbClr val="E04E50"/>
                </a:solidFill>
                <a:effectLst/>
                <a:latin typeface="Arial" panose="020B0604020202020204" pitchFamily="34" charset="0"/>
              </a:rPr>
              <a:t>neanderthalensis</a:t>
            </a:r>
            <a:endParaRPr lang="en-AU" dirty="0"/>
          </a:p>
        </p:txBody>
      </p:sp>
      <p:pic>
        <p:nvPicPr>
          <p:cNvPr id="7170" name="Picture 2" descr="Neanderthal sku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375" y="825500"/>
            <a:ext cx="2071843" cy="2641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82793" y="4041775"/>
            <a:ext cx="6067425" cy="1924050"/>
          </a:xfrm>
          <a:prstGeom prst="rect">
            <a:avLst/>
          </a:prstGeom>
        </p:spPr>
      </p:pic>
      <p:sp>
        <p:nvSpPr>
          <p:cNvPr id="5" name="Rectangle 4"/>
          <p:cNvSpPr/>
          <p:nvPr/>
        </p:nvSpPr>
        <p:spPr>
          <a:xfrm>
            <a:off x="6578600" y="3292773"/>
            <a:ext cx="6096000" cy="923330"/>
          </a:xfrm>
          <a:prstGeom prst="rect">
            <a:avLst/>
          </a:prstGeom>
        </p:spPr>
        <p:txBody>
          <a:bodyPr>
            <a:spAutoFit/>
          </a:bodyPr>
          <a:lstStyle/>
          <a:p>
            <a:pPr algn="ctr"/>
            <a:r>
              <a:rPr lang="en-AU" b="1" i="0" dirty="0" smtClean="0">
                <a:solidFill>
                  <a:srgbClr val="444444"/>
                </a:solidFill>
                <a:effectLst/>
                <a:latin typeface="Arial" panose="020B0604020202020204" pitchFamily="34" charset="0"/>
              </a:rPr>
              <a:t>Facts about </a:t>
            </a:r>
            <a:r>
              <a:rPr lang="en-AU" b="1" i="1" dirty="0" smtClean="0">
                <a:solidFill>
                  <a:srgbClr val="444444"/>
                </a:solidFill>
                <a:effectLst/>
                <a:latin typeface="Arial" panose="020B0604020202020204" pitchFamily="34" charset="0"/>
              </a:rPr>
              <a:t>Homo </a:t>
            </a:r>
            <a:r>
              <a:rPr lang="en-AU" b="1" i="1" dirty="0" err="1" smtClean="0">
                <a:solidFill>
                  <a:srgbClr val="444444"/>
                </a:solidFill>
                <a:effectLst/>
                <a:latin typeface="Arial" panose="020B0604020202020204" pitchFamily="34" charset="0"/>
              </a:rPr>
              <a:t>neanderthalensis</a:t>
            </a:r>
            <a:r>
              <a:rPr lang="en-AU" b="1" i="0" dirty="0" smtClean="0">
                <a:solidFill>
                  <a:srgbClr val="444444"/>
                </a:solidFill>
                <a:effectLst/>
                <a:latin typeface="Arial" panose="020B0604020202020204" pitchFamily="34" charset="0"/>
              </a:rPr>
              <a:t>:</a:t>
            </a:r>
            <a:endParaRPr lang="en-AU" b="0" i="0" dirty="0" smtClean="0">
              <a:solidFill>
                <a:srgbClr val="444444"/>
              </a:solidFill>
              <a:effectLst/>
              <a:latin typeface="Arial" panose="020B0604020202020204" pitchFamily="34" charset="0"/>
            </a:endParaRPr>
          </a:p>
          <a:p>
            <a:r>
              <a:rPr lang="en-AU" b="0" i="0" dirty="0" smtClean="0">
                <a:solidFill>
                  <a:srgbClr val="444444"/>
                </a:solidFill>
                <a:effectLst/>
                <a:latin typeface="Arial" panose="020B0604020202020204" pitchFamily="34" charset="0"/>
              </a:rPr>
              <a:t/>
            </a:r>
            <a:br>
              <a:rPr lang="en-AU" b="0" i="0" dirty="0" smtClean="0">
                <a:solidFill>
                  <a:srgbClr val="444444"/>
                </a:solidFill>
                <a:effectLst/>
                <a:latin typeface="Arial" panose="020B0604020202020204" pitchFamily="34" charset="0"/>
              </a:rPr>
            </a:b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1049597272"/>
              </p:ext>
            </p:extLst>
          </p:nvPr>
        </p:nvGraphicFramePr>
        <p:xfrm>
          <a:off x="7039183" y="4039404"/>
          <a:ext cx="5538788" cy="2103120"/>
        </p:xfrm>
        <a:graphic>
          <a:graphicData uri="http://schemas.openxmlformats.org/drawingml/2006/table">
            <a:tbl>
              <a:tblPr/>
              <a:tblGrid>
                <a:gridCol w="280988">
                  <a:extLst>
                    <a:ext uri="{9D8B030D-6E8A-4147-A177-3AD203B41FA5}">
                      <a16:colId xmlns:a16="http://schemas.microsoft.com/office/drawing/2014/main" val="1645439278"/>
                    </a:ext>
                  </a:extLst>
                </a:gridCol>
                <a:gridCol w="5257800">
                  <a:extLst>
                    <a:ext uri="{9D8B030D-6E8A-4147-A177-3AD203B41FA5}">
                      <a16:colId xmlns:a16="http://schemas.microsoft.com/office/drawing/2014/main" val="100972914"/>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Heavy boned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726686643"/>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Large teeth and jaw muscles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38765163"/>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Brow ridge above the eye sockets was nearly as prominent as in </a:t>
                      </a:r>
                      <a:r>
                        <a:rPr lang="en-AU" i="1">
                          <a:effectLst/>
                        </a:rPr>
                        <a:t>H. erectus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66365348"/>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Limbs were relatively short with respect to torso, suggesting adaptation to the cold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953540534"/>
                  </a:ext>
                </a:extLst>
              </a:tr>
            </a:tbl>
          </a:graphicData>
        </a:graphic>
      </p:graphicFrame>
    </p:spTree>
    <p:extLst>
      <p:ext uri="{BB962C8B-B14F-4D97-AF65-F5344CB8AC3E}">
        <p14:creationId xmlns:p14="http://schemas.microsoft.com/office/powerpoint/2010/main" val="74573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8100" y="186035"/>
            <a:ext cx="6096000" cy="923330"/>
          </a:xfrm>
          <a:prstGeom prst="rect">
            <a:avLst/>
          </a:prstGeom>
        </p:spPr>
        <p:txBody>
          <a:bodyPr>
            <a:spAutoFit/>
          </a:bodyPr>
          <a:lstStyle/>
          <a:p>
            <a:pPr algn="ctr"/>
            <a:r>
              <a:rPr lang="en-AU" b="1" i="1" dirty="0" smtClean="0">
                <a:solidFill>
                  <a:srgbClr val="E04E50"/>
                </a:solidFill>
                <a:effectLst/>
                <a:latin typeface="Arial" panose="020B0604020202020204" pitchFamily="34" charset="0"/>
              </a:rPr>
              <a:t>Homo sapiens</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8194" name="Picture 2" descr="https://www.educationperfect.com/Images/Content/Maths/1382330147120-9443228-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954" y="647700"/>
            <a:ext cx="2330291" cy="22193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751012" y="3121025"/>
            <a:ext cx="8678126" cy="2682875"/>
          </a:xfrm>
          <a:prstGeom prst="rect">
            <a:avLst/>
          </a:prstGeom>
        </p:spPr>
      </p:pic>
    </p:spTree>
    <p:extLst>
      <p:ext uri="{BB962C8B-B14F-4D97-AF65-F5344CB8AC3E}">
        <p14:creationId xmlns:p14="http://schemas.microsoft.com/office/powerpoint/2010/main" val="91149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500" y="538540"/>
            <a:ext cx="111633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Evolutionary Pathways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When determining relatedness and possible evolutionary pathways for hominids, </a:t>
            </a:r>
            <a:r>
              <a:rPr lang="en-AU" b="1" i="0" dirty="0" smtClean="0">
                <a:solidFill>
                  <a:srgbClr val="E04E50"/>
                </a:solidFill>
                <a:effectLst/>
                <a:latin typeface="Arial" panose="020B0604020202020204" pitchFamily="34" charset="0"/>
              </a:rPr>
              <a:t>fossils are compared</a:t>
            </a:r>
            <a:r>
              <a:rPr lang="en-AU" b="0" i="0" dirty="0" smtClean="0">
                <a:solidFill>
                  <a:srgbClr val="444444"/>
                </a:solidFill>
                <a:effectLst/>
                <a:latin typeface="Arial" panose="020B0604020202020204" pitchFamily="34" charset="0"/>
              </a:rPr>
              <a:t> to each other and to modern humans and apes. Their ages are calculated using </a:t>
            </a:r>
            <a:r>
              <a:rPr lang="en-AU" b="1" i="0" dirty="0" smtClean="0">
                <a:solidFill>
                  <a:srgbClr val="7C0BAE"/>
                </a:solidFill>
                <a:effectLst/>
                <a:latin typeface="Arial" panose="020B0604020202020204" pitchFamily="34" charset="0"/>
              </a:rPr>
              <a:t>relative</a:t>
            </a:r>
            <a:r>
              <a:rPr lang="en-AU" b="0" i="0" dirty="0" smtClean="0">
                <a:solidFill>
                  <a:srgbClr val="444444"/>
                </a:solidFill>
                <a:effectLst/>
                <a:latin typeface="Arial" panose="020B0604020202020204" pitchFamily="34" charset="0"/>
              </a:rPr>
              <a:t> and </a:t>
            </a:r>
            <a:r>
              <a:rPr lang="en-AU" b="1" i="0" dirty="0" smtClean="0">
                <a:solidFill>
                  <a:srgbClr val="7C0BAE"/>
                </a:solidFill>
                <a:effectLst/>
                <a:latin typeface="Arial" panose="020B0604020202020204" pitchFamily="34" charset="0"/>
              </a:rPr>
              <a:t>absolute dating</a:t>
            </a:r>
            <a:r>
              <a:rPr lang="en-AU" b="0" i="0" dirty="0" smtClean="0">
                <a:solidFill>
                  <a:srgbClr val="444444"/>
                </a:solidFill>
                <a:effectLst/>
                <a:latin typeface="Arial" panose="020B0604020202020204" pitchFamily="34" charset="0"/>
              </a:rPr>
              <a:t> techniques. Their </a:t>
            </a:r>
            <a:r>
              <a:rPr lang="en-AU" b="1" i="0" dirty="0" smtClean="0">
                <a:solidFill>
                  <a:srgbClr val="0066CC"/>
                </a:solidFill>
                <a:effectLst/>
                <a:latin typeface="Arial" panose="020B0604020202020204" pitchFamily="34" charset="0"/>
              </a:rPr>
              <a:t>geographical distribution</a:t>
            </a:r>
            <a:r>
              <a:rPr lang="en-AU" b="0" i="0" dirty="0" smtClean="0">
                <a:solidFill>
                  <a:srgbClr val="444444"/>
                </a:solidFill>
                <a:effectLst/>
                <a:latin typeface="Arial" panose="020B0604020202020204" pitchFamily="34" charset="0"/>
              </a:rPr>
              <a:t> can also help explain possible evolutionary pathways.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is often not obvious at which point a species has diverged, and sometimes there can be several possible hypothesises as to how different species are related.</a:t>
            </a:r>
            <a:endParaRPr lang="en-AU" b="0" i="0" dirty="0">
              <a:solidFill>
                <a:srgbClr val="444444"/>
              </a:solidFill>
              <a:effectLst/>
              <a:latin typeface="Arial" panose="020B0604020202020204" pitchFamily="34" charset="0"/>
            </a:endParaRPr>
          </a:p>
        </p:txBody>
      </p:sp>
      <p:pic>
        <p:nvPicPr>
          <p:cNvPr id="9218" name="Picture 2" descr="https://www.educationperfect.com/Images/Content/Maths/1371160365704-769892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84562"/>
            <a:ext cx="5984875" cy="299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17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734536"/>
            <a:ext cx="110236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For example fossils of </a:t>
            </a:r>
            <a:r>
              <a:rPr lang="en-AU" b="0" i="1" dirty="0" err="1" smtClean="0">
                <a:solidFill>
                  <a:srgbClr val="444444"/>
                </a:solidFill>
                <a:effectLst/>
                <a:latin typeface="Arial" panose="020B0604020202020204" pitchFamily="34" charset="0"/>
              </a:rPr>
              <a:t>A.afarensis</a:t>
            </a:r>
            <a:r>
              <a:rPr lang="en-AU" b="0" i="0" dirty="0" smtClean="0">
                <a:solidFill>
                  <a:srgbClr val="444444"/>
                </a:solidFill>
                <a:effectLst/>
                <a:latin typeface="Arial" panose="020B0604020202020204" pitchFamily="34" charset="0"/>
              </a:rPr>
              <a:t> have been dated from </a:t>
            </a:r>
            <a:r>
              <a:rPr lang="en-AU" b="0" i="0" dirty="0" smtClean="0">
                <a:solidFill>
                  <a:srgbClr val="444444"/>
                </a:solidFill>
                <a:effectLst/>
                <a:latin typeface="KaTeX_Main"/>
              </a:rPr>
              <a:t>3.9−2.5</a:t>
            </a:r>
            <a:r>
              <a:rPr lang="en-AU" b="0" i="0" dirty="0" smtClean="0">
                <a:solidFill>
                  <a:srgbClr val="444444"/>
                </a:solidFill>
                <a:effectLst/>
                <a:latin typeface="Arial" panose="020B0604020202020204" pitchFamily="34" charset="0"/>
              </a:rPr>
              <a:t>mya, whilst fossils of </a:t>
            </a:r>
            <a:r>
              <a:rPr lang="en-AU" b="0" i="1" dirty="0" err="1" smtClean="0">
                <a:solidFill>
                  <a:srgbClr val="444444"/>
                </a:solidFill>
                <a:effectLst/>
                <a:latin typeface="Arial" panose="020B0604020202020204" pitchFamily="34" charset="0"/>
              </a:rPr>
              <a:t>A.africanus</a:t>
            </a:r>
            <a:r>
              <a:rPr lang="en-AU" b="0" i="0" dirty="0" smtClean="0">
                <a:solidFill>
                  <a:srgbClr val="444444"/>
                </a:solidFill>
                <a:effectLst/>
                <a:latin typeface="Arial" panose="020B0604020202020204" pitchFamily="34" charset="0"/>
              </a:rPr>
              <a:t> have been dated from </a:t>
            </a:r>
            <a:r>
              <a:rPr lang="en-AU" b="0" i="0" dirty="0" smtClean="0">
                <a:solidFill>
                  <a:srgbClr val="444444"/>
                </a:solidFill>
                <a:effectLst/>
                <a:latin typeface="KaTeX_Main"/>
              </a:rPr>
              <a:t>3.3−2.1</a:t>
            </a:r>
            <a:r>
              <a:rPr lang="en-AU" b="0" i="0" dirty="0" smtClean="0">
                <a:solidFill>
                  <a:srgbClr val="444444"/>
                </a:solidFill>
                <a:effectLst/>
                <a:latin typeface="Arial" panose="020B0604020202020204" pitchFamily="34" charset="0"/>
              </a:rPr>
              <a:t> </a:t>
            </a:r>
            <a:r>
              <a:rPr lang="en-AU" b="0" i="0" dirty="0" err="1" smtClean="0">
                <a:solidFill>
                  <a:srgbClr val="444444"/>
                </a:solidFill>
                <a:effectLst/>
                <a:latin typeface="Arial" panose="020B0604020202020204" pitchFamily="34" charset="0"/>
              </a:rPr>
              <a:t>mya</a:t>
            </a:r>
            <a:r>
              <a:rPr lang="en-AU" b="0" i="0" dirty="0" smtClean="0">
                <a:solidFill>
                  <a:srgbClr val="444444"/>
                </a:solidFill>
                <a:effectLst/>
                <a:latin typeface="Arial" panose="020B0604020202020204" pitchFamily="34" charset="0"/>
              </a:rPr>
              <a: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is possible that both arose from a common ancestor.</a:t>
            </a:r>
            <a:endParaRPr lang="en-AU" b="0" i="0" dirty="0">
              <a:solidFill>
                <a:srgbClr val="444444"/>
              </a:solidFill>
              <a:effectLst/>
              <a:latin typeface="Arial" panose="020B0604020202020204" pitchFamily="34" charset="0"/>
            </a:endParaRPr>
          </a:p>
        </p:txBody>
      </p:sp>
      <p:pic>
        <p:nvPicPr>
          <p:cNvPr id="10242" name="Picture 2" descr="https://www.educationperfect.com/media/content/Science/1523833085.773211g/1523833083691-219015356748156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75" y="2235200"/>
            <a:ext cx="3800475" cy="2066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200" y="4429036"/>
            <a:ext cx="10922000" cy="923330"/>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Alternatively </a:t>
            </a:r>
            <a:r>
              <a:rPr lang="en-AU" b="0" i="1" dirty="0" err="1" smtClean="0">
                <a:solidFill>
                  <a:srgbClr val="444444"/>
                </a:solidFill>
                <a:effectLst/>
                <a:latin typeface="Arial" panose="020B0604020202020204" pitchFamily="34" charset="0"/>
              </a:rPr>
              <a:t>A.africanus</a:t>
            </a:r>
            <a:r>
              <a:rPr lang="en-AU" b="0" i="0" dirty="0" smtClean="0">
                <a:solidFill>
                  <a:srgbClr val="444444"/>
                </a:solidFill>
                <a:effectLst/>
                <a:latin typeface="Arial" panose="020B0604020202020204" pitchFamily="34" charset="0"/>
              </a:rPr>
              <a:t> may have evolved from a population of </a:t>
            </a:r>
            <a:r>
              <a:rPr lang="en-AU" b="0" i="1" dirty="0" err="1" smtClean="0">
                <a:solidFill>
                  <a:srgbClr val="444444"/>
                </a:solidFill>
                <a:effectLst/>
                <a:latin typeface="Arial" panose="020B0604020202020204" pitchFamily="34" charset="0"/>
              </a:rPr>
              <a:t>A.afarensis</a:t>
            </a:r>
            <a:r>
              <a:rPr lang="en-AU" b="0" i="0" dirty="0" smtClean="0">
                <a:solidFill>
                  <a:srgbClr val="444444"/>
                </a:solidFill>
                <a:effectLst/>
                <a:latin typeface="Arial" panose="020B0604020202020204" pitchFamily="34" charset="0"/>
              </a:rPr>
              <a:t>.</a:t>
            </a:r>
          </a:p>
          <a:p>
            <a:r>
              <a:rPr lang="en-AU" dirty="0" smtClean="0"/>
              <a:t/>
            </a:r>
            <a:br>
              <a:rPr lang="en-AU" dirty="0" smtClean="0"/>
            </a:br>
            <a:endParaRPr lang="en-AU" dirty="0"/>
          </a:p>
        </p:txBody>
      </p:sp>
      <p:pic>
        <p:nvPicPr>
          <p:cNvPr id="10244" name="Picture 4" descr="https://www.educationperfect.com/media/content/Science/1523833131.404961g/1523833129440-2190153567481562-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775" y="4987152"/>
            <a:ext cx="5225575" cy="138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56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9939"/>
            <a:ext cx="114808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only way to determine which pathway is correct is to find and date more fossils to help determine which is the correct pathway. At the moment, many suggested pathways are just "best guesses" based on the current evidence collected, but this may change as more fossils are discovered.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Due to fossil locations, it has been suggested that </a:t>
            </a:r>
            <a:r>
              <a:rPr lang="en-AU" b="0" i="1" dirty="0" smtClean="0">
                <a:solidFill>
                  <a:srgbClr val="444444"/>
                </a:solidFill>
                <a:effectLst/>
                <a:latin typeface="Arial" panose="020B0604020202020204" pitchFamily="34" charset="0"/>
              </a:rPr>
              <a:t>P. </a:t>
            </a:r>
            <a:r>
              <a:rPr lang="en-AU" b="0" i="1" dirty="0" err="1" smtClean="0">
                <a:solidFill>
                  <a:srgbClr val="444444"/>
                </a:solidFill>
                <a:effectLst/>
                <a:latin typeface="Arial" panose="020B0604020202020204" pitchFamily="34" charset="0"/>
              </a:rPr>
              <a:t>robustus</a:t>
            </a:r>
            <a:r>
              <a:rPr lang="en-AU" b="0" i="0" dirty="0" smtClean="0">
                <a:solidFill>
                  <a:srgbClr val="444444"/>
                </a:solidFill>
                <a:effectLst/>
                <a:latin typeface="Arial" panose="020B0604020202020204" pitchFamily="34" charset="0"/>
              </a:rPr>
              <a:t> evolved from </a:t>
            </a:r>
            <a:r>
              <a:rPr lang="en-AU" b="0" i="1" dirty="0" smtClean="0">
                <a:solidFill>
                  <a:srgbClr val="444444"/>
                </a:solidFill>
                <a:effectLst/>
                <a:latin typeface="Arial" panose="020B0604020202020204" pitchFamily="34" charset="0"/>
              </a:rPr>
              <a:t>A. </a:t>
            </a:r>
            <a:r>
              <a:rPr lang="en-AU" b="0" i="1" dirty="0" err="1" smtClean="0">
                <a:solidFill>
                  <a:srgbClr val="444444"/>
                </a:solidFill>
                <a:effectLst/>
                <a:latin typeface="Arial" panose="020B0604020202020204" pitchFamily="34" charset="0"/>
              </a:rPr>
              <a:t>africanus</a:t>
            </a:r>
            <a:r>
              <a:rPr lang="en-AU" b="0"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pic>
        <p:nvPicPr>
          <p:cNvPr id="11266" name="Picture 2" descr="https://www.educationperfect.com/media/content/Science/1523833840.513451g/1523833838525-219015356748156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074" y="2149474"/>
            <a:ext cx="4422775" cy="1177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6074" y="3599412"/>
            <a:ext cx="11566526" cy="1200329"/>
          </a:xfrm>
          <a:prstGeom prst="rect">
            <a:avLst/>
          </a:prstGeom>
        </p:spPr>
        <p:txBody>
          <a:bodyPr wrap="square">
            <a:spAutoFit/>
          </a:bodyPr>
          <a:lstStyle/>
          <a:p>
            <a:pPr algn="ctr"/>
            <a:r>
              <a:rPr lang="en-AU" b="0" i="1" dirty="0" err="1" smtClean="0">
                <a:solidFill>
                  <a:srgbClr val="444444"/>
                </a:solidFill>
                <a:effectLst/>
                <a:latin typeface="Arial" panose="020B0604020202020204" pitchFamily="34" charset="0"/>
              </a:rPr>
              <a:t>H.habilis</a:t>
            </a:r>
            <a:r>
              <a:rPr lang="en-AU" b="0" i="0" dirty="0" smtClean="0">
                <a:solidFill>
                  <a:srgbClr val="444444"/>
                </a:solidFill>
                <a:effectLst/>
                <a:latin typeface="Arial" panose="020B0604020202020204" pitchFamily="34" charset="0"/>
              </a:rPr>
              <a:t> possibly evolved from </a:t>
            </a:r>
            <a:r>
              <a:rPr lang="en-AU" b="0" i="1" dirty="0" smtClean="0">
                <a:solidFill>
                  <a:srgbClr val="444444"/>
                </a:solidFill>
                <a:effectLst/>
                <a:latin typeface="Arial" panose="020B0604020202020204" pitchFamily="34" charset="0"/>
              </a:rPr>
              <a:t>A. afarensis</a:t>
            </a:r>
            <a:r>
              <a:rPr lang="en-AU" b="0" i="0" dirty="0" smtClean="0">
                <a:solidFill>
                  <a:srgbClr val="444444"/>
                </a:solidFill>
                <a:effectLst/>
                <a:latin typeface="Arial" panose="020B0604020202020204" pitchFamily="34" charset="0"/>
              </a:rPr>
              <a:t> (although as fossils are also found in South Africa, they may have evolved from </a:t>
            </a:r>
            <a:r>
              <a:rPr lang="en-AU" b="0" i="1" dirty="0" smtClean="0">
                <a:solidFill>
                  <a:srgbClr val="444444"/>
                </a:solidFill>
                <a:effectLst/>
                <a:latin typeface="Arial" panose="020B0604020202020204" pitchFamily="34" charset="0"/>
              </a:rPr>
              <a:t>A. </a:t>
            </a:r>
            <a:r>
              <a:rPr lang="en-AU" b="0" i="1" dirty="0" err="1" smtClean="0">
                <a:solidFill>
                  <a:srgbClr val="444444"/>
                </a:solidFill>
                <a:effectLst/>
                <a:latin typeface="Arial" panose="020B0604020202020204" pitchFamily="34" charset="0"/>
              </a:rPr>
              <a:t>africanus</a:t>
            </a:r>
            <a:r>
              <a:rPr lang="en-AU" b="0" i="0" dirty="0" smtClean="0">
                <a:solidFill>
                  <a:srgbClr val="444444"/>
                </a:solidFill>
                <a:effectLst/>
                <a:latin typeface="Arial" panose="020B0604020202020204" pitchFamily="34" charset="0"/>
              </a:rPr>
              <a:t>).</a:t>
            </a:r>
          </a:p>
          <a:p>
            <a:r>
              <a:rPr lang="en-AU" dirty="0" smtClean="0"/>
              <a:t/>
            </a:r>
            <a:br>
              <a:rPr lang="en-AU" dirty="0" smtClean="0"/>
            </a:br>
            <a:endParaRPr lang="en-AU" dirty="0"/>
          </a:p>
        </p:txBody>
      </p:sp>
      <p:pic>
        <p:nvPicPr>
          <p:cNvPr id="11268" name="Picture 4" descr="https://www.educationperfect.com/media/content/Science/1523833870.770431g/1523833868758-2190153567481562-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4469964"/>
            <a:ext cx="38004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1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 y="444838"/>
            <a:ext cx="117094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It is suggested that </a:t>
            </a:r>
            <a:r>
              <a:rPr lang="en-AU" b="0" i="1" dirty="0" smtClean="0">
                <a:solidFill>
                  <a:srgbClr val="444444"/>
                </a:solidFill>
                <a:effectLst/>
                <a:latin typeface="Arial" panose="020B0604020202020204" pitchFamily="34" charset="0"/>
              </a:rPr>
              <a:t>H. erectus</a:t>
            </a:r>
            <a:r>
              <a:rPr lang="en-AU" b="0" i="0" dirty="0" smtClean="0">
                <a:solidFill>
                  <a:srgbClr val="444444"/>
                </a:solidFill>
                <a:effectLst/>
                <a:latin typeface="Arial" panose="020B0604020202020204" pitchFamily="34" charset="0"/>
              </a:rPr>
              <a:t> may have evolved from </a:t>
            </a:r>
            <a:r>
              <a:rPr lang="en-AU" b="0" i="1" dirty="0" err="1" smtClean="0">
                <a:solidFill>
                  <a:srgbClr val="444444"/>
                </a:solidFill>
                <a:effectLst/>
                <a:latin typeface="Arial" panose="020B0604020202020204" pitchFamily="34" charset="0"/>
              </a:rPr>
              <a:t>H.habilis</a:t>
            </a:r>
            <a:r>
              <a:rPr lang="en-AU" b="0" i="0" dirty="0" smtClean="0">
                <a:solidFill>
                  <a:srgbClr val="444444"/>
                </a:solidFill>
                <a:effectLst/>
                <a:latin typeface="Arial" panose="020B0604020202020204" pitchFamily="34" charset="0"/>
              </a:rPr>
              <a:t>.</a:t>
            </a:r>
          </a:p>
          <a:p>
            <a:pPr algn="ctr"/>
            <a:r>
              <a:rPr lang="en-AU" b="0" i="0" dirty="0" smtClean="0">
                <a:solidFill>
                  <a:srgbClr val="444444"/>
                </a:solidFill>
                <a:effectLst/>
                <a:latin typeface="Arial" panose="020B0604020202020204" pitchFamily="34" charset="0"/>
              </a:rPr>
              <a:t> </a:t>
            </a:r>
          </a:p>
          <a:p>
            <a:pPr algn="ctr"/>
            <a:r>
              <a:rPr lang="en-AU" b="0" i="1" dirty="0" smtClean="0">
                <a:solidFill>
                  <a:srgbClr val="444444"/>
                </a:solidFill>
                <a:effectLst/>
                <a:latin typeface="Arial" panose="020B0604020202020204" pitchFamily="34" charset="0"/>
              </a:rPr>
              <a:t>H. erectus</a:t>
            </a:r>
            <a:r>
              <a:rPr lang="en-AU" b="0" i="0" dirty="0" smtClean="0">
                <a:solidFill>
                  <a:srgbClr val="444444"/>
                </a:solidFill>
                <a:effectLst/>
                <a:latin typeface="Arial" panose="020B0604020202020204" pitchFamily="34" charset="0"/>
              </a:rPr>
              <a:t> is then thought to have evolved to form </a:t>
            </a:r>
            <a:r>
              <a:rPr lang="en-AU" b="0" i="1" dirty="0" smtClean="0">
                <a:solidFill>
                  <a:srgbClr val="444444"/>
                </a:solidFill>
                <a:effectLst/>
                <a:latin typeface="Arial" panose="020B0604020202020204" pitchFamily="34" charset="0"/>
              </a:rPr>
              <a:t>H. </a:t>
            </a:r>
            <a:r>
              <a:rPr lang="en-AU" b="0" i="1" dirty="0" err="1" smtClean="0">
                <a:solidFill>
                  <a:srgbClr val="444444"/>
                </a:solidFill>
                <a:effectLst/>
                <a:latin typeface="Arial" panose="020B0604020202020204" pitchFamily="34" charset="0"/>
              </a:rPr>
              <a:t>neanderthalensis</a:t>
            </a:r>
            <a:r>
              <a:rPr lang="en-AU" b="0" i="0" dirty="0" smtClean="0">
                <a:solidFill>
                  <a:srgbClr val="444444"/>
                </a:solidFill>
                <a:effectLst/>
                <a:latin typeface="Arial" panose="020B0604020202020204" pitchFamily="34" charset="0"/>
              </a:rPr>
              <a:t> and </a:t>
            </a:r>
            <a:r>
              <a:rPr lang="en-AU" b="0" i="1" dirty="0" smtClean="0">
                <a:solidFill>
                  <a:srgbClr val="444444"/>
                </a:solidFill>
                <a:effectLst/>
                <a:latin typeface="Arial" panose="020B0604020202020204" pitchFamily="34" charset="0"/>
              </a:rPr>
              <a:t>H. sapiens</a:t>
            </a:r>
            <a:r>
              <a:rPr lang="en-AU" b="0" i="0" dirty="0" smtClean="0">
                <a:solidFill>
                  <a:srgbClr val="444444"/>
                </a:solidFill>
                <a:effectLst/>
                <a:latin typeface="Arial" panose="020B0604020202020204" pitchFamily="34" charset="0"/>
              </a:rPr>
              <a:t>. Whilst the Neanderthals died out, the </a:t>
            </a:r>
            <a:r>
              <a:rPr lang="en-AU" b="0" i="1" dirty="0" smtClean="0">
                <a:solidFill>
                  <a:srgbClr val="444444"/>
                </a:solidFill>
                <a:effectLst/>
                <a:latin typeface="Arial" panose="020B0604020202020204" pitchFamily="34" charset="0"/>
              </a:rPr>
              <a:t>H. sapiens</a:t>
            </a:r>
            <a:r>
              <a:rPr lang="en-AU" b="0" i="0" dirty="0" smtClean="0">
                <a:solidFill>
                  <a:srgbClr val="444444"/>
                </a:solidFill>
                <a:effectLst/>
                <a:latin typeface="Arial" panose="020B0604020202020204" pitchFamily="34" charset="0"/>
              </a:rPr>
              <a:t> species spread out around the world, forming modern humans.</a:t>
            </a:r>
            <a:endParaRPr lang="en-AU" b="0" i="0" dirty="0">
              <a:solidFill>
                <a:srgbClr val="444444"/>
              </a:solidFill>
              <a:effectLst/>
              <a:latin typeface="Arial" panose="020B0604020202020204" pitchFamily="34" charset="0"/>
            </a:endParaRPr>
          </a:p>
        </p:txBody>
      </p:sp>
      <p:pic>
        <p:nvPicPr>
          <p:cNvPr id="12290" name="Picture 2" descr="https://www.educationperfect.com/media/content/Science/1523834638.479071g/1523834636475-219015356748156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990" y="2032000"/>
            <a:ext cx="4756819" cy="4150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01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518636"/>
            <a:ext cx="107696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Out of Africa Theory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There have been several hypothesis put forward as to how humans have spread across the world, and their evolutionary pathways. One of the most popular theories is called the </a:t>
            </a:r>
            <a:r>
              <a:rPr lang="en-AU" b="1" i="0" dirty="0" smtClean="0">
                <a:solidFill>
                  <a:srgbClr val="E04E50"/>
                </a:solidFill>
                <a:effectLst/>
                <a:latin typeface="Arial" panose="020B0604020202020204" pitchFamily="34" charset="0"/>
              </a:rPr>
              <a:t>"Out of Africa Theory".</a:t>
            </a:r>
            <a:endParaRPr lang="en-AU" b="0" i="0" dirty="0">
              <a:solidFill>
                <a:srgbClr val="444444"/>
              </a:solidFill>
              <a:effectLst/>
              <a:latin typeface="Arial" panose="020B0604020202020204" pitchFamily="34" charset="0"/>
            </a:endParaRPr>
          </a:p>
        </p:txBody>
      </p:sp>
      <p:pic>
        <p:nvPicPr>
          <p:cNvPr id="13314" name="Picture 2" descr="https://www.educationperfect.com/media/content/Science/1423183346.48641g/1423183328847-114445177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62" y="2565400"/>
            <a:ext cx="5476875"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9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201136"/>
            <a:ext cx="109347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Out of Africa Theory (also known as the replacement hypothesis), suggests that </a:t>
            </a:r>
            <a:r>
              <a:rPr lang="en-AU" b="1" i="0" dirty="0" smtClean="0">
                <a:solidFill>
                  <a:srgbClr val="E04E50"/>
                </a:solidFill>
                <a:effectLst/>
                <a:latin typeface="Arial" panose="020B0604020202020204" pitchFamily="34" charset="0"/>
              </a:rPr>
              <a:t>modern humans evolved in Africa</a:t>
            </a:r>
            <a:r>
              <a:rPr lang="en-AU" b="0" i="0" dirty="0" smtClean="0">
                <a:solidFill>
                  <a:srgbClr val="444444"/>
                </a:solidFill>
                <a:effectLst/>
                <a:latin typeface="Arial" panose="020B0604020202020204" pitchFamily="34" charset="0"/>
              </a:rPr>
              <a:t>, and migrated into the rest of the world, </a:t>
            </a:r>
            <a:r>
              <a:rPr lang="en-AU" b="1" i="0" dirty="0" smtClean="0">
                <a:solidFill>
                  <a:srgbClr val="0066CC"/>
                </a:solidFill>
                <a:effectLst/>
                <a:latin typeface="Arial" panose="020B0604020202020204" pitchFamily="34" charset="0"/>
              </a:rPr>
              <a:t>replacing existing hominin species</a:t>
            </a:r>
            <a:r>
              <a:rPr lang="en-AU" b="0" i="0" dirty="0" smtClean="0">
                <a:solidFill>
                  <a:srgbClr val="444444"/>
                </a:solidFill>
                <a:effectLst/>
                <a:latin typeface="Arial" panose="020B0604020202020204" pitchFamily="34" charset="0"/>
              </a:rPr>
              <a:t> which had descended from </a:t>
            </a:r>
            <a:r>
              <a:rPr lang="en-AU" b="0" i="1" dirty="0" smtClean="0">
                <a:solidFill>
                  <a:srgbClr val="444444"/>
                </a:solidFill>
                <a:effectLst/>
                <a:latin typeface="Arial" panose="020B0604020202020204" pitchFamily="34" charset="0"/>
              </a:rPr>
              <a:t>Homo erectus</a:t>
            </a:r>
            <a:r>
              <a:rPr lang="en-AU" b="0" i="0" dirty="0" smtClean="0">
                <a:solidFill>
                  <a:srgbClr val="444444"/>
                </a:solidFill>
                <a:effectLst/>
                <a:latin typeface="Arial" panose="020B0604020202020204" pitchFamily="34" charset="0"/>
              </a:rPr>
              <a:t>.</a:t>
            </a:r>
            <a:endParaRPr lang="en-AU" dirty="0"/>
          </a:p>
        </p:txBody>
      </p:sp>
      <p:pic>
        <p:nvPicPr>
          <p:cNvPr id="14338" name="Picture 2" descr="https://www.educationperfect.com/media/content/Science/1423174588.106911g/1423174570501-114445177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1" y="1587010"/>
            <a:ext cx="3149600" cy="467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29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400" y="719435"/>
            <a:ext cx="10401300"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Out of Africa model states that once </a:t>
            </a:r>
            <a:r>
              <a:rPr lang="en-AU" b="0" i="1" dirty="0" smtClean="0">
                <a:solidFill>
                  <a:srgbClr val="444444"/>
                </a:solidFill>
                <a:effectLst/>
                <a:latin typeface="Arial" panose="020B0604020202020204" pitchFamily="34" charset="0"/>
              </a:rPr>
              <a:t>Homo erectus</a:t>
            </a:r>
            <a:r>
              <a:rPr lang="en-AU" b="0" i="0" dirty="0" smtClean="0">
                <a:solidFill>
                  <a:srgbClr val="444444"/>
                </a:solidFill>
                <a:effectLst/>
                <a:latin typeface="Arial" panose="020B0604020202020204" pitchFamily="34" charset="0"/>
              </a:rPr>
              <a:t> had migrated from Africa, these populations became </a:t>
            </a:r>
            <a:r>
              <a:rPr lang="en-AU" b="1" i="0" dirty="0" smtClean="0">
                <a:solidFill>
                  <a:srgbClr val="0066CC"/>
                </a:solidFill>
                <a:effectLst/>
                <a:latin typeface="Arial" panose="020B0604020202020204" pitchFamily="34" charset="0"/>
              </a:rPr>
              <a:t>reproductively isolated</a:t>
            </a:r>
            <a:r>
              <a:rPr lang="en-AU" b="0" i="0" dirty="0" smtClean="0">
                <a:solidFill>
                  <a:srgbClr val="444444"/>
                </a:solidFill>
                <a:effectLst/>
                <a:latin typeface="Arial" panose="020B0604020202020204" pitchFamily="34" charset="0"/>
              </a:rPr>
              <a:t>.</a:t>
            </a:r>
            <a:endParaRPr lang="en-AU" dirty="0"/>
          </a:p>
        </p:txBody>
      </p:sp>
      <p:pic>
        <p:nvPicPr>
          <p:cNvPr id="15362" name="Picture 2" descr="https://www.educationperfect.com/media/content/Science/1422906414.938361g/1422906400065-437753789-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75" y="1841500"/>
            <a:ext cx="380047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5000" y="4670336"/>
            <a:ext cx="10807700"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As they were subjected to </a:t>
            </a:r>
            <a:r>
              <a:rPr lang="en-AU" b="1" i="0" dirty="0" smtClean="0">
                <a:solidFill>
                  <a:srgbClr val="E04E50"/>
                </a:solidFill>
                <a:effectLst/>
                <a:latin typeface="Arial" panose="020B0604020202020204" pitchFamily="34" charset="0"/>
              </a:rPr>
              <a:t>different environments and selection pressures</a:t>
            </a:r>
            <a:r>
              <a:rPr lang="en-AU" b="0" i="0" dirty="0" smtClean="0">
                <a:solidFill>
                  <a:srgbClr val="444444"/>
                </a:solidFill>
                <a:effectLst/>
                <a:latin typeface="Arial" panose="020B0604020202020204" pitchFamily="34" charset="0"/>
              </a:rPr>
              <a:t>, they evolved differently, and in some cases, into different species, such as </a:t>
            </a:r>
            <a:r>
              <a:rPr lang="en-AU" b="0" i="1" dirty="0" smtClean="0">
                <a:solidFill>
                  <a:srgbClr val="444444"/>
                </a:solidFill>
                <a:effectLst/>
                <a:latin typeface="Arial" panose="020B0604020202020204" pitchFamily="34" charset="0"/>
              </a:rPr>
              <a:t>Homo </a:t>
            </a:r>
            <a:r>
              <a:rPr lang="en-AU" b="0" i="1" dirty="0" err="1" smtClean="0">
                <a:solidFill>
                  <a:srgbClr val="444444"/>
                </a:solidFill>
                <a:effectLst/>
                <a:latin typeface="Arial" panose="020B0604020202020204" pitchFamily="34" charset="0"/>
              </a:rPr>
              <a:t>neanderthalensis</a:t>
            </a:r>
            <a:r>
              <a:rPr lang="en-AU" b="0" i="0" dirty="0" smtClean="0">
                <a:solidFill>
                  <a:srgbClr val="444444"/>
                </a:solidFill>
                <a:effectLst/>
                <a:latin typeface="Arial" panose="020B0604020202020204" pitchFamily="34" charset="0"/>
              </a:rPr>
              <a:t>.</a:t>
            </a:r>
            <a:endParaRPr lang="en-AU" dirty="0"/>
          </a:p>
        </p:txBody>
      </p:sp>
    </p:spTree>
    <p:extLst>
      <p:ext uri="{BB962C8B-B14F-4D97-AF65-F5344CB8AC3E}">
        <p14:creationId xmlns:p14="http://schemas.microsoft.com/office/powerpoint/2010/main" val="1707177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19438"/>
            <a:ext cx="10934700" cy="1477328"/>
          </a:xfrm>
          <a:prstGeom prst="rect">
            <a:avLst/>
          </a:prstGeom>
        </p:spPr>
        <p:txBody>
          <a:bodyPr wrap="square">
            <a:spAutoFit/>
          </a:bodyPr>
          <a:lstStyle/>
          <a:p>
            <a:pPr algn="ctr"/>
            <a:r>
              <a:rPr lang="en-AU" b="1" i="1" dirty="0" smtClean="0">
                <a:solidFill>
                  <a:srgbClr val="E04E50"/>
                </a:solidFill>
                <a:effectLst/>
                <a:latin typeface="Arial" panose="020B0604020202020204" pitchFamily="34" charset="0"/>
              </a:rPr>
              <a:t>Homo sapiens</a:t>
            </a:r>
            <a:r>
              <a:rPr lang="en-AU" b="1" i="0" dirty="0" smtClean="0">
                <a:solidFill>
                  <a:srgbClr val="E04E50"/>
                </a:solidFill>
                <a:effectLst/>
                <a:latin typeface="Arial" panose="020B0604020202020204" pitchFamily="34" charset="0"/>
              </a:rPr>
              <a:t> evolved in one area</a:t>
            </a:r>
            <a:r>
              <a:rPr lang="en-AU" b="0" i="0" dirty="0" smtClean="0">
                <a:solidFill>
                  <a:srgbClr val="444444"/>
                </a:solidFill>
                <a:effectLst/>
                <a:latin typeface="Arial" panose="020B0604020202020204" pitchFamily="34" charset="0"/>
              </a:rPr>
              <a:t>, which is most likely Africa.</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These individuals then migrated out of Africa in the search for greater food resources.</a:t>
            </a:r>
          </a:p>
          <a:p>
            <a:r>
              <a:rPr lang="en-AU" dirty="0" smtClean="0"/>
              <a:t/>
            </a:r>
            <a:br>
              <a:rPr lang="en-AU" dirty="0" smtClean="0"/>
            </a:br>
            <a:endParaRPr lang="en-AU" dirty="0"/>
          </a:p>
        </p:txBody>
      </p:sp>
      <p:pic>
        <p:nvPicPr>
          <p:cNvPr id="16386" name="Picture 2" descr="https://www.educationperfect.com/media/content/Science/1423183346.48641g/1423183328847-114445177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175" y="1422400"/>
            <a:ext cx="5476875" cy="3019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76300" y="4723537"/>
            <a:ext cx="103124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Ultimately these </a:t>
            </a:r>
            <a:r>
              <a:rPr lang="en-AU" b="0" i="1" dirty="0" smtClean="0">
                <a:solidFill>
                  <a:srgbClr val="444444"/>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populations then </a:t>
            </a:r>
            <a:r>
              <a:rPr lang="en-AU" b="1" i="0" dirty="0" smtClean="0">
                <a:solidFill>
                  <a:srgbClr val="0066CC"/>
                </a:solidFill>
                <a:effectLst/>
                <a:latin typeface="Arial" panose="020B0604020202020204" pitchFamily="34" charset="0"/>
              </a:rPr>
              <a:t>out-competed the existing hominin populations </a:t>
            </a:r>
            <a:r>
              <a:rPr lang="en-AU" b="0" i="0" dirty="0" smtClean="0">
                <a:solidFill>
                  <a:srgbClr val="444444"/>
                </a:solidFill>
                <a:effectLst/>
                <a:latin typeface="Arial" panose="020B0604020202020204" pitchFamily="34" charset="0"/>
              </a:rPr>
              <a:t>in Europe and Asia.</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leads to the idea that </a:t>
            </a:r>
            <a:r>
              <a:rPr lang="en-AU" b="1" i="0" dirty="0" smtClean="0">
                <a:solidFill>
                  <a:srgbClr val="444444"/>
                </a:solidFill>
                <a:effectLst/>
                <a:latin typeface="Arial" panose="020B0604020202020204" pitchFamily="34" charset="0"/>
              </a:rPr>
              <a:t>human variation is a relatively recent phenomenon.</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205452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001236"/>
            <a:ext cx="8318500" cy="1200329"/>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Objectives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In this Smart Lesson you will look at the characteristics of various </a:t>
            </a:r>
            <a:r>
              <a:rPr lang="en-AU" b="1" i="0" dirty="0" smtClean="0">
                <a:solidFill>
                  <a:srgbClr val="0066CC"/>
                </a:solidFill>
                <a:effectLst/>
                <a:latin typeface="Arial" panose="020B0604020202020204" pitchFamily="34" charset="0"/>
              </a:rPr>
              <a:t>ancient hominids,</a:t>
            </a:r>
            <a:r>
              <a:rPr lang="en-AU" b="0" i="0" dirty="0" smtClean="0">
                <a:solidFill>
                  <a:srgbClr val="444444"/>
                </a:solidFill>
                <a:effectLst/>
                <a:latin typeface="Arial" panose="020B0604020202020204" pitchFamily="34" charset="0"/>
              </a:rPr>
              <a:t> and will determine relatedness and possible </a:t>
            </a:r>
            <a:r>
              <a:rPr lang="en-AU" b="1" i="0" dirty="0" smtClean="0">
                <a:solidFill>
                  <a:srgbClr val="E04E50"/>
                </a:solidFill>
                <a:effectLst/>
                <a:latin typeface="Arial" panose="020B0604020202020204" pitchFamily="34" charset="0"/>
              </a:rPr>
              <a:t>evolutionary pathways</a:t>
            </a:r>
            <a:r>
              <a:rPr lang="en-AU" b="0" i="0" dirty="0" smtClean="0">
                <a:solidFill>
                  <a:srgbClr val="444444"/>
                </a:solidFill>
                <a:effectLst/>
                <a:latin typeface="Arial" panose="020B0604020202020204" pitchFamily="34" charset="0"/>
              </a:rPr>
              <a:t> by comparing to modern humans and great apes.</a:t>
            </a:r>
            <a:endParaRPr lang="en-AU" b="0" i="0" dirty="0">
              <a:solidFill>
                <a:srgbClr val="444444"/>
              </a:solidFill>
              <a:effectLst/>
              <a:latin typeface="Arial" panose="020B0604020202020204" pitchFamily="34" charset="0"/>
            </a:endParaRPr>
          </a:p>
        </p:txBody>
      </p:sp>
      <p:pic>
        <p:nvPicPr>
          <p:cNvPr id="1026" name="Picture 2" descr="https://www.educationperfect.com/Images/Content/Science/1369281643235-6789816-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275" y="2847975"/>
            <a:ext cx="38100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13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2665" y="717034"/>
            <a:ext cx="2108269" cy="369332"/>
          </a:xfrm>
          <a:prstGeom prst="rect">
            <a:avLst/>
          </a:prstGeom>
        </p:spPr>
        <p:txBody>
          <a:bodyPr wrap="none">
            <a:spAutoFit/>
          </a:bodyPr>
          <a:lstStyle/>
          <a:p>
            <a:pPr algn="ctr"/>
            <a:r>
              <a:rPr lang="en-AU" b="1" i="0" dirty="0" smtClean="0">
                <a:solidFill>
                  <a:srgbClr val="444444"/>
                </a:solidFill>
                <a:effectLst/>
                <a:latin typeface="Arial" panose="020B0604020202020204" pitchFamily="34" charset="0"/>
              </a:rPr>
              <a:t>Genetic Evidence</a:t>
            </a:r>
            <a:endParaRPr lang="en-AU" b="0" i="0" dirty="0">
              <a:solidFill>
                <a:srgbClr val="444444"/>
              </a:solidFill>
              <a:effectLst/>
              <a:latin typeface="Arial" panose="020B0604020202020204" pitchFamily="34" charset="0"/>
            </a:endParaRPr>
          </a:p>
        </p:txBody>
      </p:sp>
      <p:pic>
        <p:nvPicPr>
          <p:cNvPr id="17410" name="Picture 2" descr="https://www.educationperfect.com/Images/Content/English%20&amp;%20Literature/1405369517843-2049546121-2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161" y="1366837"/>
            <a:ext cx="3398839" cy="22715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1500" y="2345763"/>
            <a:ext cx="7099300"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Current </a:t>
            </a:r>
            <a:r>
              <a:rPr lang="en-AU" b="1" i="0" dirty="0" smtClean="0">
                <a:solidFill>
                  <a:srgbClr val="E04E50"/>
                </a:solidFill>
                <a:effectLst/>
                <a:latin typeface="Arial" panose="020B0604020202020204" pitchFamily="34" charset="0"/>
              </a:rPr>
              <a:t>Africans show more genetic diversity and variation </a:t>
            </a:r>
            <a:r>
              <a:rPr lang="en-AU" b="0" i="0" dirty="0" smtClean="0">
                <a:solidFill>
                  <a:srgbClr val="444444"/>
                </a:solidFill>
                <a:effectLst/>
                <a:latin typeface="Arial" panose="020B0604020202020204" pitchFamily="34" charset="0"/>
              </a:rPr>
              <a:t>than other human populations. Suggesting that their </a:t>
            </a:r>
            <a:r>
              <a:rPr lang="en-AU" b="1" i="0" dirty="0" smtClean="0">
                <a:solidFill>
                  <a:srgbClr val="444444"/>
                </a:solidFill>
                <a:effectLst/>
                <a:latin typeface="Arial" panose="020B0604020202020204" pitchFamily="34" charset="0"/>
              </a:rPr>
              <a:t>common ancestor was older</a:t>
            </a:r>
            <a:r>
              <a:rPr lang="en-AU" b="0" i="0" dirty="0" smtClean="0">
                <a:solidFill>
                  <a:srgbClr val="444444"/>
                </a:solidFill>
                <a:effectLst/>
                <a:latin typeface="Arial" panose="020B0604020202020204" pitchFamily="34" charset="0"/>
              </a:rPr>
              <a:t>, as there was more time for mutations to accumulate.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Also, </a:t>
            </a:r>
            <a:r>
              <a:rPr lang="en-AU" b="1" i="0" dirty="0" smtClean="0">
                <a:solidFill>
                  <a:srgbClr val="0066CC"/>
                </a:solidFill>
                <a:effectLst/>
                <a:latin typeface="Arial" panose="020B0604020202020204" pitchFamily="34" charset="0"/>
              </a:rPr>
              <a:t>endemic populations in areas other than Africa and the Near East have a relatively similar gene pool</a:t>
            </a:r>
            <a:r>
              <a:rPr lang="en-AU" b="0" i="0" dirty="0" smtClean="0">
                <a:solidFill>
                  <a:srgbClr val="444444"/>
                </a:solidFill>
                <a:effectLst/>
                <a:latin typeface="Arial" panose="020B0604020202020204" pitchFamily="34" charset="0"/>
              </a:rPr>
              <a:t>, suggesting that their common ancestor was younger than that of Africans.</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6222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500" y="848836"/>
            <a:ext cx="107061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Mitochondrial DNA is a significant piece of the puzzle in terms of evidence for the Out of Africa Theory. Mitochondrial DNA (</a:t>
            </a:r>
            <a:r>
              <a:rPr lang="en-AU" b="0" i="0" dirty="0" err="1" smtClean="0">
                <a:solidFill>
                  <a:srgbClr val="444444"/>
                </a:solidFill>
                <a:effectLst/>
                <a:latin typeface="Arial" panose="020B0604020202020204" pitchFamily="34" charset="0"/>
              </a:rPr>
              <a:t>mtDNA</a:t>
            </a:r>
            <a:r>
              <a:rPr lang="en-AU" b="0" i="0" dirty="0" smtClean="0">
                <a:solidFill>
                  <a:srgbClr val="444444"/>
                </a:solidFill>
                <a:effectLst/>
                <a:latin typeface="Arial" panose="020B0604020202020204" pitchFamily="34" charset="0"/>
              </a:rPr>
              <a:t>) is the </a:t>
            </a:r>
            <a:r>
              <a:rPr lang="en-AU" b="1" i="0" dirty="0" smtClean="0">
                <a:solidFill>
                  <a:srgbClr val="444444"/>
                </a:solidFill>
                <a:effectLst/>
                <a:latin typeface="Arial" panose="020B0604020202020204" pitchFamily="34" charset="0"/>
              </a:rPr>
              <a:t>DNA present in the mitochondria of our cells</a:t>
            </a:r>
            <a:r>
              <a:rPr lang="en-AU" b="0" i="0" dirty="0" smtClean="0">
                <a:solidFill>
                  <a:srgbClr val="444444"/>
                </a:solidFill>
                <a:effectLst/>
                <a:latin typeface="Arial" panose="020B0604020202020204" pitchFamily="34" charset="0"/>
              </a:rPr>
              <a:t>, which is separate from our main genetic sequence in the nucleus.</a:t>
            </a:r>
            <a:endParaRPr lang="en-AU" dirty="0"/>
          </a:p>
        </p:txBody>
      </p:sp>
      <p:pic>
        <p:nvPicPr>
          <p:cNvPr id="18434" name="Picture 2" descr="https://www.educationperfect.com/media/content/Science/1504153240.358031g/1504153249695-3527487417330626-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75" y="1985962"/>
            <a:ext cx="1905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3485634"/>
            <a:ext cx="10744200" cy="1754326"/>
          </a:xfrm>
          <a:prstGeom prst="rect">
            <a:avLst/>
          </a:prstGeom>
        </p:spPr>
        <p:txBody>
          <a:bodyPr wrap="square">
            <a:spAutoFit/>
          </a:bodyPr>
          <a:lstStyle/>
          <a:p>
            <a:pPr algn="ctr"/>
            <a:r>
              <a:rPr lang="en-AU" b="0" i="0" dirty="0" err="1" smtClean="0">
                <a:solidFill>
                  <a:srgbClr val="444444"/>
                </a:solidFill>
                <a:effectLst/>
                <a:latin typeface="Arial" panose="020B0604020202020204" pitchFamily="34" charset="0"/>
              </a:rPr>
              <a:t>mtDNA</a:t>
            </a:r>
            <a:r>
              <a:rPr lang="en-AU" b="0" i="0" dirty="0" smtClean="0">
                <a:solidFill>
                  <a:srgbClr val="444444"/>
                </a:solidFill>
                <a:effectLst/>
                <a:latin typeface="Arial" panose="020B0604020202020204" pitchFamily="34" charset="0"/>
              </a:rPr>
              <a:t> is only passed down through the </a:t>
            </a:r>
            <a:r>
              <a:rPr lang="en-AU" b="1" i="0" dirty="0" smtClean="0">
                <a:solidFill>
                  <a:srgbClr val="E04E50"/>
                </a:solidFill>
                <a:effectLst/>
                <a:latin typeface="Arial" panose="020B0604020202020204" pitchFamily="34" charset="0"/>
              </a:rPr>
              <a:t>maternal lineage </a:t>
            </a:r>
            <a:r>
              <a:rPr lang="en-AU" b="0" i="0" dirty="0" smtClean="0">
                <a:solidFill>
                  <a:srgbClr val="444444"/>
                </a:solidFill>
                <a:effectLst/>
                <a:latin typeface="Arial" panose="020B0604020202020204" pitchFamily="34" charset="0"/>
              </a:rPr>
              <a:t>(mother to child), meaning that it is easier to trace it's origins as it does not undergo independent assortment and recombination as our DNA does. The </a:t>
            </a:r>
            <a:r>
              <a:rPr lang="en-AU" b="1" i="0" dirty="0" smtClean="0">
                <a:solidFill>
                  <a:srgbClr val="0066CC"/>
                </a:solidFill>
                <a:effectLst/>
                <a:latin typeface="Arial" panose="020B0604020202020204" pitchFamily="34" charset="0"/>
              </a:rPr>
              <a:t>mutation rate of </a:t>
            </a:r>
            <a:r>
              <a:rPr lang="en-AU" b="1" i="0" dirty="0" err="1" smtClean="0">
                <a:solidFill>
                  <a:srgbClr val="0066CC"/>
                </a:solidFill>
                <a:effectLst/>
                <a:latin typeface="Arial" panose="020B0604020202020204" pitchFamily="34" charset="0"/>
              </a:rPr>
              <a:t>mtDNA</a:t>
            </a:r>
            <a:r>
              <a:rPr lang="en-AU" b="1" i="0" dirty="0" smtClean="0">
                <a:solidFill>
                  <a:srgbClr val="0066CC"/>
                </a:solidFill>
                <a:effectLst/>
                <a:latin typeface="Arial" panose="020B0604020202020204" pitchFamily="34" charset="0"/>
              </a:rPr>
              <a:t> is steady and so can be used as a biological clock.</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Once again, modern </a:t>
            </a:r>
            <a:r>
              <a:rPr lang="en-AU" b="1" i="0" dirty="0" smtClean="0">
                <a:solidFill>
                  <a:srgbClr val="444444"/>
                </a:solidFill>
                <a:effectLst/>
                <a:latin typeface="Arial" panose="020B0604020202020204" pitchFamily="34" charset="0"/>
              </a:rPr>
              <a:t>African </a:t>
            </a:r>
            <a:r>
              <a:rPr lang="en-AU" b="1" i="0" dirty="0" err="1" smtClean="0">
                <a:solidFill>
                  <a:srgbClr val="444444"/>
                </a:solidFill>
                <a:effectLst/>
                <a:latin typeface="Arial" panose="020B0604020202020204" pitchFamily="34" charset="0"/>
              </a:rPr>
              <a:t>mtDNA</a:t>
            </a:r>
            <a:r>
              <a:rPr lang="en-AU" b="1" i="0" dirty="0" smtClean="0">
                <a:solidFill>
                  <a:srgbClr val="444444"/>
                </a:solidFill>
                <a:effectLst/>
                <a:latin typeface="Arial" panose="020B0604020202020204" pitchFamily="34" charset="0"/>
              </a:rPr>
              <a:t> has the greatest variation</a:t>
            </a:r>
            <a:r>
              <a:rPr lang="en-AU" b="0" i="0" dirty="0" smtClean="0">
                <a:solidFill>
                  <a:srgbClr val="444444"/>
                </a:solidFill>
                <a:effectLst/>
                <a:latin typeface="Arial" panose="020B0604020202020204" pitchFamily="34" charset="0"/>
              </a:rPr>
              <a:t>, suggesting that all human populations descended from a common ancestor in Africa approximately </a:t>
            </a:r>
            <a:r>
              <a:rPr lang="en-AU" b="0" i="0" dirty="0" smtClean="0">
                <a:solidFill>
                  <a:srgbClr val="444444"/>
                </a:solidFill>
                <a:effectLst/>
                <a:latin typeface="KaTeX_Main"/>
              </a:rPr>
              <a:t>200,000</a:t>
            </a:r>
            <a:r>
              <a:rPr lang="en-AU" b="0" i="0" dirty="0" smtClean="0">
                <a:solidFill>
                  <a:srgbClr val="444444"/>
                </a:solidFill>
                <a:effectLst/>
                <a:latin typeface="Arial" panose="020B0604020202020204" pitchFamily="34" charset="0"/>
              </a:rPr>
              <a:t> years ago.</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899396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933" y="983734"/>
            <a:ext cx="1928733" cy="369332"/>
          </a:xfrm>
          <a:prstGeom prst="rect">
            <a:avLst/>
          </a:prstGeom>
        </p:spPr>
        <p:txBody>
          <a:bodyPr wrap="none">
            <a:spAutoFit/>
          </a:bodyPr>
          <a:lstStyle/>
          <a:p>
            <a:pPr algn="ctr"/>
            <a:r>
              <a:rPr lang="en-AU" b="1" i="0" dirty="0" smtClean="0">
                <a:solidFill>
                  <a:srgbClr val="444444"/>
                </a:solidFill>
                <a:effectLst/>
                <a:latin typeface="Arial" panose="020B0604020202020204" pitchFamily="34" charset="0"/>
              </a:rPr>
              <a:t>Fossil Evidence</a:t>
            </a:r>
            <a:endParaRPr lang="en-AU" b="0" i="0" dirty="0">
              <a:solidFill>
                <a:srgbClr val="444444"/>
              </a:solidFill>
              <a:effectLst/>
              <a:latin typeface="Arial" panose="020B0604020202020204" pitchFamily="34" charset="0"/>
            </a:endParaRPr>
          </a:p>
        </p:txBody>
      </p:sp>
      <p:sp>
        <p:nvSpPr>
          <p:cNvPr id="4" name="Rectangle 3"/>
          <p:cNvSpPr/>
          <p:nvPr/>
        </p:nvSpPr>
        <p:spPr>
          <a:xfrm>
            <a:off x="457200" y="1561237"/>
            <a:ext cx="115951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Fossil evidence also supports the Out of Africa theory. The </a:t>
            </a:r>
            <a:r>
              <a:rPr lang="en-AU" b="1" i="0" dirty="0" smtClean="0">
                <a:solidFill>
                  <a:srgbClr val="E04E50"/>
                </a:solidFill>
                <a:effectLst/>
                <a:latin typeface="Arial" panose="020B0604020202020204" pitchFamily="34" charset="0"/>
              </a:rPr>
              <a:t>oldest </a:t>
            </a:r>
            <a:r>
              <a:rPr lang="en-AU" b="1" i="1" dirty="0" smtClean="0">
                <a:solidFill>
                  <a:srgbClr val="E04E50"/>
                </a:solidFill>
                <a:effectLst/>
                <a:latin typeface="Arial" panose="020B0604020202020204" pitchFamily="34" charset="0"/>
              </a:rPr>
              <a:t>Homo sapiens</a:t>
            </a:r>
            <a:r>
              <a:rPr lang="en-AU" b="1" i="0" dirty="0" smtClean="0">
                <a:solidFill>
                  <a:srgbClr val="E04E50"/>
                </a:solidFill>
                <a:effectLst/>
                <a:latin typeface="Arial" panose="020B0604020202020204" pitchFamily="34" charset="0"/>
              </a:rPr>
              <a:t> remains are from Africa</a:t>
            </a:r>
            <a:r>
              <a:rPr lang="en-AU" b="0" i="0" dirty="0" smtClean="0">
                <a:solidFill>
                  <a:srgbClr val="444444"/>
                </a:solidFill>
                <a:effectLst/>
                <a:latin typeface="Arial" panose="020B0604020202020204" pitchFamily="34" charset="0"/>
              </a:rPr>
              <a:t>, which indicates that the earliest anatomically modern humans were African.</a:t>
            </a: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0066CC"/>
                </a:solidFill>
                <a:effectLst/>
                <a:latin typeface="Arial" panose="020B0604020202020204" pitchFamily="34" charset="0"/>
              </a:rPr>
              <a:t>African </a:t>
            </a:r>
            <a:r>
              <a:rPr lang="en-AU" b="1" i="1" dirty="0" smtClean="0">
                <a:solidFill>
                  <a:srgbClr val="0066CC"/>
                </a:solidFill>
                <a:effectLst/>
                <a:latin typeface="Arial" panose="020B0604020202020204" pitchFamily="34" charset="0"/>
              </a:rPr>
              <a:t>Homo sapiens</a:t>
            </a:r>
            <a:r>
              <a:rPr lang="en-AU" b="1" i="0" dirty="0" smtClean="0">
                <a:solidFill>
                  <a:srgbClr val="0066CC"/>
                </a:solidFill>
                <a:effectLst/>
                <a:latin typeface="Arial" panose="020B0604020202020204" pitchFamily="34" charset="0"/>
              </a:rPr>
              <a:t> remains have been found in:</a:t>
            </a:r>
            <a:endParaRPr lang="en-AU" b="0" i="0" dirty="0">
              <a:solidFill>
                <a:srgbClr val="444444"/>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58368222"/>
              </p:ext>
            </p:extLst>
          </p:nvPr>
        </p:nvGraphicFramePr>
        <p:xfrm>
          <a:off x="2705147" y="3088164"/>
          <a:ext cx="6883305" cy="1165860"/>
        </p:xfrm>
        <a:graphic>
          <a:graphicData uri="http://schemas.openxmlformats.org/drawingml/2006/table">
            <a:tbl>
              <a:tblPr/>
              <a:tblGrid>
                <a:gridCol w="215805">
                  <a:extLst>
                    <a:ext uri="{9D8B030D-6E8A-4147-A177-3AD203B41FA5}">
                      <a16:colId xmlns:a16="http://schemas.microsoft.com/office/drawing/2014/main" val="1325262236"/>
                    </a:ext>
                  </a:extLst>
                </a:gridCol>
                <a:gridCol w="6667500">
                  <a:extLst>
                    <a:ext uri="{9D8B030D-6E8A-4147-A177-3AD203B41FA5}">
                      <a16:colId xmlns:a16="http://schemas.microsoft.com/office/drawing/2014/main" val="3373209167"/>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Omo, Ethiopia dated </a:t>
                      </a:r>
                      <a:r>
                        <a:rPr lang="en-AU" b="1">
                          <a:effectLst/>
                          <a:latin typeface="KaTeX_Main"/>
                        </a:rPr>
                        <a:t>196</a:t>
                      </a:r>
                      <a:r>
                        <a:rPr lang="en-AU">
                          <a:effectLst/>
                          <a:latin typeface="KaTeX_Main"/>
                        </a:rPr>
                        <a:t>,</a:t>
                      </a:r>
                      <a:r>
                        <a:rPr lang="en-AU" b="1">
                          <a:effectLst/>
                          <a:latin typeface="KaTeX_Main"/>
                        </a:rPr>
                        <a:t>000</a:t>
                      </a:r>
                      <a:r>
                        <a:rPr lang="en-AU">
                          <a:effectLst/>
                        </a:rPr>
                        <a:t> years old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303389446"/>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Herto, Ethiopia dated between </a:t>
                      </a:r>
                      <a:r>
                        <a:rPr lang="en-AU" b="1">
                          <a:effectLst/>
                          <a:latin typeface="KaTeX_Main"/>
                        </a:rPr>
                        <a:t>154</a:t>
                      </a:r>
                      <a:r>
                        <a:rPr lang="en-AU">
                          <a:effectLst/>
                          <a:latin typeface="KaTeX_Main"/>
                        </a:rPr>
                        <a:t>,</a:t>
                      </a:r>
                      <a:r>
                        <a:rPr lang="en-AU" b="1">
                          <a:effectLst/>
                          <a:latin typeface="KaTeX_Main"/>
                        </a:rPr>
                        <a:t>000</a:t>
                      </a:r>
                      <a:r>
                        <a:rPr lang="en-AU">
                          <a:effectLst/>
                        </a:rPr>
                        <a:t> </a:t>
                      </a:r>
                      <a:r>
                        <a:rPr lang="en-AU" b="1">
                          <a:effectLst/>
                        </a:rPr>
                        <a:t>and </a:t>
                      </a:r>
                      <a:r>
                        <a:rPr lang="en-AU" b="1">
                          <a:effectLst/>
                          <a:latin typeface="KaTeX_Main"/>
                        </a:rPr>
                        <a:t>160</a:t>
                      </a:r>
                      <a:r>
                        <a:rPr lang="en-AU">
                          <a:effectLst/>
                          <a:latin typeface="KaTeX_Main"/>
                        </a:rPr>
                        <a:t>,</a:t>
                      </a:r>
                      <a:r>
                        <a:rPr lang="en-AU" b="1">
                          <a:effectLst/>
                          <a:latin typeface="KaTeX_Main"/>
                        </a:rPr>
                        <a:t>000</a:t>
                      </a:r>
                      <a:r>
                        <a:rPr lang="en-AU">
                          <a:effectLst/>
                        </a:rPr>
                        <a:t> years old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062102450"/>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Southern Africa dated between </a:t>
                      </a:r>
                      <a:r>
                        <a:rPr lang="en-AU" b="1" dirty="0">
                          <a:effectLst/>
                          <a:latin typeface="KaTeX_Main"/>
                        </a:rPr>
                        <a:t>60</a:t>
                      </a:r>
                      <a:r>
                        <a:rPr lang="en-AU" dirty="0">
                          <a:effectLst/>
                          <a:latin typeface="KaTeX_Main"/>
                        </a:rPr>
                        <a:t>,</a:t>
                      </a:r>
                      <a:r>
                        <a:rPr lang="en-AU" b="1" dirty="0">
                          <a:effectLst/>
                          <a:latin typeface="KaTeX_Main"/>
                        </a:rPr>
                        <a:t>000</a:t>
                      </a:r>
                      <a:r>
                        <a:rPr lang="en-AU" dirty="0">
                          <a:effectLst/>
                        </a:rPr>
                        <a:t> and </a:t>
                      </a:r>
                      <a:r>
                        <a:rPr lang="en-AU" b="1" dirty="0">
                          <a:effectLst/>
                          <a:latin typeface="KaTeX_Main"/>
                        </a:rPr>
                        <a:t>100</a:t>
                      </a:r>
                      <a:r>
                        <a:rPr lang="en-AU" dirty="0">
                          <a:effectLst/>
                          <a:latin typeface="KaTeX_Main"/>
                        </a:rPr>
                        <a:t>,</a:t>
                      </a:r>
                      <a:r>
                        <a:rPr lang="en-AU" b="1" dirty="0">
                          <a:effectLst/>
                          <a:latin typeface="KaTeX_Main"/>
                        </a:rPr>
                        <a:t>000</a:t>
                      </a:r>
                      <a:r>
                        <a:rPr lang="en-AU" dirty="0">
                          <a:effectLst/>
                        </a:rPr>
                        <a:t> years old.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404757288"/>
                  </a:ext>
                </a:extLst>
              </a:tr>
            </a:tbl>
          </a:graphicData>
        </a:graphic>
      </p:graphicFrame>
      <p:sp>
        <p:nvSpPr>
          <p:cNvPr id="6" name="Rectangle 5"/>
          <p:cNvSpPr/>
          <p:nvPr/>
        </p:nvSpPr>
        <p:spPr>
          <a:xfrm>
            <a:off x="927932" y="5215235"/>
            <a:ext cx="10349667" cy="646331"/>
          </a:xfrm>
          <a:prstGeom prst="rect">
            <a:avLst/>
          </a:prstGeom>
        </p:spPr>
        <p:txBody>
          <a:bodyPr wrap="square">
            <a:spAutoFit/>
          </a:bodyPr>
          <a:lstStyle/>
          <a:p>
            <a:r>
              <a:rPr lang="en-AU" b="0" i="0" dirty="0" smtClean="0">
                <a:solidFill>
                  <a:srgbClr val="444444"/>
                </a:solidFill>
                <a:effectLst/>
                <a:latin typeface="Arial" panose="020B0604020202020204" pitchFamily="34" charset="0"/>
              </a:rPr>
              <a:t>Whereas the oldest modern humans found in Europe date between </a:t>
            </a:r>
            <a:r>
              <a:rPr lang="en-AU" b="1" i="0" dirty="0" smtClean="0">
                <a:solidFill>
                  <a:srgbClr val="444444"/>
                </a:solidFill>
                <a:effectLst/>
                <a:latin typeface="KaTeX_Main"/>
              </a:rPr>
              <a:t>40</a:t>
            </a:r>
            <a:r>
              <a:rPr lang="en-AU" b="0" i="0" dirty="0" smtClean="0">
                <a:solidFill>
                  <a:srgbClr val="444444"/>
                </a:solidFill>
                <a:effectLst/>
                <a:latin typeface="KaTeX_Main"/>
              </a:rPr>
              <a:t>,</a:t>
            </a:r>
            <a:r>
              <a:rPr lang="en-AU" b="1" i="0" dirty="0" smtClean="0">
                <a:solidFill>
                  <a:srgbClr val="444444"/>
                </a:solidFill>
                <a:effectLst/>
                <a:latin typeface="KaTeX_Main"/>
              </a:rPr>
              <a:t>000</a:t>
            </a:r>
            <a:r>
              <a:rPr lang="en-AU" b="0" i="0" dirty="0" smtClean="0">
                <a:solidFill>
                  <a:srgbClr val="444444"/>
                </a:solidFill>
                <a:effectLst/>
                <a:latin typeface="Arial" panose="020B0604020202020204" pitchFamily="34" charset="0"/>
              </a:rPr>
              <a:t> and </a:t>
            </a:r>
            <a:r>
              <a:rPr lang="en-AU" b="1" i="0" dirty="0" smtClean="0">
                <a:solidFill>
                  <a:srgbClr val="444444"/>
                </a:solidFill>
                <a:effectLst/>
                <a:latin typeface="KaTeX_Main"/>
              </a:rPr>
              <a:t>30</a:t>
            </a:r>
            <a:r>
              <a:rPr lang="en-AU" b="0" i="0" dirty="0" smtClean="0">
                <a:solidFill>
                  <a:srgbClr val="444444"/>
                </a:solidFill>
                <a:effectLst/>
                <a:latin typeface="KaTeX_Main"/>
              </a:rPr>
              <a:t>,</a:t>
            </a:r>
            <a:r>
              <a:rPr lang="en-AU" b="1" i="0" dirty="0" smtClean="0">
                <a:solidFill>
                  <a:srgbClr val="444444"/>
                </a:solidFill>
                <a:effectLst/>
                <a:latin typeface="KaTeX_Main"/>
              </a:rPr>
              <a:t>000</a:t>
            </a:r>
            <a:r>
              <a:rPr lang="en-AU" b="0" i="0" dirty="0" smtClean="0">
                <a:solidFill>
                  <a:srgbClr val="444444"/>
                </a:solidFill>
                <a:effectLst/>
                <a:latin typeface="Arial" panose="020B0604020202020204" pitchFamily="34" charset="0"/>
              </a:rPr>
              <a:t> years old. Plus, the oldest upper Palaeolithic tools are only found in Africa.</a:t>
            </a:r>
            <a:endParaRPr lang="en-AU" dirty="0"/>
          </a:p>
        </p:txBody>
      </p:sp>
    </p:spTree>
    <p:extLst>
      <p:ext uri="{BB962C8B-B14F-4D97-AF65-F5344CB8AC3E}">
        <p14:creationId xmlns:p14="http://schemas.microsoft.com/office/powerpoint/2010/main" val="2227549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10044"/>
            <a:ext cx="11277600" cy="3416320"/>
          </a:xfrm>
          <a:prstGeom prst="rect">
            <a:avLst/>
          </a:prstGeom>
        </p:spPr>
        <p:txBody>
          <a:bodyPr wrap="square">
            <a:spAutoFit/>
          </a:bodyPr>
          <a:lstStyle/>
          <a:p>
            <a:pPr algn="ctr"/>
            <a:r>
              <a:rPr lang="en-AU" b="0" i="0" smtClean="0">
                <a:solidFill>
                  <a:srgbClr val="0080B3"/>
                </a:solidFill>
                <a:effectLst/>
                <a:latin typeface="Arial" panose="020B0604020202020204" pitchFamily="34" charset="0"/>
              </a:rPr>
              <a:t>Ancient Man</a:t>
            </a:r>
            <a:endParaRPr lang="en-AU" b="0" i="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The first </a:t>
            </a:r>
            <a:r>
              <a:rPr lang="en-AU" b="1" i="0" dirty="0" smtClean="0">
                <a:solidFill>
                  <a:srgbClr val="E04E50"/>
                </a:solidFill>
                <a:effectLst/>
                <a:latin typeface="Arial" panose="020B0604020202020204" pitchFamily="34" charset="0"/>
              </a:rPr>
              <a:t>ancient human fossils</a:t>
            </a:r>
            <a:r>
              <a:rPr lang="en-AU" b="0" i="0" dirty="0" smtClean="0">
                <a:solidFill>
                  <a:srgbClr val="444444"/>
                </a:solidFill>
                <a:effectLst/>
                <a:latin typeface="Arial" panose="020B0604020202020204" pitchFamily="34" charset="0"/>
              </a:rPr>
              <a:t> were found in the </a:t>
            </a:r>
            <a:r>
              <a:rPr lang="en-AU" b="0" i="0" dirty="0" smtClean="0">
                <a:solidFill>
                  <a:srgbClr val="444444"/>
                </a:solidFill>
                <a:effectLst/>
                <a:latin typeface="KaTeX_Main"/>
              </a:rPr>
              <a:t>19th</a:t>
            </a:r>
            <a:r>
              <a:rPr lang="en-AU" b="0" i="0" dirty="0" smtClean="0">
                <a:solidFill>
                  <a:srgbClr val="444444"/>
                </a:solidFill>
                <a:effectLst/>
                <a:latin typeface="Arial" panose="020B0604020202020204" pitchFamily="34" charset="0"/>
              </a:rPr>
              <a:t> century. Since then hundreds of fossils have been found, largely in Africa. As many fossils are just small fragments of a skeleton, it is a lengthy and challenging process to reconstruct the details of these ancient humans.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By looking at features such as </a:t>
            </a:r>
            <a:r>
              <a:rPr lang="en-AU" b="1" i="0" dirty="0" smtClean="0">
                <a:solidFill>
                  <a:srgbClr val="444444"/>
                </a:solidFill>
                <a:effectLst/>
                <a:latin typeface="Arial" panose="020B0604020202020204" pitchFamily="34" charset="0"/>
              </a:rPr>
              <a:t>brain capacity; shape of skull, including jaw and dentition; the shape of the pelvis; bone structure of hands and feet </a:t>
            </a:r>
            <a:r>
              <a:rPr lang="en-AU" b="0" i="0" dirty="0" smtClean="0">
                <a:solidFill>
                  <a:srgbClr val="444444"/>
                </a:solidFill>
                <a:effectLst/>
                <a:latin typeface="Arial" panose="020B0604020202020204" pitchFamily="34" charset="0"/>
              </a:rPr>
              <a:t>and</a:t>
            </a:r>
            <a:r>
              <a:rPr lang="en-AU" b="1" i="0" dirty="0" smtClean="0">
                <a:solidFill>
                  <a:srgbClr val="444444"/>
                </a:solidFill>
                <a:effectLst/>
                <a:latin typeface="Arial" panose="020B0604020202020204" pitchFamily="34" charset="0"/>
              </a:rPr>
              <a:t> height of the specimens,</a:t>
            </a:r>
            <a:r>
              <a:rPr lang="en-AU" b="0" i="0" dirty="0" smtClean="0">
                <a:solidFill>
                  <a:srgbClr val="444444"/>
                </a:solidFill>
                <a:effectLst/>
                <a:latin typeface="Arial" panose="020B0604020202020204" pitchFamily="34" charset="0"/>
              </a:rPr>
              <a:t> the ancient hominids can be compared to modern humans and apes.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There are many different thoughts as to how humans have evolved, and which are our direct ancestors, or which are lines which died out. We will look at the features of some of the key species to try and determine possible </a:t>
            </a:r>
            <a:r>
              <a:rPr lang="en-AU" b="1" i="0" dirty="0" smtClean="0">
                <a:solidFill>
                  <a:srgbClr val="0066CC"/>
                </a:solidFill>
                <a:effectLst/>
                <a:latin typeface="Arial" panose="020B0604020202020204" pitchFamily="34" charset="0"/>
              </a:rPr>
              <a:t>evolutionary pathways.</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351540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532537"/>
            <a:ext cx="110363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Hominid Species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There are many different species of </a:t>
            </a:r>
            <a:r>
              <a:rPr lang="en-AU" b="1" i="0" dirty="0" smtClean="0">
                <a:solidFill>
                  <a:srgbClr val="E04E50"/>
                </a:solidFill>
                <a:effectLst/>
                <a:latin typeface="Arial" panose="020B0604020202020204" pitchFamily="34" charset="0"/>
              </a:rPr>
              <a:t>ancient hominids</a:t>
            </a:r>
            <a:r>
              <a:rPr lang="en-AU" b="0" i="0" dirty="0" smtClean="0">
                <a:solidFill>
                  <a:srgbClr val="444444"/>
                </a:solidFill>
                <a:effectLst/>
                <a:latin typeface="Arial" panose="020B0604020202020204" pitchFamily="34" charset="0"/>
              </a:rPr>
              <a:t> found in the fossil record.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You will be considering the following </a:t>
            </a:r>
            <a:r>
              <a:rPr lang="en-AU" b="0" i="0" dirty="0" smtClean="0">
                <a:solidFill>
                  <a:srgbClr val="444444"/>
                </a:solidFill>
                <a:effectLst/>
                <a:latin typeface="KaTeX_Main"/>
              </a:rPr>
              <a:t>7</a:t>
            </a:r>
            <a:r>
              <a:rPr lang="en-AU" b="0" i="0" dirty="0" smtClean="0">
                <a:solidFill>
                  <a:srgbClr val="444444"/>
                </a:solidFill>
                <a:effectLst/>
                <a:latin typeface="Arial" panose="020B0604020202020204" pitchFamily="34" charset="0"/>
              </a:rPr>
              <a:t> species:</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sp>
        <p:nvSpPr>
          <p:cNvPr id="3" name="Rectangle 2"/>
          <p:cNvSpPr/>
          <p:nvPr/>
        </p:nvSpPr>
        <p:spPr>
          <a:xfrm>
            <a:off x="3771900" y="2539137"/>
            <a:ext cx="6096000" cy="1754326"/>
          </a:xfrm>
          <a:prstGeom prst="rect">
            <a:avLst/>
          </a:prstGeom>
        </p:spPr>
        <p:txBody>
          <a:bodyPr>
            <a:spAutoFit/>
          </a:bodyPr>
          <a:lstStyle/>
          <a:p>
            <a:pPr>
              <a:buFont typeface="Arial" panose="020B0604020202020204" pitchFamily="34" charset="0"/>
              <a:buChar char="•"/>
            </a:pPr>
            <a:r>
              <a:rPr lang="en-AU" b="0" i="1" dirty="0" smtClean="0">
                <a:solidFill>
                  <a:srgbClr val="444444"/>
                </a:solidFill>
                <a:effectLst/>
                <a:latin typeface="Arial" panose="020B0604020202020204" pitchFamily="34" charset="0"/>
              </a:rPr>
              <a:t>Australopithecus afarensis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0" i="1" dirty="0" smtClean="0">
                <a:solidFill>
                  <a:srgbClr val="444444"/>
                </a:solidFill>
                <a:effectLst/>
                <a:latin typeface="Arial" panose="020B0604020202020204" pitchFamily="34" charset="0"/>
              </a:rPr>
              <a:t>Australopithecus </a:t>
            </a:r>
            <a:r>
              <a:rPr lang="en-AU" b="0" i="1" dirty="0" err="1" smtClean="0">
                <a:solidFill>
                  <a:srgbClr val="444444"/>
                </a:solidFill>
                <a:effectLst/>
                <a:latin typeface="Arial" panose="020B0604020202020204" pitchFamily="34" charset="0"/>
              </a:rPr>
              <a:t>africanus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0" i="1" dirty="0" err="1" smtClean="0">
                <a:solidFill>
                  <a:srgbClr val="444444"/>
                </a:solidFill>
                <a:effectLst/>
                <a:latin typeface="Arial" panose="020B0604020202020204" pitchFamily="34" charset="0"/>
              </a:rPr>
              <a:t>Paranthropus</a:t>
            </a:r>
            <a:r>
              <a:rPr lang="en-AU" b="0" i="1" dirty="0" smtClean="0">
                <a:solidFill>
                  <a:srgbClr val="444444"/>
                </a:solidFill>
                <a:effectLst/>
                <a:latin typeface="Arial" panose="020B0604020202020204" pitchFamily="34" charset="0"/>
              </a:rPr>
              <a:t> </a:t>
            </a:r>
            <a:r>
              <a:rPr lang="en-AU" b="0" i="1" dirty="0" err="1" smtClean="0">
                <a:solidFill>
                  <a:srgbClr val="444444"/>
                </a:solidFill>
                <a:effectLst/>
                <a:latin typeface="Arial" panose="020B0604020202020204" pitchFamily="34" charset="0"/>
              </a:rPr>
              <a:t>robustus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0" i="1" dirty="0" smtClean="0">
                <a:solidFill>
                  <a:srgbClr val="444444"/>
                </a:solidFill>
                <a:effectLst/>
                <a:latin typeface="Arial" panose="020B0604020202020204" pitchFamily="34" charset="0"/>
              </a:rPr>
              <a:t>Homo erectus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0" i="1" dirty="0" smtClean="0">
                <a:solidFill>
                  <a:srgbClr val="444444"/>
                </a:solidFill>
                <a:effectLst/>
                <a:latin typeface="Arial" panose="020B0604020202020204" pitchFamily="34" charset="0"/>
              </a:rPr>
              <a:t>Homo </a:t>
            </a:r>
            <a:r>
              <a:rPr lang="en-AU" b="0" i="1" dirty="0" err="1" smtClean="0">
                <a:solidFill>
                  <a:srgbClr val="444444"/>
                </a:solidFill>
                <a:effectLst/>
                <a:latin typeface="Arial" panose="020B0604020202020204" pitchFamily="34" charset="0"/>
              </a:rPr>
              <a:t>neanderthalensis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0" i="1" dirty="0" smtClean="0">
                <a:solidFill>
                  <a:srgbClr val="444444"/>
                </a:solidFill>
                <a:effectLst/>
                <a:latin typeface="Arial" panose="020B0604020202020204" pitchFamily="34" charset="0"/>
              </a:rPr>
              <a:t>Homo sapiens</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230564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6700" y="414635"/>
            <a:ext cx="6096000" cy="923330"/>
          </a:xfrm>
          <a:prstGeom prst="rect">
            <a:avLst/>
          </a:prstGeom>
        </p:spPr>
        <p:txBody>
          <a:bodyPr>
            <a:spAutoFit/>
          </a:bodyPr>
          <a:lstStyle/>
          <a:p>
            <a:pPr algn="ctr"/>
            <a:r>
              <a:rPr lang="en-AU" b="1" i="1" dirty="0" smtClean="0">
                <a:solidFill>
                  <a:srgbClr val="E04E50"/>
                </a:solidFill>
                <a:effectLst/>
                <a:latin typeface="Arial" panose="020B0604020202020204" pitchFamily="34" charset="0"/>
              </a:rPr>
              <a:t>Australopithecus afarensis</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2050" name="Picture 2" descr="https://www.educationperfect.com/media/content/Science/1407122661270-1223534360-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409" y="876300"/>
            <a:ext cx="2982582" cy="284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193800" y="3878262"/>
            <a:ext cx="6396384" cy="258603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872973852"/>
              </p:ext>
            </p:extLst>
          </p:nvPr>
        </p:nvGraphicFramePr>
        <p:xfrm>
          <a:off x="8145462" y="3708400"/>
          <a:ext cx="4046538" cy="2720340"/>
        </p:xfrm>
        <a:graphic>
          <a:graphicData uri="http://schemas.openxmlformats.org/drawingml/2006/table">
            <a:tbl>
              <a:tblPr/>
              <a:tblGrid>
                <a:gridCol w="280988">
                  <a:extLst>
                    <a:ext uri="{9D8B030D-6E8A-4147-A177-3AD203B41FA5}">
                      <a16:colId xmlns:a16="http://schemas.microsoft.com/office/drawing/2014/main" val="2315076958"/>
                    </a:ext>
                  </a:extLst>
                </a:gridCol>
                <a:gridCol w="3765550">
                  <a:extLst>
                    <a:ext uri="{9D8B030D-6E8A-4147-A177-3AD203B41FA5}">
                      <a16:colId xmlns:a16="http://schemas.microsoft.com/office/drawing/2014/main" val="2663652984"/>
                    </a:ext>
                  </a:extLst>
                </a:gridCol>
              </a:tblGrid>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No chin</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63310629"/>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Ape-like face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307830820"/>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Flat nose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584679423"/>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Prognathic jaws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07949042"/>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Canines smaller than modern apes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930398644"/>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Large molars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444715891"/>
                  </a:ext>
                </a:extLst>
              </a:tr>
              <a:tr h="250439">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Large sexual dimorphism</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574101512"/>
                  </a:ext>
                </a:extLst>
              </a:tr>
            </a:tbl>
          </a:graphicData>
        </a:graphic>
      </p:graphicFrame>
      <p:sp>
        <p:nvSpPr>
          <p:cNvPr id="5" name="Rectangle 3"/>
          <p:cNvSpPr>
            <a:spLocks noChangeArrowheads="1"/>
          </p:cNvSpPr>
          <p:nvPr/>
        </p:nvSpPr>
        <p:spPr bwMode="auto">
          <a:xfrm>
            <a:off x="3657600" y="3094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Facts about </a:t>
            </a:r>
            <a:r>
              <a:rPr kumimoji="0" lang="en-US" altLang="en-US" sz="1500" b="1" i="1"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Australopithecus afarensis</a:t>
            </a: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167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880" y="285234"/>
            <a:ext cx="3159839" cy="369332"/>
          </a:xfrm>
          <a:prstGeom prst="rect">
            <a:avLst/>
          </a:prstGeom>
        </p:spPr>
        <p:txBody>
          <a:bodyPr wrap="none">
            <a:spAutoFit/>
          </a:bodyPr>
          <a:lstStyle/>
          <a:p>
            <a:r>
              <a:rPr lang="en-AU" b="1" i="1" dirty="0" smtClean="0">
                <a:solidFill>
                  <a:srgbClr val="E04E50"/>
                </a:solidFill>
                <a:effectLst/>
                <a:latin typeface="Arial" panose="020B0604020202020204" pitchFamily="34" charset="0"/>
              </a:rPr>
              <a:t>Australopithecus </a:t>
            </a:r>
            <a:r>
              <a:rPr lang="en-AU" b="1" i="1" dirty="0" err="1" smtClean="0">
                <a:solidFill>
                  <a:srgbClr val="E04E50"/>
                </a:solidFill>
                <a:effectLst/>
                <a:latin typeface="Arial" panose="020B0604020202020204" pitchFamily="34" charset="0"/>
              </a:rPr>
              <a:t>africanus</a:t>
            </a:r>
            <a:endParaRPr lang="en-AU" dirty="0"/>
          </a:p>
        </p:txBody>
      </p:sp>
      <p:pic>
        <p:nvPicPr>
          <p:cNvPr id="3074" name="Picture 2" descr="https://www.educationperfect.com/media/content/Science/1523593704.014481g/1523593702003-254305475007945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729" y="654566"/>
            <a:ext cx="2878139" cy="2676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65112" y="3700062"/>
            <a:ext cx="6417504" cy="28162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09090736"/>
              </p:ext>
            </p:extLst>
          </p:nvPr>
        </p:nvGraphicFramePr>
        <p:xfrm>
          <a:off x="7077868" y="3568022"/>
          <a:ext cx="5538788" cy="3108960"/>
        </p:xfrm>
        <a:graphic>
          <a:graphicData uri="http://schemas.openxmlformats.org/drawingml/2006/table">
            <a:tbl>
              <a:tblPr/>
              <a:tblGrid>
                <a:gridCol w="280988">
                  <a:extLst>
                    <a:ext uri="{9D8B030D-6E8A-4147-A177-3AD203B41FA5}">
                      <a16:colId xmlns:a16="http://schemas.microsoft.com/office/drawing/2014/main" val="1620095189"/>
                    </a:ext>
                  </a:extLst>
                </a:gridCol>
                <a:gridCol w="5257800">
                  <a:extLst>
                    <a:ext uri="{9D8B030D-6E8A-4147-A177-3AD203B41FA5}">
                      <a16:colId xmlns:a16="http://schemas.microsoft.com/office/drawing/2014/main" val="4202586516"/>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No chin</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121740764"/>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Ape-like face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193045294"/>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Rounder cranium than </a:t>
                      </a:r>
                      <a:r>
                        <a:rPr lang="en-AU" i="1">
                          <a:effectLst/>
                        </a:rPr>
                        <a:t>A.afarensis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02530459"/>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Flat nose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594956983"/>
                  </a:ext>
                </a:extLst>
              </a:tr>
              <a:tr h="0">
                <a:tc>
                  <a:txBody>
                    <a:bodyPr/>
                    <a:lstStyle/>
                    <a:p>
                      <a:pPr algn="l" fontAlgn="ctr"/>
                      <a:r>
                        <a:rPr lang="en-AU" dirty="0">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Prognathic jaws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181324506"/>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Canines smaller than modern apes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058482434"/>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Large molars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183080082"/>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Large sexual dimorphism</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39997480"/>
                  </a:ext>
                </a:extLst>
              </a:tr>
            </a:tbl>
          </a:graphicData>
        </a:graphic>
      </p:graphicFrame>
      <p:sp>
        <p:nvSpPr>
          <p:cNvPr id="6" name="Rectangle 3"/>
          <p:cNvSpPr>
            <a:spLocks noChangeArrowheads="1"/>
          </p:cNvSpPr>
          <p:nvPr/>
        </p:nvSpPr>
        <p:spPr bwMode="auto">
          <a:xfrm>
            <a:off x="3352800" y="28735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Facts about </a:t>
            </a:r>
            <a:r>
              <a:rPr kumimoji="0" lang="en-US" altLang="en-US" sz="1500" b="1" i="1"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Australopithecus </a:t>
            </a:r>
            <a:r>
              <a:rPr kumimoji="0" lang="en-US" altLang="en-US" sz="1500" b="1" i="1"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africanus</a:t>
            </a: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6462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97135"/>
            <a:ext cx="6096000" cy="923330"/>
          </a:xfrm>
          <a:prstGeom prst="rect">
            <a:avLst/>
          </a:prstGeom>
        </p:spPr>
        <p:txBody>
          <a:bodyPr>
            <a:spAutoFit/>
          </a:bodyPr>
          <a:lstStyle/>
          <a:p>
            <a:pPr algn="ctr"/>
            <a:r>
              <a:rPr lang="en-AU" b="1" i="1" dirty="0" err="1" smtClean="0">
                <a:solidFill>
                  <a:srgbClr val="E04E50"/>
                </a:solidFill>
                <a:effectLst/>
                <a:latin typeface="Arial" panose="020B0604020202020204" pitchFamily="34" charset="0"/>
              </a:rPr>
              <a:t>Paranthropus</a:t>
            </a:r>
            <a:r>
              <a:rPr lang="en-AU" b="1" i="1" dirty="0" smtClean="0">
                <a:solidFill>
                  <a:srgbClr val="E04E50"/>
                </a:solidFill>
                <a:effectLst/>
                <a:latin typeface="Arial" panose="020B0604020202020204" pitchFamily="34" charset="0"/>
              </a:rPr>
              <a:t> </a:t>
            </a:r>
            <a:r>
              <a:rPr lang="en-AU" b="1" i="1" dirty="0" err="1" smtClean="0">
                <a:solidFill>
                  <a:srgbClr val="E04E50"/>
                </a:solidFill>
                <a:effectLst/>
                <a:latin typeface="Arial" panose="020B0604020202020204" pitchFamily="34" charset="0"/>
              </a:rPr>
              <a:t>robustus</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4098" name="Picture 2" descr="https://www.educationperfect.com/media/content/Science/1523599285.637261g/1523599284137-8856077461127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7" y="749301"/>
            <a:ext cx="2752725" cy="22421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10153" y="3643661"/>
            <a:ext cx="6754209" cy="30178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04293679"/>
              </p:ext>
            </p:extLst>
          </p:nvPr>
        </p:nvGraphicFramePr>
        <p:xfrm>
          <a:off x="7226300" y="3941159"/>
          <a:ext cx="5538788" cy="2720340"/>
        </p:xfrm>
        <a:graphic>
          <a:graphicData uri="http://schemas.openxmlformats.org/drawingml/2006/table">
            <a:tbl>
              <a:tblPr/>
              <a:tblGrid>
                <a:gridCol w="280988">
                  <a:extLst>
                    <a:ext uri="{9D8B030D-6E8A-4147-A177-3AD203B41FA5}">
                      <a16:colId xmlns:a16="http://schemas.microsoft.com/office/drawing/2014/main" val="2897470247"/>
                    </a:ext>
                  </a:extLst>
                </a:gridCol>
                <a:gridCol w="5257800">
                  <a:extLst>
                    <a:ext uri="{9D8B030D-6E8A-4147-A177-3AD203B41FA5}">
                      <a16:colId xmlns:a16="http://schemas.microsoft.com/office/drawing/2014/main" val="2941767812"/>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No chin</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928488253"/>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Ape-like face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979091346"/>
                  </a:ext>
                </a:extLst>
              </a:tr>
              <a:tr h="0">
                <a:tc>
                  <a:txBody>
                    <a:bodyPr/>
                    <a:lstStyle/>
                    <a:p>
                      <a:pPr algn="l" fontAlgn="ctr"/>
                      <a:r>
                        <a:rPr lang="en-AU" dirty="0">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Very broad face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587940505"/>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Flat nose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209906178"/>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Prognathic jaws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517822326"/>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Canines smaller than modern apes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544242425"/>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Large molars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755302625"/>
                  </a:ext>
                </a:extLst>
              </a:tr>
            </a:tbl>
          </a:graphicData>
        </a:graphic>
      </p:graphicFrame>
      <p:sp>
        <p:nvSpPr>
          <p:cNvPr id="6" name="Rectangle 3"/>
          <p:cNvSpPr>
            <a:spLocks noChangeArrowheads="1"/>
          </p:cNvSpPr>
          <p:nvPr/>
        </p:nvSpPr>
        <p:spPr bwMode="auto">
          <a:xfrm>
            <a:off x="2832100" y="33864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Facts about </a:t>
            </a:r>
            <a:r>
              <a:rPr kumimoji="0" lang="en-US" altLang="en-US" sz="1500" b="1" i="1"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Paranthropus</a:t>
            </a:r>
            <a:r>
              <a:rPr kumimoji="0" lang="en-US" altLang="en-US" sz="1500" b="1" i="1"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r>
              <a:rPr kumimoji="0" lang="en-US" altLang="en-US" sz="1500" b="1" i="1"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robustus</a:t>
            </a: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4221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1609" y="145534"/>
            <a:ext cx="1633781" cy="369332"/>
          </a:xfrm>
          <a:prstGeom prst="rect">
            <a:avLst/>
          </a:prstGeom>
        </p:spPr>
        <p:txBody>
          <a:bodyPr wrap="none">
            <a:spAutoFit/>
          </a:bodyPr>
          <a:lstStyle/>
          <a:p>
            <a:r>
              <a:rPr lang="en-AU" b="1" i="1" dirty="0" smtClean="0">
                <a:solidFill>
                  <a:srgbClr val="E04E50"/>
                </a:solidFill>
                <a:effectLst/>
                <a:latin typeface="Arial" panose="020B0604020202020204" pitchFamily="34" charset="0"/>
              </a:rPr>
              <a:t>Homo </a:t>
            </a:r>
            <a:r>
              <a:rPr lang="en-AU" b="1" i="1" dirty="0" err="1" smtClean="0">
                <a:solidFill>
                  <a:srgbClr val="E04E50"/>
                </a:solidFill>
                <a:effectLst/>
                <a:latin typeface="Arial" panose="020B0604020202020204" pitchFamily="34" charset="0"/>
              </a:rPr>
              <a:t>habilis</a:t>
            </a:r>
            <a:endParaRPr lang="en-AU" dirty="0"/>
          </a:p>
        </p:txBody>
      </p:sp>
      <p:pic>
        <p:nvPicPr>
          <p:cNvPr id="5122" name="Picture 2" descr="https://www.educationperfect.com/media/content/Science/1417844281.281021g/1417844237867-66283999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524" y="655639"/>
            <a:ext cx="2103950" cy="26209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0" y="3404675"/>
            <a:ext cx="7434342" cy="231032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54396194"/>
              </p:ext>
            </p:extLst>
          </p:nvPr>
        </p:nvGraphicFramePr>
        <p:xfrm>
          <a:off x="7823200" y="3486151"/>
          <a:ext cx="5538788" cy="1943100"/>
        </p:xfrm>
        <a:graphic>
          <a:graphicData uri="http://schemas.openxmlformats.org/drawingml/2006/table">
            <a:tbl>
              <a:tblPr/>
              <a:tblGrid>
                <a:gridCol w="280988">
                  <a:extLst>
                    <a:ext uri="{9D8B030D-6E8A-4147-A177-3AD203B41FA5}">
                      <a16:colId xmlns:a16="http://schemas.microsoft.com/office/drawing/2014/main" val="3545840185"/>
                    </a:ext>
                  </a:extLst>
                </a:gridCol>
                <a:gridCol w="5257800">
                  <a:extLst>
                    <a:ext uri="{9D8B030D-6E8A-4147-A177-3AD203B41FA5}">
                      <a16:colId xmlns:a16="http://schemas.microsoft.com/office/drawing/2014/main" val="1375924623"/>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Hips form a distinct pelvis bowl</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168646676"/>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Smaller teeth and jaws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520659899"/>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Dentition indicates more meat in the diet</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22380997"/>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Close to modern humans in size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908406428"/>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Males and females similar in size</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984672440"/>
                  </a:ext>
                </a:extLst>
              </a:tr>
            </a:tbl>
          </a:graphicData>
        </a:graphic>
      </p:graphicFrame>
      <p:sp>
        <p:nvSpPr>
          <p:cNvPr id="6" name="Rectangle 3"/>
          <p:cNvSpPr>
            <a:spLocks noChangeArrowheads="1"/>
          </p:cNvSpPr>
          <p:nvPr/>
        </p:nvSpPr>
        <p:spPr bwMode="auto">
          <a:xfrm>
            <a:off x="2921000" y="28138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Facts about </a:t>
            </a:r>
            <a:r>
              <a:rPr kumimoji="0" lang="en-US" altLang="en-US" sz="1500" b="1" i="1"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Homo </a:t>
            </a:r>
            <a:r>
              <a:rPr kumimoji="0" lang="en-US" altLang="en-US" sz="1500" b="1" i="1" u="none" strike="noStrike" cap="none" normalizeH="0" baseline="0" dirty="0" err="1" smtClean="0">
                <a:ln>
                  <a:noFill/>
                </a:ln>
                <a:solidFill>
                  <a:srgbClr val="444444"/>
                </a:solidFill>
                <a:effectLst/>
                <a:latin typeface="Arial" panose="020B0604020202020204" pitchFamily="34" charset="0"/>
                <a:cs typeface="Arial" panose="020B0604020202020204" pitchFamily="34" charset="0"/>
              </a:rPr>
              <a:t>habilis</a:t>
            </a: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054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600" y="224135"/>
            <a:ext cx="6096000" cy="923330"/>
          </a:xfrm>
          <a:prstGeom prst="rect">
            <a:avLst/>
          </a:prstGeom>
        </p:spPr>
        <p:txBody>
          <a:bodyPr>
            <a:spAutoFit/>
          </a:bodyPr>
          <a:lstStyle/>
          <a:p>
            <a:pPr algn="ctr"/>
            <a:r>
              <a:rPr lang="en-AU" b="1" i="1" smtClean="0">
                <a:solidFill>
                  <a:srgbClr val="E04E50"/>
                </a:solidFill>
                <a:effectLst/>
                <a:latin typeface="Arial" panose="020B0604020202020204" pitchFamily="34" charset="0"/>
              </a:rPr>
              <a:t>Homo erectus</a:t>
            </a:r>
            <a:endParaRPr lang="en-AU" b="0" i="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6146" name="Picture 2" descr="https://www.educationperfect.com/media/content/Science/1417941270.97131g/1417941225116-749319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685800"/>
            <a:ext cx="2616200" cy="24984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9375" y="3645936"/>
            <a:ext cx="7054788" cy="238656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21195114"/>
              </p:ext>
            </p:extLst>
          </p:nvPr>
        </p:nvGraphicFramePr>
        <p:xfrm>
          <a:off x="7465187" y="3932046"/>
          <a:ext cx="5538788" cy="1165860"/>
        </p:xfrm>
        <a:graphic>
          <a:graphicData uri="http://schemas.openxmlformats.org/drawingml/2006/table">
            <a:tbl>
              <a:tblPr/>
              <a:tblGrid>
                <a:gridCol w="280988">
                  <a:extLst>
                    <a:ext uri="{9D8B030D-6E8A-4147-A177-3AD203B41FA5}">
                      <a16:colId xmlns:a16="http://schemas.microsoft.com/office/drawing/2014/main" val="4178769505"/>
                    </a:ext>
                  </a:extLst>
                </a:gridCol>
                <a:gridCol w="5257800">
                  <a:extLst>
                    <a:ext uri="{9D8B030D-6E8A-4147-A177-3AD203B41FA5}">
                      <a16:colId xmlns:a16="http://schemas.microsoft.com/office/drawing/2014/main" val="1086669650"/>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Sophisticated stone tool makers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803081528"/>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Meat formed a significant part of their diet</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189306229"/>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Rib-cage was barrel shaped</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043703952"/>
                  </a:ext>
                </a:extLst>
              </a:tr>
            </a:tbl>
          </a:graphicData>
        </a:graphic>
      </p:graphicFrame>
      <p:sp>
        <p:nvSpPr>
          <p:cNvPr id="6" name="Rectangle 3"/>
          <p:cNvSpPr>
            <a:spLocks noChangeArrowheads="1"/>
          </p:cNvSpPr>
          <p:nvPr/>
        </p:nvSpPr>
        <p:spPr bwMode="auto">
          <a:xfrm>
            <a:off x="3606769" y="34629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Facts about </a:t>
            </a:r>
            <a:r>
              <a:rPr kumimoji="0" lang="en-US" altLang="en-US" sz="1500" b="1" i="1"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Homo erectus</a:t>
            </a:r>
            <a:r>
              <a:rPr kumimoji="0" lang="en-US" altLang="en-US" sz="15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680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455</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KaTeX_Main</vt:lpstr>
      <vt:lpstr>Office Theme</vt:lpstr>
      <vt:lpstr>Hominid Evolutionary Pathways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Hominid Evolutionary Pathways</dc:title>
  <dc:creator>Joseph D'cruz</dc:creator>
  <cp:lastModifiedBy>Joseph D'cruz</cp:lastModifiedBy>
  <cp:revision>3</cp:revision>
  <dcterms:created xsi:type="dcterms:W3CDTF">2020-09-26T23:41:52Z</dcterms:created>
  <dcterms:modified xsi:type="dcterms:W3CDTF">2020-09-26T23:59:13Z</dcterms:modified>
</cp:coreProperties>
</file>