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E71-A760-4B6B-B9BA-3D18938A894C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ACCC-7516-47BD-A926-EF6B772B57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379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E71-A760-4B6B-B9BA-3D18938A894C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ACCC-7516-47BD-A926-EF6B772B57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595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E71-A760-4B6B-B9BA-3D18938A894C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ACCC-7516-47BD-A926-EF6B772B57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024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E71-A760-4B6B-B9BA-3D18938A894C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ACCC-7516-47BD-A926-EF6B772B57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496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E71-A760-4B6B-B9BA-3D18938A894C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ACCC-7516-47BD-A926-EF6B772B57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376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E71-A760-4B6B-B9BA-3D18938A894C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ACCC-7516-47BD-A926-EF6B772B57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21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E71-A760-4B6B-B9BA-3D18938A894C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ACCC-7516-47BD-A926-EF6B772B57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529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E71-A760-4B6B-B9BA-3D18938A894C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ACCC-7516-47BD-A926-EF6B772B57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29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E71-A760-4B6B-B9BA-3D18938A894C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ACCC-7516-47BD-A926-EF6B772B57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76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E71-A760-4B6B-B9BA-3D18938A894C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ACCC-7516-47BD-A926-EF6B772B57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18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E71-A760-4B6B-B9BA-3D18938A894C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ACCC-7516-47BD-A926-EF6B772B57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69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98E71-A760-4B6B-B9BA-3D18938A894C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2ACCC-7516-47BD-A926-EF6B772B57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292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Theories and Evidence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59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" y="199936"/>
            <a:ext cx="1140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218C74"/>
                </a:solidFill>
                <a:effectLst/>
                <a:latin typeface="Arial" panose="020B0604020202020204" pitchFamily="34" charset="0"/>
              </a:rPr>
              <a:t>Geographical distribution,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218C74"/>
                </a:solidFill>
                <a:effectLst/>
                <a:latin typeface="Arial" panose="020B0604020202020204" pitchFamily="34" charset="0"/>
              </a:rPr>
              <a:t>biogeography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attempts to explain where species occur while taking into account factors such as </a:t>
            </a:r>
            <a:r>
              <a:rPr lang="en-AU" sz="2400" b="1" i="0" dirty="0" smtClean="0">
                <a:solidFill>
                  <a:srgbClr val="227093"/>
                </a:solidFill>
                <a:effectLst/>
                <a:latin typeface="Arial" panose="020B0604020202020204" pitchFamily="34" charset="0"/>
              </a:rPr>
              <a:t>climate,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34ACE0"/>
                </a:solidFill>
                <a:effectLst/>
                <a:latin typeface="Arial" panose="020B0604020202020204" pitchFamily="34" charset="0"/>
              </a:rPr>
              <a:t>sea-level change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CD6133"/>
                </a:solidFill>
                <a:effectLst/>
                <a:latin typeface="Arial" panose="020B0604020202020204" pitchFamily="34" charset="0"/>
              </a:rPr>
              <a:t>tectonic plate movement.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45894338.91781g/1445894347596-444391054019694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892300"/>
            <a:ext cx="10206608" cy="413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16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2800" y="588139"/>
            <a:ext cx="1107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218C74"/>
                </a:solidFill>
                <a:effectLst/>
                <a:latin typeface="Arial" panose="020B0604020202020204" pitchFamily="34" charset="0"/>
              </a:rPr>
              <a:t>geographical distribution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species provides </a:t>
            </a:r>
            <a:r>
              <a:rPr lang="en-AU" sz="2400" b="1" i="0" dirty="0" smtClean="0">
                <a:solidFill>
                  <a:srgbClr val="079992"/>
                </a:solidFill>
                <a:effectLst/>
                <a:latin typeface="Arial" panose="020B0604020202020204" pitchFamily="34" charset="0"/>
              </a:rPr>
              <a:t>evidence for evolution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demonstrating what happens when populations of a species are </a:t>
            </a:r>
            <a:r>
              <a:rPr lang="en-AU" sz="2400" b="1" i="0" dirty="0" smtClean="0">
                <a:solidFill>
                  <a:srgbClr val="218C74"/>
                </a:solidFill>
                <a:effectLst/>
                <a:latin typeface="Arial" panose="020B0604020202020204" pitchFamily="34" charset="0"/>
              </a:rPr>
              <a:t>separated geographically,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instance when a continent divides.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D1A61F"/>
                </a:solidFill>
                <a:effectLst/>
                <a:latin typeface="Arial" panose="020B0604020202020204" pitchFamily="34" charset="0"/>
              </a:rPr>
              <a:t>new environment causes the isolated population to adapt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and, without interbreeding with the original population, the isolated population can change and become a </a:t>
            </a:r>
            <a:r>
              <a:rPr lang="en-AU" sz="2400" b="1" i="0" dirty="0" smtClean="0">
                <a:solidFill>
                  <a:srgbClr val="D1A61F"/>
                </a:solidFill>
                <a:effectLst/>
                <a:latin typeface="Arial" panose="020B0604020202020204" pitchFamily="34" charset="0"/>
              </a:rPr>
              <a:t>new species.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45894338.91781g/1445894347596-444391054019694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4" y="3265795"/>
            <a:ext cx="8594725" cy="348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32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8621" y="1148834"/>
            <a:ext cx="84545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lesson, you should be able to: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519961"/>
              </p:ext>
            </p:extLst>
          </p:nvPr>
        </p:nvGraphicFramePr>
        <p:xfrm>
          <a:off x="419100" y="3201194"/>
          <a:ext cx="11544300" cy="1082040"/>
        </p:xfrm>
        <a:graphic>
          <a:graphicData uri="http://schemas.openxmlformats.org/drawingml/2006/table">
            <a:tbl>
              <a:tblPr/>
              <a:tblGrid>
                <a:gridCol w="641350">
                  <a:extLst>
                    <a:ext uri="{9D8B030D-6E8A-4147-A177-3AD203B41FA5}">
                      <a16:colId xmlns:a16="http://schemas.microsoft.com/office/drawing/2014/main" val="3704861328"/>
                    </a:ext>
                  </a:extLst>
                </a:gridCol>
                <a:gridCol w="10902950">
                  <a:extLst>
                    <a:ext uri="{9D8B030D-6E8A-4147-A177-3AD203B41FA5}">
                      <a16:colId xmlns:a16="http://schemas.microsoft.com/office/drawing/2014/main" val="29412596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dirty="0">
                          <a:effectLst/>
                        </a:rPr>
                        <a:t>Recognise the </a:t>
                      </a:r>
                      <a:r>
                        <a:rPr lang="en-AU" sz="2800" b="1" dirty="0">
                          <a:effectLst/>
                        </a:rPr>
                        <a:t>relationship</a:t>
                      </a:r>
                      <a:r>
                        <a:rPr lang="en-AU" sz="2800" dirty="0">
                          <a:effectLst/>
                        </a:rPr>
                        <a:t> between </a:t>
                      </a:r>
                      <a:r>
                        <a:rPr lang="en-AU" sz="2800" b="1" dirty="0">
                          <a:solidFill>
                            <a:srgbClr val="900C3F"/>
                          </a:solidFill>
                          <a:effectLst/>
                        </a:rPr>
                        <a:t>theories,</a:t>
                      </a:r>
                      <a:r>
                        <a:rPr lang="en-AU" sz="2800" dirty="0">
                          <a:effectLst/>
                        </a:rPr>
                        <a:t> </a:t>
                      </a:r>
                      <a:r>
                        <a:rPr lang="en-AU" sz="2800" b="1" dirty="0">
                          <a:solidFill>
                            <a:srgbClr val="00B6EE"/>
                          </a:solidFill>
                          <a:effectLst/>
                        </a:rPr>
                        <a:t>hypotheses</a:t>
                      </a:r>
                      <a:r>
                        <a:rPr lang="en-AU" sz="2800" dirty="0">
                          <a:effectLst/>
                        </a:rPr>
                        <a:t> and </a:t>
                      </a:r>
                      <a:r>
                        <a:rPr lang="en-AU" sz="2800" b="1" dirty="0">
                          <a:solidFill>
                            <a:srgbClr val="FF5733"/>
                          </a:solidFill>
                          <a:effectLst/>
                        </a:rPr>
                        <a:t>evidence.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846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dirty="0">
                          <a:effectLst/>
                        </a:rPr>
                        <a:t>Describe the types of </a:t>
                      </a:r>
                      <a:r>
                        <a:rPr lang="en-AU" sz="2800" b="1" dirty="0">
                          <a:solidFill>
                            <a:srgbClr val="FF5733"/>
                          </a:solidFill>
                          <a:effectLst/>
                        </a:rPr>
                        <a:t>evidence</a:t>
                      </a:r>
                      <a:r>
                        <a:rPr lang="en-AU" sz="2800" dirty="0">
                          <a:effectLst/>
                        </a:rPr>
                        <a:t> for the </a:t>
                      </a:r>
                      <a:r>
                        <a:rPr lang="en-AU" sz="2800" b="1" dirty="0">
                          <a:solidFill>
                            <a:srgbClr val="900C3F"/>
                          </a:solidFill>
                          <a:effectLst/>
                        </a:rPr>
                        <a:t>theory of evolution.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51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84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7100" y="441236"/>
            <a:ext cx="10807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F5733"/>
                </a:solidFill>
                <a:effectLst/>
                <a:latin typeface="Arial" panose="020B0604020202020204" pitchFamily="34" charset="0"/>
              </a:rPr>
              <a:t>Evidence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information that is gained through observing an event or conducting an experiment.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often used to </a:t>
            </a:r>
            <a:r>
              <a:rPr lang="en-AU" sz="2400" b="1" i="0" dirty="0" smtClean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support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reject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hypothesis.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79689124.725651g/1479689126254-2518647110787008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5" y="266858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53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" y="225336"/>
            <a:ext cx="114173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Evolution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AU" sz="2800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theory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has a lot of different </a:t>
            </a:r>
            <a:r>
              <a:rPr lang="en-AU" sz="2800" b="1" i="0" dirty="0" smtClean="0">
                <a:solidFill>
                  <a:srgbClr val="FF5733"/>
                </a:solidFill>
                <a:effectLst/>
                <a:latin typeface="Arial" panose="020B0604020202020204" pitchFamily="34" charset="0"/>
              </a:rPr>
              <a:t>evidence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support it!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most important pieces of evidence are: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162174"/>
            <a:ext cx="11306936" cy="333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8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" y="407938"/>
            <a:ext cx="11595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BF9325"/>
                </a:solidFill>
                <a:effectLst/>
                <a:latin typeface="Arial" panose="020B0604020202020204" pitchFamily="34" charset="0"/>
              </a:rPr>
              <a:t>Fossils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 preserved </a:t>
            </a:r>
            <a:r>
              <a:rPr lang="en-AU" sz="2400" b="1" i="0" dirty="0" smtClean="0">
                <a:solidFill>
                  <a:srgbClr val="FF5733"/>
                </a:solidFill>
                <a:effectLst/>
                <a:latin typeface="Arial" panose="020B0604020202020204" pitchFamily="34" charset="0"/>
              </a:rPr>
              <a:t>evidence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existence of past organisms, and they are often thousands or millions of years old!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fossil evidence can be the </a:t>
            </a:r>
            <a:r>
              <a:rPr lang="en-AU" sz="2400" b="1" i="0" dirty="0" smtClean="0">
                <a:solidFill>
                  <a:srgbClr val="858483"/>
                </a:solidFill>
                <a:effectLst/>
                <a:latin typeface="Arial" panose="020B0604020202020204" pitchFamily="34" charset="0"/>
              </a:rPr>
              <a:t>whole or part of an organism's body,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evidence that the organism was </a:t>
            </a:r>
            <a:r>
              <a:rPr lang="en-AU" sz="2400" b="1" i="0" dirty="0" smtClean="0">
                <a:solidFill>
                  <a:srgbClr val="858483"/>
                </a:solidFill>
                <a:effectLst/>
                <a:latin typeface="Arial" panose="020B0604020202020204" pitchFamily="34" charset="0"/>
              </a:rPr>
              <a:t>active in a particular area,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 their tracks, burrows, </a:t>
            </a:r>
            <a:r>
              <a:rPr lang="en-AU" sz="2400" b="1" i="0" dirty="0" smtClean="0">
                <a:solidFill>
                  <a:srgbClr val="858483"/>
                </a:solidFill>
                <a:effectLst/>
                <a:latin typeface="Arial" panose="020B0604020202020204" pitchFamily="34" charset="0"/>
              </a:rPr>
              <a:t>or faeces (bodily waste).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16885567.212031g/1416885550290-190998936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275" y="3457575"/>
            <a:ext cx="36957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595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700" y="96441"/>
            <a:ext cx="11531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BF9325"/>
                </a:solidFill>
                <a:effectLst/>
                <a:latin typeface="Arial" panose="020B0604020202020204" pitchFamily="34" charset="0"/>
              </a:rPr>
              <a:t>fossil record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list of all the organisms that fossil evidence has been found for.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species have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more complete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fossil record than others, with more fossil evidence having been discovered. This can be for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specific species,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as a measure of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history of life on Earth.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fossil record provides us with </a:t>
            </a:r>
            <a:r>
              <a:rPr lang="en-AU" sz="2400" b="1" i="0" dirty="0" smtClean="0">
                <a:solidFill>
                  <a:srgbClr val="1F948F"/>
                </a:solidFill>
                <a:effectLst/>
                <a:latin typeface="Arial" panose="020B0604020202020204" pitchFamily="34" charset="0"/>
              </a:rPr>
              <a:t>evidence that species have changed over time,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both in their structure and in their activities. It can be thought of as a </a:t>
            </a:r>
            <a:r>
              <a:rPr lang="en-AU" sz="2400" b="1" i="0" dirty="0" smtClean="0">
                <a:solidFill>
                  <a:srgbClr val="1F948F"/>
                </a:solidFill>
                <a:effectLst/>
                <a:latin typeface="Arial" panose="020B0604020202020204" pitchFamily="34" charset="0"/>
              </a:rPr>
              <a:t>timeline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evolution of a single species, or of all the species on Earth.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76243739.022631g/1476243742764-376109314071073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4" y="3882093"/>
            <a:ext cx="10772509" cy="297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93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900" y="335340"/>
            <a:ext cx="112395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lot of </a:t>
            </a:r>
            <a:r>
              <a:rPr lang="en-AU" sz="2400" b="1" i="0" dirty="0" smtClean="0">
                <a:solidFill>
                  <a:srgbClr val="FF5733"/>
                </a:solidFill>
                <a:effectLst/>
                <a:latin typeface="Arial" panose="020B0604020202020204" pitchFamily="34" charset="0"/>
              </a:rPr>
              <a:t>evidence for evolution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found just by looking at the living species in the world today!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structures of living species can be </a:t>
            </a:r>
            <a:r>
              <a:rPr lang="en-AU" sz="2400" b="1" i="0" dirty="0" smtClean="0">
                <a:solidFill>
                  <a:srgbClr val="FC5C65"/>
                </a:solidFill>
                <a:effectLst/>
                <a:latin typeface="Arial" panose="020B0604020202020204" pitchFamily="34" charset="0"/>
              </a:rPr>
              <a:t>compared to each other or those of fossils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determine how they may be related. This is known as </a:t>
            </a:r>
            <a:r>
              <a:rPr lang="en-AU" sz="2400" b="1" i="0" dirty="0" smtClean="0">
                <a:solidFill>
                  <a:srgbClr val="FC5C65"/>
                </a:solidFill>
                <a:effectLst/>
                <a:latin typeface="Arial" panose="020B0604020202020204" pitchFamily="34" charset="0"/>
              </a:rPr>
              <a:t>comparative anatomy.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known as comparative anatomy because we </a:t>
            </a:r>
            <a:r>
              <a:rPr lang="en-AU" sz="2400" b="1" i="0" dirty="0" smtClean="0">
                <a:solidFill>
                  <a:srgbClr val="BD454C"/>
                </a:solidFill>
                <a:effectLst/>
                <a:latin typeface="Arial" panose="020B0604020202020204" pitchFamily="34" charset="0"/>
              </a:rPr>
              <a:t>compare the anatomy (bodily structures) of different organisms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each other to look for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similarities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differences.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502063566.367691g/1502063558545-248642076524098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4" y="4013199"/>
            <a:ext cx="4797425" cy="299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082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000" y="495638"/>
            <a:ext cx="11595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B6584"/>
                </a:solidFill>
                <a:effectLst/>
                <a:latin typeface="Arial" panose="020B0604020202020204" pitchFamily="34" charset="0"/>
              </a:rPr>
              <a:t>Homologous structures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body parts with the </a:t>
            </a:r>
            <a:r>
              <a:rPr lang="en-AU" sz="2400" b="1" i="0" dirty="0" smtClean="0">
                <a:solidFill>
                  <a:srgbClr val="586C83"/>
                </a:solidFill>
                <a:effectLst/>
                <a:latin typeface="Arial" panose="020B0604020202020204" pitchFamily="34" charset="0"/>
              </a:rPr>
              <a:t>same basic formation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different species, but with </a:t>
            </a:r>
            <a:r>
              <a:rPr lang="en-AU" sz="2400" b="1" i="0" dirty="0" smtClean="0">
                <a:solidFill>
                  <a:srgbClr val="788CA3"/>
                </a:solidFill>
                <a:effectLst/>
                <a:latin typeface="Arial" panose="020B0604020202020204" pitchFamily="34" charset="0"/>
              </a:rPr>
              <a:t>different functions.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two species have homologous structures, it suggests they could have </a:t>
            </a:r>
            <a:r>
              <a:rPr lang="en-AU" sz="2400" b="1" i="0" dirty="0" smtClean="0">
                <a:solidFill>
                  <a:srgbClr val="2D98DA"/>
                </a:solidFill>
                <a:effectLst/>
                <a:latin typeface="Arial" panose="020B0604020202020204" pitchFamily="34" charset="0"/>
              </a:rPr>
              <a:t>inherited it from a common ancestor,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therefore </a:t>
            </a:r>
            <a:r>
              <a:rPr lang="en-AU" sz="2400" b="1" i="0" dirty="0" smtClean="0">
                <a:solidFill>
                  <a:srgbClr val="2D98DA"/>
                </a:solidFill>
                <a:effectLst/>
                <a:latin typeface="Arial" panose="020B0604020202020204" pitchFamily="34" charset="0"/>
              </a:rPr>
              <a:t>be related.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97390672.012661g/1497390681334-2896192834314759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5" y="2974975"/>
            <a:ext cx="71628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81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20800" y="733336"/>
            <a:ext cx="9855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Comparing the </a:t>
            </a:r>
            <a:r>
              <a:rPr lang="en-AU" sz="2800" b="1" i="0" dirty="0" smtClean="0">
                <a:solidFill>
                  <a:srgbClr val="474787"/>
                </a:solidFill>
                <a:effectLst/>
                <a:latin typeface="Arial" panose="020B0604020202020204" pitchFamily="34" charset="0"/>
              </a:rPr>
              <a:t>embryology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227093"/>
                </a:solidFill>
                <a:effectLst/>
                <a:latin typeface="Arial" panose="020B0604020202020204" pitchFamily="34" charset="0"/>
              </a:rPr>
              <a:t>DNA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different species can also give us an idea of </a:t>
            </a:r>
            <a:r>
              <a:rPr lang="en-AU" sz="2800" b="1" i="0" dirty="0" smtClean="0">
                <a:solidFill>
                  <a:srgbClr val="2D98DA"/>
                </a:solidFill>
                <a:effectLst/>
                <a:latin typeface="Arial" panose="020B0604020202020204" pitchFamily="34" charset="0"/>
              </a:rPr>
              <a:t>how they may be related!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23599732.818611g/1423599710029-95989938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775" y="2252662"/>
            <a:ext cx="619125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985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Theories and Evidence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Theories and Evidence</dc:title>
  <dc:creator>Joseph D'cruz</dc:creator>
  <cp:lastModifiedBy>Joseph D'cruz</cp:lastModifiedBy>
  <cp:revision>1</cp:revision>
  <dcterms:created xsi:type="dcterms:W3CDTF">2020-05-30T11:46:05Z</dcterms:created>
  <dcterms:modified xsi:type="dcterms:W3CDTF">2020-05-30T11:46:15Z</dcterms:modified>
</cp:coreProperties>
</file>