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B4B-39CC-4C3A-BA44-1D8B90EED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C95C-0AF7-4801-A1F7-4BD1E76A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177C-0469-4094-87DF-4FB50E0F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8865-4DD7-4A8F-B06E-AB9E9BC7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C307-1C45-4882-8859-EA06061D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76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6202-F5B6-409F-8E61-1E8D4BC2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525A6-4F2B-4439-A391-20E23410C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A0CB-1227-4529-BA11-B0783C23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C567-4473-4AF9-B84B-3D74D4D2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5653-0CCA-4D17-981D-1D225D94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9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67A11-DB62-4A1F-AA59-802183105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79884-2DC6-48DE-A17A-ECC228D97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23D9-8DBF-4ED5-954B-4099D320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EFDB-98C6-4E40-AE9F-C6084F04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D2872-89D4-413A-B527-2356BAF1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83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A8A9-60BD-4B00-889D-4584F4C8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DD49-A2C7-41F9-94A1-B44F5E0F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1541-7F50-4741-92ED-B1654AFC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8C63-0FD3-4E1E-B1FE-EA99F5A9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8F8E5-DC28-4E38-AD29-0CC59D42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0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B64C-5DC2-489D-A932-3F360EFD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81DE-D436-431C-8A8E-BD7154296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997E-7BB8-44BE-BAA1-F79314D0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7664-202A-4639-99A3-9CC8FFC2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176D-3479-4CA3-9751-82191A03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11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8EA4-A939-491B-9399-22CC07C9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1831-9207-497F-86CE-5CCDB617E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EA47C-85D6-4BB0-8CFB-FFA0E2F21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5FD9A-4379-4309-9A05-C9B98B10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EDBB-B266-4808-94A4-8D2F00DB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AE0C0-40F0-438E-8E70-430FD078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4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4C0-CF14-4CB2-9FEC-DEE8C0F0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21D8-6BFF-4D70-9F90-536A69AC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FD3B-A4D0-4D0B-BC1E-B45C23026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C815D-BCA1-4F22-8002-DCDB9AE2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1F8F-DD8D-4568-AFBA-B9B8EC8F1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60DDC-78F1-4EDF-8634-5DC653DB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21F48-65BE-4BFA-8160-6069E022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0C287-1F83-406A-A50F-E2679FE4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3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A80E-9310-45A1-B213-8B6515F5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D72F7-0F42-40B2-94FA-1977657F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CF685-5C69-4AF9-8CD8-2B1C7A0C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30D4-21CF-4589-8796-C531AEB0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0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21906-FD34-4798-B71B-E0CEF0F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61E79-1C77-47AF-9A46-2D81E0FC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CB8C-3B26-41DC-AF1A-E1F1E9F1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4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FE1D-85B6-4543-95EE-266D6D69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4949-9E77-40CD-8AE1-939D4B63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3E5D3-0880-49F7-9E37-E248EEAE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BA50-C1E1-4287-8B66-879ABEA4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1FFB-A906-4DC5-97DA-AA0AAEE7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FAD87-208B-4B12-A70D-FCA1FBB0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1D92-8C0D-4817-BAA1-57633FA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209F3-30E2-4A2E-94AC-7265A6C90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0B337-23F2-4562-8D81-6973BE17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5F5A-9A0B-4125-A3C8-E65460FB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A32B3-1F19-4D13-882A-56B78C1B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89FB-04DB-4F7C-ACE9-B7081CB9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1E859-9AD7-4852-848B-B93A20EE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9A06B-2CC0-49BD-A067-2271EC1D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F972-3B6B-43CF-BDB6-2D4543BD7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C8A0-84FA-4067-8ABA-21A0A96A78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4D6B-E95C-4B06-9EA5-9F7A27802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58B7-D639-40CD-A389-DC523DA12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8727-B69B-4BB5-872C-C8C34413C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53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KZv9bsFD3w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44EB-FEC9-4D90-8655-0D0E1807F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Atomic Symbols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7B2D3-BDE7-4251-AC84-429E9EC12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18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5377E-BF33-46D0-BA5A-4048FFDAAF6E}"/>
              </a:ext>
            </a:extLst>
          </p:cNvPr>
          <p:cNvSpPr/>
          <p:nvPr/>
        </p:nvSpPr>
        <p:spPr>
          <a:xfrm>
            <a:off x="594360" y="865238"/>
            <a:ext cx="10995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(2:23) to learn more about </a:t>
            </a:r>
            <a:r>
              <a:rPr lang="en-US" sz="2800" b="1" i="0" dirty="0">
                <a:solidFill>
                  <a:srgbClr val="7B68EE"/>
                </a:solidFill>
                <a:effectLst/>
                <a:latin typeface="Arial" panose="020B0604020202020204" pitchFamily="34" charset="0"/>
              </a:rPr>
              <a:t>atomic numbers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8B008B"/>
                </a:solidFill>
                <a:effectLst/>
                <a:latin typeface="Arial" panose="020B0604020202020204" pitchFamily="34" charset="0"/>
              </a:rPr>
              <a:t>atomic mass.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Understanding Atomic Number and Atomic Mass">
            <a:hlinkClick r:id="" action="ppaction://media"/>
            <a:extLst>
              <a:ext uri="{FF2B5EF4-FFF2-40B4-BE49-F238E27FC236}">
                <a16:creationId xmlns:a16="http://schemas.microsoft.com/office/drawing/2014/main" id="{A541EE1B-0AD2-4EEE-90E6-8ABC9D302C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0700" y="1795939"/>
            <a:ext cx="8999220" cy="50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A9D4C9-601D-4A36-B667-D4536C17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45961"/>
              </p:ext>
            </p:extLst>
          </p:nvPr>
        </p:nvGraphicFramePr>
        <p:xfrm>
          <a:off x="838200" y="1394460"/>
          <a:ext cx="10515600" cy="1623060"/>
        </p:xfrm>
        <a:graphic>
          <a:graphicData uri="http://schemas.openxmlformats.org/drawingml/2006/table">
            <a:tbl>
              <a:tblPr/>
              <a:tblGrid>
                <a:gridCol w="670560">
                  <a:extLst>
                    <a:ext uri="{9D8B030D-6E8A-4147-A177-3AD203B41FA5}">
                      <a16:colId xmlns:a16="http://schemas.microsoft.com/office/drawing/2014/main" val="1289685959"/>
                    </a:ext>
                  </a:extLst>
                </a:gridCol>
                <a:gridCol w="9845040">
                  <a:extLst>
                    <a:ext uri="{9D8B030D-6E8A-4147-A177-3AD203B41FA5}">
                      <a16:colId xmlns:a16="http://schemas.microsoft.com/office/drawing/2014/main" val="324302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83B9F5"/>
                          </a:solidFill>
                          <a:effectLst/>
                        </a:rPr>
                        <a:t>Identify</a:t>
                      </a:r>
                      <a:r>
                        <a:rPr lang="en-US" sz="2800" b="1" dirty="0">
                          <a:effectLst/>
                        </a:rPr>
                        <a:t> and </a:t>
                      </a:r>
                      <a:r>
                        <a:rPr lang="en-US" sz="2800" b="1" dirty="0">
                          <a:solidFill>
                            <a:srgbClr val="127F06"/>
                          </a:solidFill>
                          <a:effectLst/>
                        </a:rPr>
                        <a:t>define</a:t>
                      </a:r>
                      <a:r>
                        <a:rPr lang="en-US" sz="2800" b="1" dirty="0">
                          <a:effectLst/>
                        </a:rPr>
                        <a:t> the atomic number.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563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solidFill>
                            <a:srgbClr val="83B9F5"/>
                          </a:solidFill>
                          <a:effectLst/>
                        </a:rPr>
                        <a:t>Identify</a:t>
                      </a:r>
                      <a:r>
                        <a:rPr lang="en-US" sz="2800" b="1">
                          <a:effectLst/>
                        </a:rPr>
                        <a:t> and </a:t>
                      </a:r>
                      <a:r>
                        <a:rPr lang="en-US" sz="2800" b="1">
                          <a:solidFill>
                            <a:srgbClr val="127F06"/>
                          </a:solidFill>
                          <a:effectLst/>
                        </a:rPr>
                        <a:t>define</a:t>
                      </a:r>
                      <a:r>
                        <a:rPr lang="en-US" sz="2800" b="1">
                          <a:effectLst/>
                        </a:rPr>
                        <a:t> the atomic mass.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5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127F06"/>
                          </a:solidFill>
                          <a:effectLst/>
                        </a:rPr>
                        <a:t>Determine</a:t>
                      </a:r>
                      <a:r>
                        <a:rPr lang="en-US" sz="2800" b="1" dirty="0">
                          <a:effectLst/>
                        </a:rPr>
                        <a:t> the number of neutrons in an atom.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94344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9C9EECEF-13A0-452A-97D3-FDD9DEEC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28" y="338854"/>
            <a:ext cx="940802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Smart Lesson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4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A6EAD-A069-4663-9FDF-E9AF8EF8CFBE}"/>
              </a:ext>
            </a:extLst>
          </p:cNvPr>
          <p:cNvSpPr/>
          <p:nvPr/>
        </p:nvSpPr>
        <p:spPr>
          <a:xfrm>
            <a:off x="274320" y="418843"/>
            <a:ext cx="111099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recall that each element has a unique </a:t>
            </a:r>
            <a:r>
              <a:rPr lang="en-US" sz="2400" b="1" i="0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chemical symbol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can use to identify it.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letters come from the name of the element, for example </a:t>
            </a:r>
            <a:r>
              <a:rPr lang="en-US" sz="2400" b="1" i="0" dirty="0">
                <a:solidFill>
                  <a:srgbClr val="66CDAA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400" b="1" i="0" dirty="0">
                <a:solidFill>
                  <a:srgbClr val="66CDAA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sz="2400" b="1" i="0" dirty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oxygen.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first letter is </a:t>
            </a:r>
            <a:r>
              <a:rPr lang="en-US" sz="24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a capital.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first letter already belongs to another element, a </a:t>
            </a:r>
            <a:r>
              <a:rPr lang="en-US" sz="2400" b="1" i="0" dirty="0">
                <a:solidFill>
                  <a:srgbClr val="1ABC9C"/>
                </a:solidFill>
                <a:effectLst/>
                <a:latin typeface="Arial" panose="020B0604020202020204" pitchFamily="34" charset="0"/>
              </a:rPr>
              <a:t>second letter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added to the chemical symbol. For example, </a:t>
            </a:r>
            <a:r>
              <a:rPr lang="en-US" sz="2400" b="1" i="0" dirty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Ca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for </a:t>
            </a:r>
            <a:r>
              <a:rPr lang="en-US" sz="2400" b="1" i="0" dirty="0">
                <a:solidFill>
                  <a:srgbClr val="83B9F5"/>
                </a:solidFill>
                <a:effectLst/>
                <a:latin typeface="Arial" panose="020B0604020202020204" pitchFamily="34" charset="0"/>
              </a:rPr>
              <a:t>calcium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C is already used for carbon. The second letter is </a:t>
            </a:r>
            <a:r>
              <a:rPr lang="en-US" sz="24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lowercase.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025B68-2FD4-422B-A0DF-40162417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143375"/>
            <a:ext cx="23812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AB7F30-51BE-4A6E-9D4A-1B1C71F0B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15" y="4333875"/>
            <a:ext cx="23812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22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9443A9-F850-4E50-BB13-43D3415C5AFA}"/>
              </a:ext>
            </a:extLst>
          </p:cNvPr>
          <p:cNvSpPr/>
          <p:nvPr/>
        </p:nvSpPr>
        <p:spPr>
          <a:xfrm>
            <a:off x="860424" y="125363"/>
            <a:ext cx="110039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chemical symbols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resemble the name we use for the element.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we use </a:t>
            </a:r>
            <a:r>
              <a:rPr lang="en-US" sz="2800" b="1" i="0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Ag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represent </a:t>
            </a:r>
            <a:r>
              <a:rPr lang="en-US" sz="2800" b="1" i="0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silver.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Latin name for silver is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argentum.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you guess which country's name was derived from this word?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213CC8-1EEC-46AA-8967-53FA23D5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90" y="328612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E8876A-6136-4DCE-9177-B6D6142B8D6E}"/>
              </a:ext>
            </a:extLst>
          </p:cNvPr>
          <p:cNvSpPr/>
          <p:nvPr/>
        </p:nvSpPr>
        <p:spPr>
          <a:xfrm>
            <a:off x="754380" y="472599"/>
            <a:ext cx="107213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do we tell the difference between </a:t>
            </a:r>
            <a:r>
              <a:rPr lang="en-US" sz="2800" b="1" i="0" dirty="0">
                <a:solidFill>
                  <a:srgbClr val="483D8B"/>
                </a:solidFill>
                <a:effectLst/>
                <a:latin typeface="Arial" panose="020B0604020202020204" pitchFamily="34" charset="0"/>
              </a:rPr>
              <a:t>different types of atoms?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we know that a </a:t>
            </a:r>
            <a:r>
              <a:rPr lang="en-US" sz="2800" b="1" i="0" dirty="0">
                <a:solidFill>
                  <a:srgbClr val="6FA6E3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 is a carbon atom and not an </a:t>
            </a:r>
            <a:r>
              <a:rPr lang="en-US" sz="2800" b="1" i="0" dirty="0">
                <a:solidFill>
                  <a:srgbClr val="008080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1B1788-4A71-49D4-8047-1C89BC5D4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345186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649CB9-8408-4EAC-B464-8B7FE7719E21}"/>
              </a:ext>
            </a:extLst>
          </p:cNvPr>
          <p:cNvSpPr/>
          <p:nvPr/>
        </p:nvSpPr>
        <p:spPr>
          <a:xfrm>
            <a:off x="6252060" y="4354115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VS.</a:t>
            </a:r>
            <a:endParaRPr lang="en-AU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6A677EF-562B-4A0F-9E0F-53CCC749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23" y="3429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F4865B-8ED7-49FE-B77F-A1F1BAC460F9}"/>
              </a:ext>
            </a:extLst>
          </p:cNvPr>
          <p:cNvSpPr/>
          <p:nvPr/>
        </p:nvSpPr>
        <p:spPr>
          <a:xfrm>
            <a:off x="868680" y="423566"/>
            <a:ext cx="106298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all comes down to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carbon atom has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protons in the nucleus and an oxygen atom has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 </a:t>
            </a:r>
            <a:r>
              <a:rPr lang="en-US" sz="2800" b="1" i="0" dirty="0">
                <a:solidFill>
                  <a:srgbClr val="7B68EE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is called the </a:t>
            </a:r>
            <a:r>
              <a:rPr lang="en-US" sz="2800" b="1" i="0" dirty="0">
                <a:solidFill>
                  <a:srgbClr val="7B68EE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equal to the </a:t>
            </a:r>
            <a:r>
              <a:rPr lang="en-US" sz="2800" b="1" i="0" dirty="0">
                <a:solidFill>
                  <a:srgbClr val="A58BB4"/>
                </a:solidFill>
                <a:effectLst/>
                <a:latin typeface="Arial" panose="020B0604020202020204" pitchFamily="34" charset="0"/>
              </a:rPr>
              <a:t>number of 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neutral atom.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D487C1-1E2A-4467-AF60-550C5576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23" y="3101222"/>
            <a:ext cx="5618797" cy="3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1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4E0FBA-F99E-420B-B46F-91F2CFCC65BE}"/>
              </a:ext>
            </a:extLst>
          </p:cNvPr>
          <p:cNvSpPr/>
          <p:nvPr/>
        </p:nvSpPr>
        <p:spPr>
          <a:xfrm>
            <a:off x="0" y="374849"/>
            <a:ext cx="120015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8B008B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mass of </a:t>
            </a:r>
            <a:r>
              <a:rPr lang="en-US" sz="2800" b="1" i="0" dirty="0">
                <a:solidFill>
                  <a:srgbClr val="8B008B"/>
                </a:solidFill>
                <a:effectLst/>
                <a:latin typeface="Arial" panose="020B0604020202020204" pitchFamily="34" charset="0"/>
              </a:rPr>
              <a:t>one atom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element.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 </a:t>
            </a:r>
            <a:r>
              <a:rPr lang="en-US" sz="2800" b="1" i="0" dirty="0">
                <a:solidFill>
                  <a:srgbClr val="6A5ACD"/>
                </a:solidFill>
                <a:effectLst/>
                <a:latin typeface="Arial" panose="020B0604020202020204" pitchFamily="34" charset="0"/>
              </a:rPr>
              <a:t>number of protons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plus the </a:t>
            </a:r>
            <a:r>
              <a:rPr lang="en-US" sz="2800" b="1" i="0" dirty="0">
                <a:solidFill>
                  <a:srgbClr val="9400D3"/>
                </a:solidFill>
                <a:effectLst/>
                <a:latin typeface="Arial" panose="020B0604020202020204" pitchFamily="34" charset="0"/>
              </a:rPr>
              <a:t>number of 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nucleus of the atom.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 not considered when calculating the mass number because their mass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small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protons and neutrons.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12D7A6-F170-4F21-9A61-8290CBF5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857943"/>
            <a:ext cx="52387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6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C5330-365F-4881-A95A-7DA40866DCC7}"/>
              </a:ext>
            </a:extLst>
          </p:cNvPr>
          <p:cNvSpPr/>
          <p:nvPr/>
        </p:nvSpPr>
        <p:spPr>
          <a:xfrm>
            <a:off x="300990" y="347901"/>
            <a:ext cx="115900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 </a:t>
            </a:r>
            <a:r>
              <a:rPr lang="en-US" sz="2800" b="1" i="0" dirty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only defined by the number of </a:t>
            </a:r>
            <a:r>
              <a:rPr lang="en-US" sz="2800" b="1" i="0" dirty="0">
                <a:solidFill>
                  <a:srgbClr val="B78E5C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have, they can have different numbers of </a:t>
            </a:r>
            <a:r>
              <a:rPr lang="en-US" sz="2800" b="1" i="0" dirty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neutrons.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neutrons and protons contribute to the </a:t>
            </a:r>
            <a:r>
              <a:rPr lang="en-US" sz="2800" b="1" i="0" dirty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atom, so different atoms of the same element can have different </a:t>
            </a:r>
            <a:r>
              <a:rPr lang="en-US" sz="2800" b="1" i="0" dirty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mass numbers.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Atomic 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mass number of an element. Being a calculated average, the atomic mass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 not a whole number.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 value displayed on the periodic table alongside the atomic number.</a:t>
            </a:r>
          </a:p>
        </p:txBody>
      </p:sp>
    </p:spTree>
    <p:extLst>
      <p:ext uri="{BB962C8B-B14F-4D97-AF65-F5344CB8AC3E}">
        <p14:creationId xmlns:p14="http://schemas.microsoft.com/office/powerpoint/2010/main" val="336410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8F0DB-315E-469B-89FC-37CCA1449AC9}"/>
              </a:ext>
            </a:extLst>
          </p:cNvPr>
          <p:cNvSpPr/>
          <p:nvPr/>
        </p:nvSpPr>
        <p:spPr>
          <a:xfrm>
            <a:off x="746760" y="566678"/>
            <a:ext cx="111404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Arial" panose="020B0604020202020204" pitchFamily="34" charset="0"/>
              </a:rPr>
              <a:t>To find the number of neutrons in an atom, subtract the </a:t>
            </a:r>
            <a:r>
              <a:rPr lang="en-US" sz="2800" b="1" dirty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US" sz="2800" b="1" dirty="0">
                <a:effectLst/>
                <a:latin typeface="Arial" panose="020B0604020202020204" pitchFamily="34" charset="0"/>
              </a:rPr>
              <a:t> from the </a:t>
            </a:r>
            <a:r>
              <a:rPr lang="en-US" sz="2800" b="1" dirty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mass number:</a:t>
            </a:r>
            <a:endParaRPr lang="en-US" sz="2800" b="1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dirty="0">
                <a:effectLst/>
              </a:rPr>
              <a:t> </a:t>
            </a:r>
          </a:p>
          <a:p>
            <a:pPr algn="ctr"/>
            <a:r>
              <a:rPr lang="en-US" sz="2800" b="1" dirty="0">
                <a:solidFill>
                  <a:srgbClr val="000000"/>
                </a:solidFill>
                <a:effectLst/>
                <a:latin typeface="KaTeX_Main"/>
              </a:rPr>
              <a:t>mass number - atomic number = number of neutrons</a:t>
            </a:r>
            <a:r>
              <a:rPr lang="en-US" sz="2800" dirty="0">
                <a:solidFill>
                  <a:srgbClr val="000000"/>
                </a:solidFill>
                <a:effectLst/>
                <a:latin typeface="KaTeX_Main"/>
              </a:rPr>
              <a:t>​</a:t>
            </a:r>
            <a:endParaRPr lang="en-US" sz="2800" dirty="0">
              <a:effectLst/>
            </a:endParaRPr>
          </a:p>
          <a:p>
            <a:pPr algn="ctr"/>
            <a:r>
              <a:rPr lang="en-US" sz="2800" dirty="0">
                <a:effectLst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 </a:t>
            </a:r>
            <a:r>
              <a:rPr lang="en-US" sz="2800" b="1" i="0" dirty="0">
                <a:solidFill>
                  <a:srgbClr val="8B539F"/>
                </a:solidFill>
                <a:effectLst/>
                <a:latin typeface="Arial" panose="020B0604020202020204" pitchFamily="34" charset="0"/>
              </a:rPr>
              <a:t>mass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(number of protons + neutrons) of one form of hydrogen could be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the </a:t>
            </a:r>
            <a:r>
              <a:rPr lang="en-US" sz="2800" b="1" i="0" dirty="0">
                <a:solidFill>
                  <a:srgbClr val="538D9F"/>
                </a:solidFill>
                <a:effectLst/>
                <a:latin typeface="Arial" panose="020B0604020202020204" pitchFamily="34" charset="0"/>
              </a:rPr>
              <a:t>atomic number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(number of protons)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Therefore the number of </a:t>
            </a:r>
            <a:r>
              <a:rPr lang="en-US" sz="2800" b="1" i="0" dirty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hydrogen atom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2−1=1</a:t>
            </a:r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130A86-9B4E-4F58-B78D-5F247A8E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03" y="4091305"/>
            <a:ext cx="38004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3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Widescreen</PresentationFormat>
  <Paragraphs>42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Atomic Symbols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Atomic Symbols</dc:title>
  <dc:creator>Jean D'cruz</dc:creator>
  <cp:lastModifiedBy>Jean D'cruz</cp:lastModifiedBy>
  <cp:revision>1</cp:revision>
  <dcterms:created xsi:type="dcterms:W3CDTF">2020-05-03T07:03:42Z</dcterms:created>
  <dcterms:modified xsi:type="dcterms:W3CDTF">2020-05-03T07:07:46Z</dcterms:modified>
</cp:coreProperties>
</file>