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4D61-D156-4054-8722-F2B8B51955D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5C7B-593C-4A88-ADE0-B367D31A72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24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4D61-D156-4054-8722-F2B8B51955D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5C7B-593C-4A88-ADE0-B367D31A72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27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4D61-D156-4054-8722-F2B8B51955D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5C7B-593C-4A88-ADE0-B367D31A72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70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4D61-D156-4054-8722-F2B8B51955D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5C7B-593C-4A88-ADE0-B367D31A72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43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4D61-D156-4054-8722-F2B8B51955D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5C7B-593C-4A88-ADE0-B367D31A72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5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4D61-D156-4054-8722-F2B8B51955D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5C7B-593C-4A88-ADE0-B367D31A72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56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4D61-D156-4054-8722-F2B8B51955D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5C7B-593C-4A88-ADE0-B367D31A72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79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4D61-D156-4054-8722-F2B8B51955D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5C7B-593C-4A88-ADE0-B367D31A72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22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4D61-D156-4054-8722-F2B8B51955D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5C7B-593C-4A88-ADE0-B367D31A72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14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4D61-D156-4054-8722-F2B8B51955D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5C7B-593C-4A88-ADE0-B367D31A72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15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4D61-D156-4054-8722-F2B8B51955D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5C7B-593C-4A88-ADE0-B367D31A72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67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4D61-D156-4054-8722-F2B8B51955D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45C7B-593C-4A88-ADE0-B367D31A72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Metal Reactions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92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180539"/>
            <a:ext cx="10883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 with </a:t>
            </a:r>
            <a:r>
              <a:rPr lang="en-AU" sz="2800" b="1" i="0" dirty="0" err="1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sz="28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 acid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a </a:t>
            </a:r>
            <a:r>
              <a:rPr lang="en-AU" sz="28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metal </a:t>
            </a:r>
            <a:r>
              <a:rPr lang="en-AU" sz="2800" b="1" i="0" dirty="0" err="1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hydrogen gas.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basic </a:t>
            </a:r>
            <a:r>
              <a:rPr lang="en-AU" sz="28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word equation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this reaction is: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acid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 </a:t>
            </a:r>
            <a:r>
              <a:rPr lang="en-AU" sz="28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 gas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1" i="0" dirty="0" err="1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sz="28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 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(SO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​2−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−2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charge,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formula of the </a:t>
            </a:r>
            <a:r>
              <a:rPr lang="en-AU" sz="28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metal </a:t>
            </a:r>
            <a:r>
              <a:rPr lang="en-AU" sz="2800" b="1" i="0" dirty="0" err="1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 different depending on the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charge of the metal cation.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01709315.125561g/1501709315438-3941138572978264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3893895"/>
            <a:ext cx="1482725" cy="281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85293846.647671g/1485293855940-1486335282612335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43464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65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87" y="42167"/>
            <a:ext cx="10310813" cy="68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3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6200" y="1041738"/>
            <a:ext cx="100965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selected metals react with oxygen.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a metal’s reactivity with oxygen can determine </a:t>
            </a:r>
            <a:r>
              <a:rPr lang="en-AU" sz="28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how it is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Write equations to describe reactions between metals and water.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Describe the observations of selected metals when they react with water.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Write equations to describe reactions between metals and both dilute hydrochloric acid and </a:t>
            </a:r>
            <a:r>
              <a:rPr lang="en-AU" sz="28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acid.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175042"/>
            <a:ext cx="11087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react with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two different ways,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combustion and corrosion.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Corrosion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slowly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 metal is exposed to the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oxygen in the air,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forming a layer of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metal oxide,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known as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tarnishing.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Combustion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when the metal is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heated.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heat energy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speeds 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reaction between the metal and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oxygen,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can produce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heat and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reaction.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basic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word equation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same for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both kinds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reaction, the difference is just how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quickly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reaction occurs.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1074" y="4920734"/>
            <a:ext cx="4586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 oxide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8929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184140"/>
            <a:ext cx="1120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Metal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have a charge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lithium, sodium, potassium, and silver.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 have a charge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−2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 two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metal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required to balance the charge of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one oxide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create an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electrically neutral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compound.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metal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formed will have the formula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M2​O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represents the metal.)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sodium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reacts with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sodium oxide: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2400" y="36004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sodium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sodium oxide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4Na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2Na</a:t>
            </a:r>
            <a:r>
              <a:rPr lang="en-AU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57102543.478191g/1557102547326-7113210705637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335" y="4523790"/>
            <a:ext cx="2307639" cy="23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ducationperfect.com/media/content/Science/1560910293.351781g/1560910294983-1955088056573621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00" y="4140200"/>
            <a:ext cx="27178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3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78939"/>
            <a:ext cx="11620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 and Water Reactions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 all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react with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same way. Some metals react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violently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water, producing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 hydroxide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hydrogen gas.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Others will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only react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water in the form of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steam,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producing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hydrogen gas.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most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unreactive 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not react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water at all.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333114.2284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6700" y="3714750"/>
            <a:ext cx="3683000" cy="2762250"/>
          </a:xfrm>
          <a:prstGeom prst="rect">
            <a:avLst/>
          </a:prstGeom>
        </p:spPr>
      </p:pic>
      <p:pic>
        <p:nvPicPr>
          <p:cNvPr id="2050" name="Picture 2" descr="https://www.educationperfect.com/media/content/German/1450063939.140061g/1450063941413-4043342282182306-4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371475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5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0" y="961936"/>
            <a:ext cx="10375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 with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cold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a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metal hydroxide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hydrogen gas.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Only the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most reactive 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alkali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alkaline earth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metals will react with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cold water.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1765300" y="2657565"/>
            <a:ext cx="924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 </a:t>
            </a:r>
            <a:r>
              <a:rPr lang="nl-NL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nl-NL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water </a:t>
            </a:r>
            <a:r>
              <a:rPr lang="nl-NL" sz="24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nl-NL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metal hydroxide </a:t>
            </a:r>
            <a:r>
              <a:rPr lang="nl-NL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nl-NL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hydrogen gas</a:t>
            </a:r>
          </a:p>
          <a:p>
            <a:pPr algn="ctr"/>
            <a:r>
              <a:rPr lang="nl-NL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nl-NL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28322319.3232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4000" y="3579019"/>
            <a:ext cx="4508500" cy="253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426641"/>
            <a:ext cx="108585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 smtClean="0">
                <a:solidFill>
                  <a:srgbClr val="E04E50"/>
                </a:solidFill>
                <a:effectLst/>
              </a:rPr>
              <a:t>Sodium, potassium, and lithium ions</a:t>
            </a:r>
            <a:r>
              <a:rPr lang="en-AU" sz="2400" dirty="0" smtClean="0">
                <a:effectLst/>
              </a:rPr>
              <a:t> all have a charge of </a:t>
            </a:r>
            <a:r>
              <a:rPr lang="en-AU" sz="2400" dirty="0" smtClean="0">
                <a:effectLst/>
                <a:latin typeface="KaTeX_Main"/>
              </a:rPr>
              <a:t>+1.</a:t>
            </a:r>
            <a:r>
              <a:rPr lang="en-AU" sz="2400" dirty="0" smtClean="0">
                <a:effectLst/>
              </a:rPr>
              <a:t> Hydroxide ions </a:t>
            </a:r>
            <a:r>
              <a:rPr lang="en-AU" sz="2400" dirty="0" smtClean="0">
                <a:effectLst/>
                <a:latin typeface="KaTeX_Size1"/>
              </a:rPr>
              <a:t>(</a:t>
            </a:r>
            <a:r>
              <a:rPr lang="en-AU" sz="2400" dirty="0" smtClean="0">
                <a:effectLst/>
                <a:latin typeface="KaTeX_Main"/>
              </a:rPr>
              <a:t>OH−</a:t>
            </a:r>
            <a:r>
              <a:rPr lang="en-AU" sz="2400" dirty="0" smtClean="0">
                <a:effectLst/>
                <a:latin typeface="KaTeX_Size1"/>
              </a:rPr>
              <a:t>)</a:t>
            </a:r>
            <a:r>
              <a:rPr lang="en-AU" sz="2400" dirty="0" smtClean="0">
                <a:effectLst/>
              </a:rPr>
              <a:t> have a charge of </a:t>
            </a:r>
            <a:r>
              <a:rPr lang="en-AU" sz="2400" dirty="0" smtClean="0">
                <a:effectLst/>
                <a:latin typeface="KaTeX_Main"/>
              </a:rPr>
              <a:t>−1,</a:t>
            </a:r>
            <a:r>
              <a:rPr lang="en-AU" sz="2400" dirty="0" smtClean="0">
                <a:effectLst/>
              </a:rPr>
              <a:t> which means that </a:t>
            </a:r>
            <a:r>
              <a:rPr lang="en-AU" sz="2400" b="1" dirty="0" smtClean="0">
                <a:solidFill>
                  <a:srgbClr val="8C4AB2"/>
                </a:solidFill>
                <a:effectLst/>
              </a:rPr>
              <a:t>one hydroxide ion</a:t>
            </a:r>
            <a:r>
              <a:rPr lang="en-AU" sz="2400" dirty="0" smtClean="0">
                <a:effectLst/>
              </a:rPr>
              <a:t> will balance the charge of </a:t>
            </a:r>
            <a:r>
              <a:rPr lang="en-AU" sz="2400" b="1" dirty="0" smtClean="0">
                <a:solidFill>
                  <a:srgbClr val="E04E50"/>
                </a:solidFill>
                <a:effectLst/>
              </a:rPr>
              <a:t>one alkali metal ion</a:t>
            </a:r>
            <a:r>
              <a:rPr lang="en-AU" sz="2400" dirty="0" smtClean="0">
                <a:effectLst/>
              </a:rPr>
              <a:t> to create an electrically </a:t>
            </a:r>
            <a:r>
              <a:rPr lang="en-AU" sz="2400" b="1" dirty="0" smtClean="0">
                <a:solidFill>
                  <a:srgbClr val="FF7F50"/>
                </a:solidFill>
                <a:effectLst/>
              </a:rPr>
              <a:t>neutral compound.</a:t>
            </a:r>
            <a:r>
              <a:rPr lang="en-AU" sz="2400" dirty="0" smtClean="0">
                <a:effectLst/>
              </a:rPr>
              <a:t> The formula for this </a:t>
            </a:r>
            <a:r>
              <a:rPr lang="en-AU" sz="2400" b="1" dirty="0" smtClean="0">
                <a:solidFill>
                  <a:srgbClr val="8C4AB2"/>
                </a:solidFill>
                <a:effectLst/>
              </a:rPr>
              <a:t>metal hydroxide</a:t>
            </a:r>
            <a:r>
              <a:rPr lang="en-AU" sz="2400" dirty="0" smtClean="0">
                <a:effectLst/>
              </a:rPr>
              <a:t> is </a:t>
            </a:r>
            <a:r>
              <a:rPr lang="en-AU" sz="2400" dirty="0" smtClean="0">
                <a:effectLst/>
                <a:latin typeface="KaTeX_Main"/>
              </a:rPr>
              <a:t>MOH.</a:t>
            </a:r>
            <a:endParaRPr lang="en-AU" sz="2400" dirty="0" smtClean="0">
              <a:effectLst/>
            </a:endParaRPr>
          </a:p>
          <a:p>
            <a:r>
              <a:rPr lang="en-AU" sz="2400" dirty="0" smtClean="0">
                <a:effectLst/>
              </a:rPr>
              <a:t> </a:t>
            </a:r>
          </a:p>
          <a:p>
            <a:r>
              <a:rPr lang="en-AU" sz="2400" dirty="0" smtClean="0">
                <a:effectLst/>
              </a:rPr>
              <a:t>For example, when </a:t>
            </a:r>
            <a:r>
              <a:rPr lang="en-AU" sz="2400" b="1" dirty="0" smtClean="0">
                <a:solidFill>
                  <a:srgbClr val="E04E50"/>
                </a:solidFill>
                <a:effectLst/>
              </a:rPr>
              <a:t>sodium</a:t>
            </a:r>
            <a:r>
              <a:rPr lang="en-AU" sz="2400" dirty="0" smtClean="0">
                <a:effectLst/>
              </a:rPr>
              <a:t> reacts with </a:t>
            </a:r>
            <a:r>
              <a:rPr lang="en-AU" sz="2400" b="1" dirty="0" smtClean="0">
                <a:solidFill>
                  <a:srgbClr val="8C4AB2"/>
                </a:solidFill>
                <a:effectLst/>
              </a:rPr>
              <a:t>water</a:t>
            </a:r>
            <a:r>
              <a:rPr lang="en-AU" sz="2400" dirty="0" smtClean="0">
                <a:effectLst/>
              </a:rPr>
              <a:t> it produces </a:t>
            </a:r>
            <a:r>
              <a:rPr lang="en-AU" sz="2400" b="1" dirty="0" smtClean="0">
                <a:solidFill>
                  <a:srgbClr val="FF7F50"/>
                </a:solidFill>
                <a:effectLst/>
              </a:rPr>
              <a:t>sodium hydroxide</a:t>
            </a:r>
            <a:r>
              <a:rPr lang="en-AU" sz="2400" dirty="0" smtClean="0">
                <a:effectLst/>
              </a:rPr>
              <a:t> and </a:t>
            </a:r>
            <a:r>
              <a:rPr lang="en-AU" sz="2400" b="1" dirty="0" smtClean="0">
                <a:solidFill>
                  <a:srgbClr val="8C4AB2"/>
                </a:solidFill>
                <a:effectLst/>
              </a:rPr>
              <a:t>hydrogen gas.</a:t>
            </a:r>
            <a:endParaRPr lang="en-AU" sz="2400" dirty="0" smtClean="0">
              <a:effectLst/>
            </a:endParaRPr>
          </a:p>
          <a:p>
            <a:r>
              <a:rPr lang="en-AU" sz="2400" dirty="0" smtClean="0">
                <a:effectLst/>
              </a:rPr>
              <a:t> </a:t>
            </a:r>
          </a:p>
          <a:p>
            <a:pPr algn="ctr"/>
            <a:r>
              <a:rPr lang="en-AU" sz="2400" dirty="0" smtClean="0">
                <a:effectLst/>
              </a:rPr>
              <a:t>sodium </a:t>
            </a:r>
            <a:r>
              <a:rPr lang="en-AU" sz="2400" dirty="0" smtClean="0">
                <a:effectLst/>
                <a:latin typeface="KaTeX_Main"/>
              </a:rPr>
              <a:t>+</a:t>
            </a:r>
            <a:r>
              <a:rPr lang="en-AU" sz="2400" dirty="0" smtClean="0">
                <a:effectLst/>
              </a:rPr>
              <a:t> water </a:t>
            </a:r>
            <a:r>
              <a:rPr lang="en-AU" sz="2400" dirty="0" smtClean="0">
                <a:effectLst/>
                <a:latin typeface="KaTeX_Main"/>
              </a:rPr>
              <a:t>→</a:t>
            </a:r>
            <a:r>
              <a:rPr lang="en-AU" sz="2400" dirty="0" smtClean="0">
                <a:effectLst/>
              </a:rPr>
              <a:t> sodium hydroxide </a:t>
            </a:r>
            <a:r>
              <a:rPr lang="en-AU" sz="2400" dirty="0" smtClean="0">
                <a:effectLst/>
                <a:latin typeface="KaTeX_Main"/>
              </a:rPr>
              <a:t>+</a:t>
            </a:r>
            <a:r>
              <a:rPr lang="en-AU" sz="2400" dirty="0" smtClean="0">
                <a:effectLst/>
              </a:rPr>
              <a:t> hydrogen gas</a:t>
            </a:r>
          </a:p>
          <a:p>
            <a:pPr algn="ctr"/>
            <a:r>
              <a:rPr lang="en-AU" sz="2400" dirty="0" smtClean="0">
                <a:effectLst/>
              </a:rPr>
              <a:t> </a:t>
            </a:r>
          </a:p>
          <a:p>
            <a:pPr algn="ctr"/>
            <a:r>
              <a:rPr lang="en-AU" sz="2400" dirty="0" smtClean="0">
                <a:effectLst/>
                <a:latin typeface="KaTeX_Main"/>
              </a:rPr>
              <a:t>2Na+2H</a:t>
            </a:r>
            <a:r>
              <a:rPr lang="en-AU" sz="2400" baseline="-25000" dirty="0" smtClean="0">
                <a:effectLst/>
                <a:latin typeface="KaTeX_Main"/>
              </a:rPr>
              <a:t>2</a:t>
            </a:r>
            <a:r>
              <a:rPr lang="en-AU" sz="2400" dirty="0" smtClean="0">
                <a:effectLst/>
                <a:latin typeface="KaTeX_Main"/>
              </a:rPr>
              <a:t>​O→2NaOH+H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endParaRPr lang="en-AU" sz="2400" dirty="0"/>
          </a:p>
        </p:txBody>
      </p:sp>
      <p:pic>
        <p:nvPicPr>
          <p:cNvPr id="3074" name="Picture 2" descr="https://www.educationperfect.com/media/content/Science/1557102543.478191g/1557102547326-7113210705637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076700"/>
            <a:ext cx="2501899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Science/1560910293.351781g/1560910294983-1955088056573621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975" y="4076700"/>
            <a:ext cx="2413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0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24639"/>
            <a:ext cx="11023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Metals react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hydrochloric 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a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metal chloride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hydrogen gas.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basic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word equation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this reaction is: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hydrochloric 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 chloride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 gas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Chloride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−1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charge, and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metal chloride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 different depending on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charge of the metal cation.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01623654.995671g/1501623653317-40081021522479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75" y="3700462"/>
            <a:ext cx="155257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Science/1523405419.662681g/1523405420158-3686325882397107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4062412"/>
            <a:ext cx="38004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74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38200" y="884535"/>
            <a:ext cx="1079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metal ions with 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charge,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one chloride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balance the charge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metal chloride will have the formula </a:t>
            </a:r>
            <a:r>
              <a:rPr lang="en-AU" sz="2400" b="1" i="0" dirty="0" err="1" smtClean="0">
                <a:solidFill>
                  <a:srgbClr val="6773B2"/>
                </a:solidFill>
                <a:effectLst/>
                <a:latin typeface="KaTeX_Main"/>
              </a:rPr>
              <a:t>MCl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KaTeX_Main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example:</a:t>
            </a:r>
            <a:endParaRPr lang="en-AU" sz="2400" dirty="0"/>
          </a:p>
        </p:txBody>
      </p:sp>
      <p:sp>
        <p:nvSpPr>
          <p:cNvPr id="14" name="Rectangle 13"/>
          <p:cNvSpPr/>
          <p:nvPr/>
        </p:nvSpPr>
        <p:spPr>
          <a:xfrm>
            <a:off x="3746500" y="2026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3200" dirty="0" smtClean="0">
                <a:effectLst/>
              </a:rPr>
              <a:t>2Na+2HCl→2NaCl+H</a:t>
            </a:r>
            <a:r>
              <a:rPr lang="en-AU" sz="32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br>
              <a:rPr lang="en-AU" sz="32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endParaRPr lang="en-AU" sz="3200" dirty="0"/>
          </a:p>
        </p:txBody>
      </p:sp>
      <p:sp>
        <p:nvSpPr>
          <p:cNvPr id="15" name="Rectangle 14"/>
          <p:cNvSpPr/>
          <p:nvPr/>
        </p:nvSpPr>
        <p:spPr>
          <a:xfrm>
            <a:off x="571500" y="2853035"/>
            <a:ext cx="1135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metal ions with 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charge,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two chloride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required to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balance the charge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one metal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metal chloride will have the formula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KaTeX_Main"/>
              </a:rPr>
              <a:t>MCl</a:t>
            </a:r>
            <a:r>
              <a:rPr lang="en-AU" sz="2400" b="0" i="0" baseline="-25000" dirty="0" smtClean="0">
                <a:solidFill>
                  <a:srgbClr val="6773B2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6773B2"/>
                </a:solidFill>
                <a:effectLst/>
                <a:latin typeface="KaTeX_Main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example:</a:t>
            </a:r>
            <a:endParaRPr lang="en-AU" sz="2400" dirty="0"/>
          </a:p>
        </p:txBody>
      </p:sp>
      <p:sp>
        <p:nvSpPr>
          <p:cNvPr id="16" name="Rectangle 15"/>
          <p:cNvSpPr/>
          <p:nvPr/>
        </p:nvSpPr>
        <p:spPr>
          <a:xfrm>
            <a:off x="4165600" y="344256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dirty="0" smtClean="0">
                <a:effectLst/>
              </a:rPr>
              <a:t/>
            </a:r>
            <a:br>
              <a:rPr lang="en-AU" sz="2800" dirty="0" smtClean="0">
                <a:effectLst/>
              </a:rPr>
            </a:br>
            <a:r>
              <a:rPr lang="en-AU" sz="2800" dirty="0" smtClean="0">
                <a:effectLst/>
              </a:rPr>
              <a:t>Ca+2HCl→CaCl</a:t>
            </a:r>
            <a:r>
              <a:rPr lang="en-AU" sz="2800" baseline="-25000" dirty="0" smtClean="0">
                <a:effectLst/>
              </a:rPr>
              <a:t>2</a:t>
            </a:r>
            <a:r>
              <a:rPr lang="en-AU" sz="2800" dirty="0" smtClean="0">
                <a:effectLst/>
              </a:rPr>
              <a:t>​+H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b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endParaRPr lang="en-AU" sz="2800" dirty="0"/>
          </a:p>
        </p:txBody>
      </p:sp>
      <p:sp>
        <p:nvSpPr>
          <p:cNvPr id="17" name="Rectangle 16"/>
          <p:cNvSpPr/>
          <p:nvPr/>
        </p:nvSpPr>
        <p:spPr>
          <a:xfrm>
            <a:off x="419100" y="4392374"/>
            <a:ext cx="11391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metal ions with 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charge,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three chloride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required to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balance the charge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one metal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metal chloride will have the formula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KaTeX_Main"/>
              </a:rPr>
              <a:t>MCl</a:t>
            </a:r>
            <a:r>
              <a:rPr lang="en-AU" sz="2400" b="0" i="0" baseline="-25000" dirty="0" smtClean="0">
                <a:solidFill>
                  <a:srgbClr val="6773B2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6773B2"/>
                </a:solidFill>
                <a:effectLst/>
                <a:latin typeface="KaTeX_Main"/>
              </a:rPr>
              <a:t>​.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example:</a:t>
            </a:r>
            <a:endParaRPr lang="en-AU" sz="2400" dirty="0"/>
          </a:p>
        </p:txBody>
      </p:sp>
      <p:sp>
        <p:nvSpPr>
          <p:cNvPr id="18" name="Rectangle 17"/>
          <p:cNvSpPr/>
          <p:nvPr/>
        </p:nvSpPr>
        <p:spPr>
          <a:xfrm>
            <a:off x="4279900" y="559270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dirty="0" smtClean="0">
                <a:effectLst/>
              </a:rPr>
              <a:t>2Al+6HCl→2AlCl</a:t>
            </a:r>
            <a:r>
              <a:rPr lang="en-AU" sz="2800" baseline="-25000" dirty="0" smtClean="0">
                <a:effectLst/>
              </a:rPr>
              <a:t>3</a:t>
            </a:r>
            <a:r>
              <a:rPr lang="en-AU" sz="2800" dirty="0" smtClean="0">
                <a:effectLst/>
              </a:rPr>
              <a:t>​+3H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b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474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Widescreen</PresentationFormat>
  <Paragraphs>56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KaTeX_Size1</vt:lpstr>
      <vt:lpstr>Office Theme</vt:lpstr>
      <vt:lpstr>Metal Reactions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 Reactions</dc:title>
  <dc:creator>Joseph D'cruz</dc:creator>
  <cp:lastModifiedBy>Joseph D'cruz</cp:lastModifiedBy>
  <cp:revision>2</cp:revision>
  <dcterms:created xsi:type="dcterms:W3CDTF">2020-05-30T10:43:16Z</dcterms:created>
  <dcterms:modified xsi:type="dcterms:W3CDTF">2020-05-30T10:44:23Z</dcterms:modified>
</cp:coreProperties>
</file>