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F246219-D2AB-469C-8597-F4BCB41FC433}" type="datetimeFigureOut">
              <a:rPr lang="en-AU" smtClean="0"/>
              <a:t>12/07/2020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231969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F246219-D2AB-469C-8597-F4BCB41FC433}" type="datetimeFigureOut">
              <a:rPr lang="en-AU" smtClean="0"/>
              <a:t>12/07/2020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47403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F246219-D2AB-469C-8597-F4BCB41FC433}" type="datetimeFigureOut">
              <a:rPr lang="en-AU" smtClean="0"/>
              <a:t>12/07/2020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47961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F246219-D2AB-469C-8597-F4BCB41FC433}" type="datetimeFigureOut">
              <a:rPr lang="en-AU" smtClean="0"/>
              <a:t>12/07/2020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17543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246219-D2AB-469C-8597-F4BCB41FC433}" type="datetimeFigureOut">
              <a:rPr lang="en-AU" smtClean="0"/>
              <a:t>12/07/2020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17618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F246219-D2AB-469C-8597-F4BCB41FC433}" type="datetimeFigureOut">
              <a:rPr lang="en-AU" smtClean="0"/>
              <a:t>12/07/2020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124843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F246219-D2AB-469C-8597-F4BCB41FC433}" type="datetimeFigureOut">
              <a:rPr lang="en-AU" smtClean="0"/>
              <a:t>12/07/2020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270888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F246219-D2AB-469C-8597-F4BCB41FC433}" type="datetimeFigureOut">
              <a:rPr lang="en-AU" smtClean="0"/>
              <a:t>12/07/2020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407641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46219-D2AB-469C-8597-F4BCB41FC433}" type="datetimeFigureOut">
              <a:rPr lang="en-AU" smtClean="0"/>
              <a:t>12/07/2020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206743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46219-D2AB-469C-8597-F4BCB41FC433}" type="datetimeFigureOut">
              <a:rPr lang="en-AU" smtClean="0"/>
              <a:t>12/07/2020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211585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46219-D2AB-469C-8597-F4BCB41FC433}" type="datetimeFigureOut">
              <a:rPr lang="en-AU" smtClean="0"/>
              <a:t>12/07/2020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7561141-A675-432A-8AF8-8DD745023DBB}" type="slidenum">
              <a:rPr lang="en-AU" smtClean="0"/>
              <a:t>‹#›</a:t>
            </a:fld>
            <a:endParaRPr lang="en-AU"/>
          </a:p>
        </p:txBody>
      </p:sp>
    </p:spTree>
    <p:extLst>
      <p:ext uri="{BB962C8B-B14F-4D97-AF65-F5344CB8AC3E}">
        <p14:creationId xmlns:p14="http://schemas.microsoft.com/office/powerpoint/2010/main" val="79041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46219-D2AB-469C-8597-F4BCB41FC433}" type="datetimeFigureOut">
              <a:rPr lang="en-AU" smtClean="0"/>
              <a:t>12/07/2020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61141-A675-432A-8AF8-8DD745023DBB}" type="slidenum">
              <a:rPr lang="en-AU" smtClean="0"/>
              <a:t>‹#›</a:t>
            </a:fld>
            <a:endParaRPr lang="en-AU"/>
          </a:p>
        </p:txBody>
      </p:sp>
    </p:spTree>
    <p:extLst>
      <p:ext uri="{BB962C8B-B14F-4D97-AF65-F5344CB8AC3E}">
        <p14:creationId xmlns:p14="http://schemas.microsoft.com/office/powerpoint/2010/main" val="2811516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Ocean Currents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94461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0" y="522238"/>
            <a:ext cx="7505700" cy="3046988"/>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As this picture shows, </a:t>
            </a:r>
            <a:r>
              <a:rPr lang="en-AU" sz="2400" b="1" i="0" dirty="0" smtClean="0">
                <a:solidFill>
                  <a:srgbClr val="00B6EE"/>
                </a:solidFill>
                <a:effectLst/>
                <a:latin typeface="Arial" panose="020B0604020202020204" pitchFamily="34" charset="0"/>
              </a:rPr>
              <a:t>surface currents</a:t>
            </a:r>
            <a:r>
              <a:rPr lang="en-AU" sz="2400" b="0" i="0" dirty="0" smtClean="0">
                <a:solidFill>
                  <a:srgbClr val="444444"/>
                </a:solidFill>
                <a:effectLst/>
                <a:latin typeface="Arial" panose="020B0604020202020204" pitchFamily="34" charset="0"/>
              </a:rPr>
              <a:t> and </a:t>
            </a:r>
            <a:r>
              <a:rPr lang="en-AU" sz="2400" b="1" i="0" dirty="0" smtClean="0">
                <a:solidFill>
                  <a:srgbClr val="0000FF"/>
                </a:solidFill>
                <a:effectLst/>
                <a:latin typeface="Arial" panose="020B0604020202020204" pitchFamily="34" charset="0"/>
              </a:rPr>
              <a:t>deep currents</a:t>
            </a:r>
            <a:r>
              <a:rPr lang="en-AU" sz="2400" b="0" i="0" dirty="0" smtClean="0">
                <a:solidFill>
                  <a:srgbClr val="444444"/>
                </a:solidFill>
                <a:effectLst/>
                <a:latin typeface="Arial" panose="020B0604020202020204" pitchFamily="34" charset="0"/>
              </a:rPr>
              <a:t> are linked to form a complete cycle, known as </a:t>
            </a:r>
            <a:r>
              <a:rPr lang="en-AU" sz="2400" b="1" i="0" dirty="0" smtClean="0">
                <a:solidFill>
                  <a:srgbClr val="FF0000"/>
                </a:solidFill>
                <a:effectLst/>
                <a:latin typeface="Arial" panose="020B0604020202020204" pitchFamily="34" charset="0"/>
              </a:rPr>
              <a:t>thermohaline circulation.</a:t>
            </a:r>
            <a:r>
              <a:rPr lang="en-AU" sz="2400" b="0" i="0" dirty="0" smtClean="0">
                <a:solidFill>
                  <a:srgbClr val="444444"/>
                </a:solidFill>
                <a:effectLst/>
                <a:latin typeface="Arial" panose="020B0604020202020204" pitchFamily="34" charset="0"/>
              </a:rPr>
              <a:t> Water in this cycle takes around </a:t>
            </a:r>
            <a:r>
              <a:rPr lang="en-AU" sz="2400" b="0" i="0" dirty="0" smtClean="0">
                <a:solidFill>
                  <a:srgbClr val="444444"/>
                </a:solidFill>
                <a:effectLst/>
                <a:latin typeface="KaTeX_Main"/>
              </a:rPr>
              <a:t>1600</a:t>
            </a:r>
            <a:r>
              <a:rPr lang="en-AU" sz="2400" b="0" i="0" dirty="0" smtClean="0">
                <a:solidFill>
                  <a:srgbClr val="444444"/>
                </a:solidFill>
                <a:effectLst/>
                <a:latin typeface="Arial" panose="020B0604020202020204" pitchFamily="34" charset="0"/>
              </a:rPr>
              <a:t> years to complete a single circuit!</a:t>
            </a:r>
          </a:p>
          <a:p>
            <a:pPr algn="ctr"/>
            <a:r>
              <a:rPr lang="en-AU" sz="2400" b="0" i="0" dirty="0" smtClean="0">
                <a:solidFill>
                  <a:srgbClr val="444444"/>
                </a:solidFill>
                <a:effectLst/>
                <a:latin typeface="Arial" panose="020B0604020202020204" pitchFamily="34" charset="0"/>
              </a:rPr>
              <a:t> </a:t>
            </a:r>
          </a:p>
          <a:p>
            <a:pPr algn="ctr"/>
            <a:r>
              <a:rPr lang="en-AU" sz="2400" b="0" i="1" dirty="0" smtClean="0">
                <a:solidFill>
                  <a:srgbClr val="444444"/>
                </a:solidFill>
                <a:effectLst/>
                <a:latin typeface="Arial" panose="020B0604020202020204" pitchFamily="34" charset="0"/>
              </a:rPr>
              <a:t>This cycle is what </a:t>
            </a:r>
            <a:r>
              <a:rPr lang="en-AU" sz="2400" b="1" i="1" dirty="0" smtClean="0">
                <a:solidFill>
                  <a:srgbClr val="B81AE0"/>
                </a:solidFill>
                <a:effectLst/>
                <a:latin typeface="Arial" panose="020B0604020202020204" pitchFamily="34" charset="0"/>
              </a:rPr>
              <a:t>links</a:t>
            </a:r>
            <a:r>
              <a:rPr lang="en-AU" sz="2400" b="0" i="1" dirty="0" smtClean="0">
                <a:solidFill>
                  <a:srgbClr val="444444"/>
                </a:solidFill>
                <a:effectLst/>
                <a:latin typeface="Arial" panose="020B0604020202020204" pitchFamily="34" charset="0"/>
              </a:rPr>
              <a:t> all the world's oceans; water from the bottom of the Atlantic ocean will, eventually, end up in the top of the Pacific ocean.</a:t>
            </a:r>
            <a:endParaRPr lang="en-AU" sz="2400" b="0" i="0" dirty="0">
              <a:solidFill>
                <a:srgbClr val="444444"/>
              </a:solidFill>
              <a:effectLst/>
              <a:latin typeface="Arial" panose="020B0604020202020204" pitchFamily="34" charset="0"/>
            </a:endParaRPr>
          </a:p>
        </p:txBody>
      </p:sp>
      <p:pic>
        <p:nvPicPr>
          <p:cNvPr id="6146" name="Picture 2" descr="https://www.educationperfect.com/media/content/Science/1456348945.150621g/1456348954964-144231019150026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175" y="3276600"/>
            <a:ext cx="5715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12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55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414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804862" y="669924"/>
            <a:ext cx="10039710" cy="2847975"/>
          </a:xfrm>
          <a:prstGeom prst="rect">
            <a:avLst/>
          </a:prstGeom>
        </p:spPr>
      </p:pic>
      <p:pic>
        <p:nvPicPr>
          <p:cNvPr id="3" name="1509321770.52018">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798888" y="3695700"/>
            <a:ext cx="4772025" cy="3162300"/>
          </a:xfrm>
          <a:prstGeom prst="rect">
            <a:avLst/>
          </a:prstGeom>
        </p:spPr>
      </p:pic>
    </p:spTree>
    <p:extLst>
      <p:ext uri="{BB962C8B-B14F-4D97-AF65-F5344CB8AC3E}">
        <p14:creationId xmlns:p14="http://schemas.microsoft.com/office/powerpoint/2010/main" val="64814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0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800" y="208340"/>
            <a:ext cx="11760200" cy="3785652"/>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There are two main kinds of ocean currents:</a:t>
            </a:r>
          </a:p>
          <a:p>
            <a:pPr algn="ctr"/>
            <a:r>
              <a:rPr lang="en-AU" sz="2400" b="0" i="0" dirty="0" smtClean="0">
                <a:solidFill>
                  <a:srgbClr val="444444"/>
                </a:solidFill>
                <a:effectLst/>
                <a:latin typeface="Arial" panose="020B0604020202020204" pitchFamily="34" charset="0"/>
              </a:rPr>
              <a:t> </a:t>
            </a:r>
          </a:p>
          <a:p>
            <a:pPr algn="ctr"/>
            <a:r>
              <a:rPr lang="en-AU" sz="2400" b="1" i="0" dirty="0" smtClean="0">
                <a:solidFill>
                  <a:srgbClr val="00B6EE"/>
                </a:solidFill>
                <a:effectLst/>
                <a:latin typeface="Arial" panose="020B0604020202020204" pitchFamily="34" charset="0"/>
              </a:rPr>
              <a:t>Surface currents</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and</a:t>
            </a:r>
          </a:p>
          <a:p>
            <a:pPr algn="ctr"/>
            <a:r>
              <a:rPr lang="en-AU" sz="2400" b="0" i="0" dirty="0" smtClean="0">
                <a:solidFill>
                  <a:srgbClr val="444444"/>
                </a:solidFill>
                <a:effectLst/>
                <a:latin typeface="Arial" panose="020B0604020202020204" pitchFamily="34" charset="0"/>
              </a:rPr>
              <a:t> </a:t>
            </a:r>
          </a:p>
          <a:p>
            <a:pPr algn="ctr"/>
            <a:r>
              <a:rPr lang="en-AU" sz="2400" b="1" i="0" dirty="0" smtClean="0">
                <a:solidFill>
                  <a:srgbClr val="0000FF"/>
                </a:solidFill>
                <a:effectLst/>
                <a:latin typeface="Arial" panose="020B0604020202020204" pitchFamily="34" charset="0"/>
              </a:rPr>
              <a:t>Deep currents</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1" dirty="0" smtClean="0">
                <a:solidFill>
                  <a:srgbClr val="444444"/>
                </a:solidFill>
                <a:effectLst/>
                <a:latin typeface="Arial" panose="020B0604020202020204" pitchFamily="34" charset="0"/>
              </a:rPr>
              <a:t>As the names suggest, </a:t>
            </a:r>
            <a:r>
              <a:rPr lang="en-AU" sz="2400" b="1" i="1" dirty="0" smtClean="0">
                <a:solidFill>
                  <a:srgbClr val="444444"/>
                </a:solidFill>
                <a:effectLst/>
                <a:latin typeface="Arial" panose="020B0604020202020204" pitchFamily="34" charset="0"/>
              </a:rPr>
              <a:t>surface currents</a:t>
            </a:r>
            <a:r>
              <a:rPr lang="en-AU" sz="2400" b="0" i="1" dirty="0" smtClean="0">
                <a:solidFill>
                  <a:srgbClr val="444444"/>
                </a:solidFill>
                <a:effectLst/>
                <a:latin typeface="Arial" panose="020B0604020202020204" pitchFamily="34" charset="0"/>
              </a:rPr>
              <a:t> occur on the </a:t>
            </a:r>
            <a:r>
              <a:rPr lang="en-AU" sz="2400" b="1" i="1" dirty="0" smtClean="0">
                <a:solidFill>
                  <a:srgbClr val="00B6EE"/>
                </a:solidFill>
                <a:effectLst/>
                <a:latin typeface="Arial" panose="020B0604020202020204" pitchFamily="34" charset="0"/>
              </a:rPr>
              <a:t>surface</a:t>
            </a:r>
            <a:r>
              <a:rPr lang="en-AU" sz="2400" b="0" i="1" dirty="0" smtClean="0">
                <a:solidFill>
                  <a:srgbClr val="444444"/>
                </a:solidFill>
                <a:effectLst/>
                <a:latin typeface="Arial" panose="020B0604020202020204" pitchFamily="34" charset="0"/>
              </a:rPr>
              <a:t> of the oceans and </a:t>
            </a:r>
            <a:r>
              <a:rPr lang="en-AU" sz="2400" b="1" i="1" dirty="0" smtClean="0">
                <a:solidFill>
                  <a:srgbClr val="444444"/>
                </a:solidFill>
                <a:effectLst/>
                <a:latin typeface="Arial" panose="020B0604020202020204" pitchFamily="34" charset="0"/>
              </a:rPr>
              <a:t>deep currents</a:t>
            </a:r>
            <a:r>
              <a:rPr lang="en-AU" sz="2400" b="0" i="1" dirty="0" smtClean="0">
                <a:solidFill>
                  <a:srgbClr val="444444"/>
                </a:solidFill>
                <a:effectLst/>
                <a:latin typeface="Arial" panose="020B0604020202020204" pitchFamily="34" charset="0"/>
              </a:rPr>
              <a:t> occur at the </a:t>
            </a:r>
            <a:r>
              <a:rPr lang="en-AU" sz="2400" b="1" i="1" dirty="0" smtClean="0">
                <a:solidFill>
                  <a:srgbClr val="0000FF"/>
                </a:solidFill>
                <a:effectLst/>
                <a:latin typeface="Arial" panose="020B0604020202020204" pitchFamily="34" charset="0"/>
              </a:rPr>
              <a:t>bottom</a:t>
            </a:r>
            <a:r>
              <a:rPr lang="en-AU" sz="2400" b="0" i="1" dirty="0" smtClean="0">
                <a:solidFill>
                  <a:srgbClr val="444444"/>
                </a:solidFill>
                <a:effectLst/>
                <a:latin typeface="Arial" panose="020B0604020202020204" pitchFamily="34" charset="0"/>
              </a:rPr>
              <a:t> of the oceans.</a:t>
            </a:r>
            <a:endParaRPr lang="en-AU" sz="2400" b="0" i="0" dirty="0">
              <a:solidFill>
                <a:srgbClr val="444444"/>
              </a:solidFill>
              <a:effectLst/>
              <a:latin typeface="Arial" panose="020B0604020202020204" pitchFamily="34" charset="0"/>
            </a:endParaRPr>
          </a:p>
        </p:txBody>
      </p:sp>
      <p:pic>
        <p:nvPicPr>
          <p:cNvPr id="3" name="1509321522.96758">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076700" y="4492625"/>
            <a:ext cx="4013200" cy="2257425"/>
          </a:xfrm>
          <a:prstGeom prst="rect">
            <a:avLst/>
          </a:prstGeom>
        </p:spPr>
      </p:pic>
    </p:spTree>
    <p:extLst>
      <p:ext uri="{BB962C8B-B14F-4D97-AF65-F5344CB8AC3E}">
        <p14:creationId xmlns:p14="http://schemas.microsoft.com/office/powerpoint/2010/main" val="123942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57939"/>
            <a:ext cx="11938000" cy="3046988"/>
          </a:xfrm>
          <a:prstGeom prst="rect">
            <a:avLst/>
          </a:prstGeom>
        </p:spPr>
        <p:txBody>
          <a:bodyPr wrap="square">
            <a:spAutoFit/>
          </a:bodyPr>
          <a:lstStyle/>
          <a:p>
            <a:pPr algn="ctr"/>
            <a:r>
              <a:rPr lang="en-AU" sz="2400" b="1" i="0" dirty="0" smtClean="0">
                <a:solidFill>
                  <a:srgbClr val="00B6EE"/>
                </a:solidFill>
                <a:effectLst/>
                <a:latin typeface="Arial" panose="020B0604020202020204" pitchFamily="34" charset="0"/>
              </a:rPr>
              <a:t>Surface currents</a:t>
            </a:r>
            <a:r>
              <a:rPr lang="en-AU" sz="2400" b="0" i="0" dirty="0" smtClean="0">
                <a:solidFill>
                  <a:srgbClr val="444444"/>
                </a:solidFill>
                <a:effectLst/>
                <a:latin typeface="Arial" panose="020B0604020202020204" pitchFamily="34" charset="0"/>
              </a:rPr>
              <a:t> are mainly caused by </a:t>
            </a:r>
            <a:r>
              <a:rPr lang="en-AU" sz="2400" b="1" i="0" dirty="0" smtClean="0">
                <a:solidFill>
                  <a:srgbClr val="444444"/>
                </a:solidFill>
                <a:effectLst/>
                <a:latin typeface="Arial" panose="020B0604020202020204" pitchFamily="34" charset="0"/>
              </a:rPr>
              <a:t>wind</a:t>
            </a:r>
            <a:r>
              <a:rPr lang="en-AU" sz="2400" b="0" i="0" dirty="0" smtClean="0">
                <a:solidFill>
                  <a:srgbClr val="444444"/>
                </a:solidFill>
                <a:effectLst/>
                <a:latin typeface="Arial" panose="020B0604020202020204" pitchFamily="34" charset="0"/>
              </a:rPr>
              <a:t> and the </a:t>
            </a:r>
            <a:r>
              <a:rPr lang="en-AU" sz="2400" b="1" i="0" dirty="0" smtClean="0">
                <a:solidFill>
                  <a:srgbClr val="444444"/>
                </a:solidFill>
                <a:effectLst/>
                <a:latin typeface="Arial" panose="020B0604020202020204" pitchFamily="34" charset="0"/>
              </a:rPr>
              <a:t>rotation of the earth.</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Surface currents take </a:t>
            </a:r>
            <a:r>
              <a:rPr lang="en-AU" sz="2400" b="1" i="0" dirty="0" smtClean="0">
                <a:solidFill>
                  <a:srgbClr val="FB6611"/>
                </a:solidFill>
                <a:effectLst/>
                <a:latin typeface="Arial" panose="020B0604020202020204" pitchFamily="34" charset="0"/>
              </a:rPr>
              <a:t>warm water</a:t>
            </a:r>
            <a:r>
              <a:rPr lang="en-AU" sz="2400" b="0" i="0" dirty="0" smtClean="0">
                <a:solidFill>
                  <a:srgbClr val="444444"/>
                </a:solidFill>
                <a:effectLst/>
                <a:latin typeface="Arial" panose="020B0604020202020204" pitchFamily="34" charset="0"/>
              </a:rPr>
              <a:t> from the equator to the poles and </a:t>
            </a:r>
            <a:r>
              <a:rPr lang="en-AU" sz="2400" b="1" i="0" dirty="0" smtClean="0">
                <a:solidFill>
                  <a:srgbClr val="0000FF"/>
                </a:solidFill>
                <a:effectLst/>
                <a:latin typeface="Arial" panose="020B0604020202020204" pitchFamily="34" charset="0"/>
              </a:rPr>
              <a:t>cold water</a:t>
            </a:r>
            <a:r>
              <a:rPr lang="en-AU" sz="2400" b="0" i="0" dirty="0" smtClean="0">
                <a:solidFill>
                  <a:srgbClr val="444444"/>
                </a:solidFill>
                <a:effectLst/>
                <a:latin typeface="Arial" panose="020B0604020202020204" pitchFamily="34" charset="0"/>
              </a:rPr>
              <a:t> from the poles to the equator. This ensures that warm climates </a:t>
            </a:r>
            <a:r>
              <a:rPr lang="en-AU" sz="2400" b="1" i="0" dirty="0" smtClean="0">
                <a:solidFill>
                  <a:srgbClr val="FF0000"/>
                </a:solidFill>
                <a:effectLst/>
                <a:latin typeface="Arial" panose="020B0604020202020204" pitchFamily="34" charset="0"/>
              </a:rPr>
              <a:t>aren't too hot</a:t>
            </a:r>
            <a:r>
              <a:rPr lang="en-AU" sz="2400" b="0" i="0" dirty="0" smtClean="0">
                <a:solidFill>
                  <a:srgbClr val="444444"/>
                </a:solidFill>
                <a:effectLst/>
                <a:latin typeface="Arial" panose="020B0604020202020204" pitchFamily="34" charset="0"/>
              </a:rPr>
              <a:t> and cool climates </a:t>
            </a:r>
            <a:r>
              <a:rPr lang="en-AU" sz="2400" b="1" i="0" dirty="0" smtClean="0">
                <a:solidFill>
                  <a:srgbClr val="B81AE0"/>
                </a:solidFill>
                <a:effectLst/>
                <a:latin typeface="Arial" panose="020B0604020202020204" pitchFamily="34" charset="0"/>
              </a:rPr>
              <a:t>aren't too cold.</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1" dirty="0" smtClean="0">
                <a:solidFill>
                  <a:srgbClr val="444444"/>
                </a:solidFill>
                <a:effectLst/>
                <a:latin typeface="Arial" panose="020B0604020202020204" pitchFamily="34" charset="0"/>
              </a:rPr>
              <a:t>One of the most important surface currents is the </a:t>
            </a:r>
            <a:r>
              <a:rPr lang="en-AU" sz="2400" b="1" i="1" dirty="0" smtClean="0">
                <a:solidFill>
                  <a:srgbClr val="009900"/>
                </a:solidFill>
                <a:effectLst/>
                <a:latin typeface="Arial" panose="020B0604020202020204" pitchFamily="34" charset="0"/>
              </a:rPr>
              <a:t>Gulf Stream,</a:t>
            </a:r>
            <a:r>
              <a:rPr lang="en-AU" sz="2400" b="0" i="1" dirty="0" smtClean="0">
                <a:solidFill>
                  <a:srgbClr val="444444"/>
                </a:solidFill>
                <a:effectLst/>
                <a:latin typeface="Arial" panose="020B0604020202020204" pitchFamily="34" charset="0"/>
              </a:rPr>
              <a:t> which carries warm water towards Europe.</a:t>
            </a:r>
            <a:endParaRPr lang="en-AU" sz="2400" b="0" i="0" dirty="0">
              <a:solidFill>
                <a:srgbClr val="444444"/>
              </a:solidFill>
              <a:effectLst/>
              <a:latin typeface="Arial" panose="020B0604020202020204" pitchFamily="34" charset="0"/>
            </a:endParaRPr>
          </a:p>
        </p:txBody>
      </p:sp>
      <p:pic>
        <p:nvPicPr>
          <p:cNvPr id="1026" name="Picture 2" descr="https://www.educationperfect.com/Images/Content/Maths/1373164521004-790491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974" y="3304927"/>
            <a:ext cx="6524625" cy="3751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64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71500" y="315436"/>
            <a:ext cx="11303000" cy="1569660"/>
          </a:xfrm>
          <a:prstGeom prst="rect">
            <a:avLst/>
          </a:prstGeom>
        </p:spPr>
        <p:txBody>
          <a:bodyPr wrap="square">
            <a:spAutoFit/>
          </a:bodyPr>
          <a:lstStyle/>
          <a:p>
            <a:r>
              <a:rPr lang="en-AU" sz="2400" b="0" i="0" dirty="0" smtClean="0">
                <a:solidFill>
                  <a:srgbClr val="444444"/>
                </a:solidFill>
                <a:effectLst/>
                <a:latin typeface="Arial" panose="020B0604020202020204" pitchFamily="34" charset="0"/>
              </a:rPr>
              <a:t>Surface currents initially form due to </a:t>
            </a:r>
            <a:r>
              <a:rPr lang="en-AU" sz="2400" b="1" i="0" dirty="0" smtClean="0">
                <a:solidFill>
                  <a:srgbClr val="009900"/>
                </a:solidFill>
                <a:effectLst/>
                <a:latin typeface="Arial" panose="020B0604020202020204" pitchFamily="34" charset="0"/>
              </a:rPr>
              <a:t>winds</a:t>
            </a:r>
            <a:r>
              <a:rPr lang="en-AU" sz="2400" b="0" i="0" dirty="0" smtClean="0">
                <a:solidFill>
                  <a:srgbClr val="444444"/>
                </a:solidFill>
                <a:effectLst/>
                <a:latin typeface="Arial" panose="020B0604020202020204" pitchFamily="34" charset="0"/>
              </a:rPr>
              <a:t> pushing the surface water until it reaches land. Once it reaches land, the water can flow to the left, right or downwards. In the open ocean, the pattern of the current is determined by the </a:t>
            </a:r>
            <a:r>
              <a:rPr lang="en-AU" sz="2400" b="1" i="0" dirty="0" smtClean="0">
                <a:solidFill>
                  <a:srgbClr val="0000FF"/>
                </a:solidFill>
                <a:effectLst/>
                <a:latin typeface="Arial" panose="020B0604020202020204" pitchFamily="34" charset="0"/>
              </a:rPr>
              <a:t>rotation of the earth:</a:t>
            </a:r>
            <a:endParaRPr lang="en-AU" sz="2400" dirty="0"/>
          </a:p>
        </p:txBody>
      </p:sp>
      <p:graphicFrame>
        <p:nvGraphicFramePr>
          <p:cNvPr id="6" name="Table 5"/>
          <p:cNvGraphicFramePr>
            <a:graphicFrameLocks noGrp="1"/>
          </p:cNvGraphicFramePr>
          <p:nvPr>
            <p:extLst>
              <p:ext uri="{D42A27DB-BD31-4B8C-83A1-F6EECF244321}">
                <p14:modId xmlns:p14="http://schemas.microsoft.com/office/powerpoint/2010/main" val="2052845240"/>
              </p:ext>
            </p:extLst>
          </p:nvPr>
        </p:nvGraphicFramePr>
        <p:xfrm>
          <a:off x="2235200" y="2215674"/>
          <a:ext cx="10515600" cy="960120"/>
        </p:xfrm>
        <a:graphic>
          <a:graphicData uri="http://schemas.openxmlformats.org/drawingml/2006/table">
            <a:tbl>
              <a:tblPr/>
              <a:tblGrid>
                <a:gridCol w="10515600">
                  <a:extLst>
                    <a:ext uri="{9D8B030D-6E8A-4147-A177-3AD203B41FA5}">
                      <a16:colId xmlns:a16="http://schemas.microsoft.com/office/drawing/2014/main" val="3261052669"/>
                    </a:ext>
                  </a:extLst>
                </a:gridCol>
              </a:tblGrid>
              <a:tr h="0">
                <a:tc>
                  <a:txBody>
                    <a:bodyPr/>
                    <a:lstStyle/>
                    <a:p>
                      <a:pPr algn="l" fontAlgn="ctr"/>
                      <a:r>
                        <a:rPr lang="en-AU" sz="2400">
                          <a:effectLst/>
                        </a:rPr>
                        <a:t>Currents in the </a:t>
                      </a:r>
                      <a:r>
                        <a:rPr lang="en-AU" sz="2400" b="1">
                          <a:effectLst/>
                        </a:rPr>
                        <a:t>northern hemisphere</a:t>
                      </a:r>
                      <a:r>
                        <a:rPr lang="en-AU" sz="2400">
                          <a:effectLst/>
                        </a:rPr>
                        <a:t> rotate </a:t>
                      </a:r>
                      <a:r>
                        <a:rPr lang="en-AU" sz="2400" b="1">
                          <a:solidFill>
                            <a:srgbClr val="00B6EE"/>
                          </a:solidFill>
                          <a:effectLst/>
                        </a:rPr>
                        <a:t>clockwise.</a:t>
                      </a:r>
                      <a:endParaRPr lang="en-AU" sz="24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874861497"/>
                  </a:ext>
                </a:extLst>
              </a:tr>
              <a:tr h="0">
                <a:tc>
                  <a:txBody>
                    <a:bodyPr/>
                    <a:lstStyle/>
                    <a:p>
                      <a:pPr algn="l" fontAlgn="ctr"/>
                      <a:r>
                        <a:rPr lang="en-AU" sz="2400" dirty="0">
                          <a:effectLst/>
                        </a:rPr>
                        <a:t>Currents in the </a:t>
                      </a:r>
                      <a:r>
                        <a:rPr lang="en-AU" sz="2400" b="1" dirty="0">
                          <a:effectLst/>
                        </a:rPr>
                        <a:t>southern hemisphere</a:t>
                      </a:r>
                      <a:r>
                        <a:rPr lang="en-AU" sz="2400" dirty="0">
                          <a:effectLst/>
                        </a:rPr>
                        <a:t> rotate </a:t>
                      </a:r>
                      <a:r>
                        <a:rPr lang="en-AU" sz="2400" b="1" dirty="0">
                          <a:solidFill>
                            <a:srgbClr val="B81AE0"/>
                          </a:solidFill>
                          <a:effectLst/>
                        </a:rPr>
                        <a:t>anti-clockwise.</a:t>
                      </a:r>
                      <a:endParaRPr lang="en-AU" sz="24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797948437"/>
                  </a:ext>
                </a:extLst>
              </a:tr>
            </a:tbl>
          </a:graphicData>
        </a:graphic>
      </p:graphicFrame>
      <p:sp>
        <p:nvSpPr>
          <p:cNvPr id="7" name="Rectangle 6"/>
          <p:cNvSpPr/>
          <p:nvPr/>
        </p:nvSpPr>
        <p:spPr>
          <a:xfrm>
            <a:off x="2235200" y="3456366"/>
            <a:ext cx="6449201" cy="461665"/>
          </a:xfrm>
          <a:prstGeom prst="rect">
            <a:avLst/>
          </a:prstGeom>
        </p:spPr>
        <p:txBody>
          <a:bodyPr wrap="none">
            <a:spAutoFit/>
          </a:bodyPr>
          <a:lstStyle/>
          <a:p>
            <a:r>
              <a:rPr lang="en-AU" sz="2400" b="0" i="0" dirty="0" smtClean="0">
                <a:solidFill>
                  <a:srgbClr val="444444"/>
                </a:solidFill>
                <a:effectLst/>
                <a:latin typeface="Arial" panose="020B0604020202020204" pitchFamily="34" charset="0"/>
              </a:rPr>
              <a:t>The circular patterns formed are called </a:t>
            </a:r>
            <a:r>
              <a:rPr lang="en-AU" sz="2400" b="1" i="0" dirty="0" smtClean="0">
                <a:solidFill>
                  <a:srgbClr val="FB6611"/>
                </a:solidFill>
                <a:effectLst/>
                <a:latin typeface="Arial" panose="020B0604020202020204" pitchFamily="34" charset="0"/>
              </a:rPr>
              <a:t>gyres.</a:t>
            </a:r>
            <a:endParaRPr lang="en-AU" sz="2400" dirty="0"/>
          </a:p>
        </p:txBody>
      </p:sp>
      <p:pic>
        <p:nvPicPr>
          <p:cNvPr id="2052" name="Picture 4" descr="https://www.educationperfect.com/media/content/Science/1449542470.263861g/1449542480699-1114910672410767-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019631"/>
            <a:ext cx="5270500" cy="268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845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556736"/>
            <a:ext cx="11531600" cy="1938992"/>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 effects of </a:t>
            </a:r>
            <a:r>
              <a:rPr lang="en-AU" sz="2400" b="1" i="0" dirty="0" smtClean="0">
                <a:solidFill>
                  <a:srgbClr val="00B6EE"/>
                </a:solidFill>
                <a:effectLst/>
                <a:latin typeface="Arial" panose="020B0604020202020204" pitchFamily="34" charset="0"/>
              </a:rPr>
              <a:t>surface currents</a:t>
            </a:r>
            <a:r>
              <a:rPr lang="en-AU" sz="2400" b="0" i="0" dirty="0" smtClean="0">
                <a:solidFill>
                  <a:srgbClr val="444444"/>
                </a:solidFill>
                <a:effectLst/>
                <a:latin typeface="Arial" panose="020B0604020202020204" pitchFamily="34" charset="0"/>
              </a:rPr>
              <a:t> are very noticeable, yet they only make up </a:t>
            </a:r>
            <a:r>
              <a:rPr lang="en-AU" sz="2400" b="1" i="0" dirty="0" smtClean="0">
                <a:solidFill>
                  <a:srgbClr val="444444"/>
                </a:solidFill>
                <a:effectLst/>
                <a:latin typeface="Arial" panose="020B0604020202020204" pitchFamily="34" charset="0"/>
              </a:rPr>
              <a:t>roughly </a:t>
            </a:r>
            <a:r>
              <a:rPr lang="en-AU" sz="2400" b="1" i="0" dirty="0" smtClean="0">
                <a:solidFill>
                  <a:srgbClr val="444444"/>
                </a:solidFill>
                <a:effectLst/>
                <a:latin typeface="KaTeX_Main"/>
              </a:rPr>
              <a:t>8%</a:t>
            </a:r>
            <a:r>
              <a:rPr lang="en-AU" sz="2400" b="0" i="0" dirty="0" smtClean="0">
                <a:solidFill>
                  <a:srgbClr val="444444"/>
                </a:solidFill>
                <a:effectLst/>
                <a:latin typeface="Arial" panose="020B0604020202020204" pitchFamily="34" charset="0"/>
              </a:rPr>
              <a:t> </a:t>
            </a:r>
            <a:r>
              <a:rPr lang="en-AU" sz="2400" b="1" i="0" dirty="0" smtClean="0">
                <a:solidFill>
                  <a:srgbClr val="444444"/>
                </a:solidFill>
                <a:effectLst/>
                <a:latin typeface="Arial" panose="020B0604020202020204" pitchFamily="34" charset="0"/>
              </a:rPr>
              <a:t>of the ocean's currents!</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rest of the currents are </a:t>
            </a:r>
            <a:r>
              <a:rPr lang="en-AU" sz="2400" b="1" i="0" dirty="0" smtClean="0">
                <a:solidFill>
                  <a:srgbClr val="0000FF"/>
                </a:solidFill>
                <a:effectLst/>
                <a:latin typeface="Arial" panose="020B0604020202020204" pitchFamily="34" charset="0"/>
              </a:rPr>
              <a:t>deep currents,</a:t>
            </a:r>
            <a:r>
              <a:rPr lang="en-AU" sz="2400" b="0" i="0" dirty="0" smtClean="0">
                <a:solidFill>
                  <a:srgbClr val="444444"/>
                </a:solidFill>
                <a:effectLst/>
                <a:latin typeface="Arial" panose="020B0604020202020204" pitchFamily="34" charset="0"/>
              </a:rPr>
              <a:t> which play a smaller, less noticeable role in influencing the climate.</a:t>
            </a:r>
            <a:endParaRPr lang="en-AU" sz="2400" b="0" i="0" dirty="0">
              <a:solidFill>
                <a:srgbClr val="444444"/>
              </a:solidFill>
              <a:effectLst/>
              <a:latin typeface="Arial" panose="020B0604020202020204" pitchFamily="34" charset="0"/>
            </a:endParaRPr>
          </a:p>
        </p:txBody>
      </p:sp>
      <p:pic>
        <p:nvPicPr>
          <p:cNvPr id="3074" name="Picture 2" descr="https://www.educationperfect.com/media/content/Science/1456453287.334631g/1456453287927-191727387574474-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74" y="3932237"/>
            <a:ext cx="5135855" cy="277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58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4639"/>
            <a:ext cx="6959600" cy="4154984"/>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Deep currents </a:t>
            </a:r>
            <a:r>
              <a:rPr lang="en-AU" sz="2400" b="1" i="0" dirty="0" smtClean="0">
                <a:solidFill>
                  <a:srgbClr val="B81AE0"/>
                </a:solidFill>
                <a:effectLst/>
                <a:latin typeface="Arial" panose="020B0604020202020204" pitchFamily="34" charset="0"/>
              </a:rPr>
              <a:t>form at each pole.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Water </a:t>
            </a:r>
            <a:r>
              <a:rPr lang="en-AU" sz="2400" b="1" i="0" dirty="0" smtClean="0">
                <a:solidFill>
                  <a:srgbClr val="0000FF"/>
                </a:solidFill>
                <a:effectLst/>
                <a:latin typeface="Arial" panose="020B0604020202020204" pitchFamily="34" charset="0"/>
              </a:rPr>
              <a:t>cools and sinks</a:t>
            </a:r>
            <a:r>
              <a:rPr lang="en-AU" sz="2400" b="0" i="0" dirty="0" smtClean="0">
                <a:solidFill>
                  <a:srgbClr val="444444"/>
                </a:solidFill>
                <a:effectLst/>
                <a:latin typeface="Arial" panose="020B0604020202020204" pitchFamily="34" charset="0"/>
              </a:rPr>
              <a:t> to the bottom of the ocean, because cold water is </a:t>
            </a:r>
            <a:r>
              <a:rPr lang="en-AU" sz="2400" b="1" i="0" dirty="0" smtClean="0">
                <a:solidFill>
                  <a:srgbClr val="FB6611"/>
                </a:solidFill>
                <a:effectLst/>
                <a:latin typeface="Arial" panose="020B0604020202020204" pitchFamily="34" charset="0"/>
              </a:rPr>
              <a:t>more dense</a:t>
            </a:r>
            <a:r>
              <a:rPr lang="en-AU" sz="2400" b="0" i="0" dirty="0" smtClean="0">
                <a:solidFill>
                  <a:srgbClr val="444444"/>
                </a:solidFill>
                <a:effectLst/>
                <a:latin typeface="Arial" panose="020B0604020202020204" pitchFamily="34" charset="0"/>
              </a:rPr>
              <a:t> than warm water. As this cold water sinks, it </a:t>
            </a:r>
            <a:r>
              <a:rPr lang="en-AU" sz="2400" b="1" i="0" dirty="0" smtClean="0">
                <a:solidFill>
                  <a:srgbClr val="444444"/>
                </a:solidFill>
                <a:effectLst/>
                <a:latin typeface="Arial" panose="020B0604020202020204" pitchFamily="34" charset="0"/>
              </a:rPr>
              <a:t>pushes</a:t>
            </a:r>
            <a:r>
              <a:rPr lang="en-AU" sz="2400" b="0" i="0" dirty="0" smtClean="0">
                <a:solidFill>
                  <a:srgbClr val="444444"/>
                </a:solidFill>
                <a:effectLst/>
                <a:latin typeface="Arial" panose="020B0604020202020204" pitchFamily="34" charset="0"/>
              </a:rPr>
              <a:t> the water underneath it out of the way. This creates </a:t>
            </a:r>
            <a:r>
              <a:rPr lang="en-AU" sz="2400" b="1" i="0" dirty="0" smtClean="0">
                <a:solidFill>
                  <a:srgbClr val="009900"/>
                </a:solidFill>
                <a:effectLst/>
                <a:latin typeface="Arial" panose="020B0604020202020204" pitchFamily="34" charset="0"/>
              </a:rPr>
              <a:t>slow moving</a:t>
            </a:r>
            <a:r>
              <a:rPr lang="en-AU" sz="2400" b="0" i="0" dirty="0" smtClean="0">
                <a:solidFill>
                  <a:srgbClr val="444444"/>
                </a:solidFill>
                <a:effectLst/>
                <a:latin typeface="Arial" panose="020B0604020202020204" pitchFamily="34" charset="0"/>
              </a:rPr>
              <a:t> (roughly </a:t>
            </a:r>
            <a:r>
              <a:rPr lang="en-AU" sz="2400" b="0" i="0" dirty="0" smtClean="0">
                <a:solidFill>
                  <a:srgbClr val="444444"/>
                </a:solidFill>
                <a:effectLst/>
                <a:latin typeface="KaTeX_Main"/>
              </a:rPr>
              <a:t>1</a:t>
            </a:r>
            <a:r>
              <a:rPr lang="en-AU" sz="2400" b="0" i="0" dirty="0" smtClean="0">
                <a:solidFill>
                  <a:srgbClr val="444444"/>
                </a:solidFill>
                <a:effectLst/>
                <a:latin typeface="Arial" panose="020B0604020202020204" pitchFamily="34" charset="0"/>
              </a:rPr>
              <a:t> metre per day) deep ocean currents.</a:t>
            </a:r>
          </a:p>
          <a:p>
            <a:pPr algn="ctr"/>
            <a:r>
              <a:rPr lang="en-AU" sz="2400" b="0" i="0" dirty="0" smtClean="0">
                <a:solidFill>
                  <a:srgbClr val="444444"/>
                </a:solidFill>
                <a:effectLst/>
                <a:latin typeface="Arial" panose="020B0604020202020204" pitchFamily="34" charset="0"/>
              </a:rPr>
              <a:t> </a:t>
            </a:r>
          </a:p>
          <a:p>
            <a:pPr algn="ctr"/>
            <a:r>
              <a:rPr lang="en-AU" sz="2400" b="0" i="1" dirty="0" smtClean="0">
                <a:solidFill>
                  <a:srgbClr val="444444"/>
                </a:solidFill>
                <a:effectLst/>
                <a:latin typeface="Arial" panose="020B0604020202020204" pitchFamily="34" charset="0"/>
              </a:rPr>
              <a:t>Once it sinks, this water will take hundreds of years to resurface again!</a:t>
            </a:r>
            <a:endParaRPr lang="en-AU" sz="2400" b="0" i="0" dirty="0">
              <a:solidFill>
                <a:srgbClr val="444444"/>
              </a:solidFill>
              <a:effectLst/>
              <a:latin typeface="Arial" panose="020B0604020202020204" pitchFamily="34" charset="0"/>
            </a:endParaRPr>
          </a:p>
        </p:txBody>
      </p:sp>
      <p:pic>
        <p:nvPicPr>
          <p:cNvPr id="4" name="1509321725.09928">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959600" y="1854200"/>
            <a:ext cx="4840941" cy="2057400"/>
          </a:xfrm>
          <a:prstGeom prst="rect">
            <a:avLst/>
          </a:prstGeom>
        </p:spPr>
      </p:pic>
    </p:spTree>
    <p:extLst>
      <p:ext uri="{BB962C8B-B14F-4D97-AF65-F5344CB8AC3E}">
        <p14:creationId xmlns:p14="http://schemas.microsoft.com/office/powerpoint/2010/main" val="17294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381338"/>
            <a:ext cx="11303000" cy="1938992"/>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Another factor which causes deep current formation is </a:t>
            </a:r>
            <a:r>
              <a:rPr lang="en-AU" sz="2400" b="1" i="0" dirty="0" smtClean="0">
                <a:solidFill>
                  <a:srgbClr val="FF0000"/>
                </a:solidFill>
                <a:effectLst/>
                <a:latin typeface="Arial" panose="020B0604020202020204" pitchFamily="34" charset="0"/>
              </a:rPr>
              <a:t>salinity.</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When sea water freezes, the salt inside </a:t>
            </a:r>
            <a:r>
              <a:rPr lang="en-AU" sz="2400" b="1" i="0" dirty="0" smtClean="0">
                <a:solidFill>
                  <a:srgbClr val="B81AE0"/>
                </a:solidFill>
                <a:effectLst/>
                <a:latin typeface="Arial" panose="020B0604020202020204" pitchFamily="34" charset="0"/>
              </a:rPr>
              <a:t>does not freeze</a:t>
            </a:r>
            <a:r>
              <a:rPr lang="en-AU" sz="2400" b="0" i="0" dirty="0" smtClean="0">
                <a:solidFill>
                  <a:srgbClr val="444444"/>
                </a:solidFill>
                <a:effectLst/>
                <a:latin typeface="Arial" panose="020B0604020202020204" pitchFamily="34" charset="0"/>
              </a:rPr>
              <a:t> and instead remains in the ocean. This increases the salinity and the density of the surrounding water, which </a:t>
            </a:r>
            <a:r>
              <a:rPr lang="en-AU" sz="2400" b="1" i="0" dirty="0" smtClean="0">
                <a:solidFill>
                  <a:srgbClr val="00B6EE"/>
                </a:solidFill>
                <a:effectLst/>
                <a:latin typeface="Arial" panose="020B0604020202020204" pitchFamily="34" charset="0"/>
              </a:rPr>
              <a:t>proceeds to sink.</a:t>
            </a:r>
            <a:endParaRPr lang="en-AU" sz="2400" b="0" i="0" dirty="0">
              <a:solidFill>
                <a:srgbClr val="444444"/>
              </a:solidFill>
              <a:effectLst/>
              <a:latin typeface="Arial" panose="020B0604020202020204" pitchFamily="34" charset="0"/>
            </a:endParaRPr>
          </a:p>
        </p:txBody>
      </p:sp>
      <p:pic>
        <p:nvPicPr>
          <p:cNvPr id="4098" name="Picture 2" descr="https://www.educationperfect.com/media/content/German/1462406679.227061g/1462406699522-835212998778758-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4" y="3314700"/>
            <a:ext cx="5114925" cy="3414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2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80539"/>
            <a:ext cx="11480800" cy="3416320"/>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 effect of </a:t>
            </a:r>
            <a:r>
              <a:rPr lang="en-AU" sz="2400" b="1" i="0" dirty="0" smtClean="0">
                <a:solidFill>
                  <a:srgbClr val="0000FF"/>
                </a:solidFill>
                <a:effectLst/>
                <a:latin typeface="Arial" panose="020B0604020202020204" pitchFamily="34" charset="0"/>
              </a:rPr>
              <a:t>deep currents</a:t>
            </a:r>
            <a:r>
              <a:rPr lang="en-AU" sz="2400" b="0" i="0" dirty="0" smtClean="0">
                <a:solidFill>
                  <a:srgbClr val="444444"/>
                </a:solidFill>
                <a:effectLst/>
                <a:latin typeface="Arial" panose="020B0604020202020204" pitchFamily="34" charset="0"/>
              </a:rPr>
              <a:t> on the climate is much more </a:t>
            </a:r>
            <a:r>
              <a:rPr lang="en-AU" sz="2400" b="1" i="0" dirty="0" smtClean="0">
                <a:solidFill>
                  <a:srgbClr val="444444"/>
                </a:solidFill>
                <a:effectLst/>
                <a:latin typeface="Arial" panose="020B0604020202020204" pitchFamily="34" charset="0"/>
              </a:rPr>
              <a:t>subtle</a:t>
            </a:r>
            <a:r>
              <a:rPr lang="en-AU" sz="2400" b="0" i="0" dirty="0" smtClean="0">
                <a:solidFill>
                  <a:srgbClr val="444444"/>
                </a:solidFill>
                <a:effectLst/>
                <a:latin typeface="Arial" panose="020B0604020202020204" pitchFamily="34" charset="0"/>
              </a:rPr>
              <a:t> than that of surface currents.</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Deep currents travel around the </a:t>
            </a:r>
            <a:r>
              <a:rPr lang="en-AU" sz="2400" b="1" i="0" dirty="0" smtClean="0">
                <a:solidFill>
                  <a:srgbClr val="009900"/>
                </a:solidFill>
                <a:effectLst/>
                <a:latin typeface="Arial" panose="020B0604020202020204" pitchFamily="34" charset="0"/>
              </a:rPr>
              <a:t>entire globe,</a:t>
            </a:r>
            <a:r>
              <a:rPr lang="en-AU" sz="2400" b="0" i="0" dirty="0" smtClean="0">
                <a:solidFill>
                  <a:srgbClr val="444444"/>
                </a:solidFill>
                <a:effectLst/>
                <a:latin typeface="Arial" panose="020B0604020202020204" pitchFamily="34" charset="0"/>
              </a:rPr>
              <a:t> making all the oceans a true </a:t>
            </a:r>
            <a:r>
              <a:rPr lang="en-AU" sz="2400" b="1" i="0" dirty="0" smtClean="0">
                <a:solidFill>
                  <a:srgbClr val="FB6611"/>
                </a:solidFill>
                <a:effectLst/>
                <a:latin typeface="Arial" panose="020B0604020202020204" pitchFamily="34" charset="0"/>
              </a:rPr>
              <a:t>global system.</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1" dirty="0" smtClean="0">
                <a:solidFill>
                  <a:srgbClr val="444444"/>
                </a:solidFill>
                <a:effectLst/>
                <a:latin typeface="Arial" panose="020B0604020202020204" pitchFamily="34" charset="0"/>
              </a:rPr>
              <a:t>If deep ocean water was static, then each </a:t>
            </a:r>
            <a:r>
              <a:rPr lang="en-AU" sz="2400" b="1" i="1" dirty="0" smtClean="0">
                <a:solidFill>
                  <a:srgbClr val="444444"/>
                </a:solidFill>
                <a:effectLst/>
                <a:latin typeface="Arial" panose="020B0604020202020204" pitchFamily="34" charset="0"/>
              </a:rPr>
              <a:t>gyre</a:t>
            </a:r>
            <a:r>
              <a:rPr lang="en-AU" sz="2400" b="0" i="1" dirty="0" smtClean="0">
                <a:solidFill>
                  <a:srgbClr val="444444"/>
                </a:solidFill>
                <a:effectLst/>
                <a:latin typeface="Arial" panose="020B0604020202020204" pitchFamily="34" charset="0"/>
              </a:rPr>
              <a:t> would form its own separate system.</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endParaRPr lang="en-AU" sz="2400" b="0" i="0" dirty="0">
              <a:solidFill>
                <a:srgbClr val="444444"/>
              </a:solidFill>
              <a:effectLst/>
              <a:latin typeface="Arial" panose="020B0604020202020204" pitchFamily="34" charset="0"/>
            </a:endParaRPr>
          </a:p>
        </p:txBody>
      </p:sp>
      <p:pic>
        <p:nvPicPr>
          <p:cNvPr id="5122" name="Picture 2" descr="https://www.educationperfect.com/media/content/Science/1456348945.150621g/1456348954964-144231019150026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3149600"/>
            <a:ext cx="5715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79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Words>
  <Application>Microsoft Office PowerPoint</Application>
  <PresentationFormat>Widescreen</PresentationFormat>
  <Paragraphs>39</Paragraphs>
  <Slides>12</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KaTeX_Main</vt:lpstr>
      <vt:lpstr>Office Theme</vt:lpstr>
      <vt:lpstr>Ocean Currents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Ocean Currents</dc:title>
  <dc:creator>Joseph D'cruz</dc:creator>
  <cp:lastModifiedBy>Joseph D'cruz</cp:lastModifiedBy>
  <cp:revision>1</cp:revision>
  <dcterms:created xsi:type="dcterms:W3CDTF">2020-07-12T00:31:53Z</dcterms:created>
  <dcterms:modified xsi:type="dcterms:W3CDTF">2020-07-12T00:32:09Z</dcterms:modified>
</cp:coreProperties>
</file>