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7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1AB4EB5A-EB7B-4040-8C40-201301A46ACF}" type="datetimeFigureOut">
              <a:rPr lang="en-AU" smtClean="0"/>
              <a:t>30/05/2020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3663291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AB4EB5A-EB7B-4040-8C40-201301A46ACF}" type="datetimeFigureOut">
              <a:rPr lang="en-AU" smtClean="0"/>
              <a:t>30/05/2020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115032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AB4EB5A-EB7B-4040-8C40-201301A46ACF}" type="datetimeFigureOut">
              <a:rPr lang="en-AU" smtClean="0"/>
              <a:t>30/05/2020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1769223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fld id="{1AB4EB5A-EB7B-4040-8C40-201301A46ACF}" type="datetimeFigureOut">
              <a:rPr lang="en-AU" smtClean="0"/>
              <a:t>30/05/2020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2645101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AB4EB5A-EB7B-4040-8C40-201301A46ACF}" type="datetimeFigureOut">
              <a:rPr lang="en-AU" smtClean="0"/>
              <a:t>30/05/2020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334953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fld id="{1AB4EB5A-EB7B-4040-8C40-201301A46ACF}" type="datetimeFigureOut">
              <a:rPr lang="en-AU" smtClean="0"/>
              <a:t>30/05/2020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263933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fld id="{1AB4EB5A-EB7B-4040-8C40-201301A46ACF}" type="datetimeFigureOut">
              <a:rPr lang="en-AU" smtClean="0"/>
              <a:t>30/05/2020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256299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fld id="{1AB4EB5A-EB7B-4040-8C40-201301A46ACF}" type="datetimeFigureOut">
              <a:rPr lang="en-AU" smtClean="0"/>
              <a:t>30/05/2020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3614109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B4EB5A-EB7B-4040-8C40-201301A46ACF}" type="datetimeFigureOut">
              <a:rPr lang="en-AU" smtClean="0"/>
              <a:t>30/05/2020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230268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B4EB5A-EB7B-4040-8C40-201301A46ACF}" type="datetimeFigureOut">
              <a:rPr lang="en-AU" smtClean="0"/>
              <a:t>30/05/2020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277555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AB4EB5A-EB7B-4040-8C40-201301A46ACF}" type="datetimeFigureOut">
              <a:rPr lang="en-AU" smtClean="0"/>
              <a:t>30/05/2020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D07DA4FC-0EDD-4410-BE8A-FE9AE4E2C304}" type="slidenum">
              <a:rPr lang="en-AU" smtClean="0"/>
              <a:t>‹#›</a:t>
            </a:fld>
            <a:endParaRPr lang="en-AU"/>
          </a:p>
        </p:txBody>
      </p:sp>
    </p:spTree>
    <p:extLst>
      <p:ext uri="{BB962C8B-B14F-4D97-AF65-F5344CB8AC3E}">
        <p14:creationId xmlns:p14="http://schemas.microsoft.com/office/powerpoint/2010/main" val="2523254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4EB5A-EB7B-4040-8C40-201301A46ACF}" type="datetimeFigureOut">
              <a:rPr lang="en-AU" smtClean="0"/>
              <a:t>30/05/2020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7DA4FC-0EDD-4410-BE8A-FE9AE4E2C304}" type="slidenum">
              <a:rPr lang="en-AU" smtClean="0"/>
              <a:t>‹#›</a:t>
            </a:fld>
            <a:endParaRPr lang="en-AU"/>
          </a:p>
        </p:txBody>
      </p:sp>
    </p:spTree>
    <p:extLst>
      <p:ext uri="{BB962C8B-B14F-4D97-AF65-F5344CB8AC3E}">
        <p14:creationId xmlns:p14="http://schemas.microsoft.com/office/powerpoint/2010/main" val="1727301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3.mp4"/><Relationship Id="rId1" Type="http://schemas.microsoft.com/office/2007/relationships/media" Target="../media/media3.mp4"/><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Spheres</a:t>
            </a:r>
            <a:endParaRPr lang="en-AU" dirty="0"/>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05373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658336"/>
            <a:ext cx="10833100" cy="1569660"/>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The </a:t>
            </a:r>
            <a:r>
              <a:rPr lang="en-AU" sz="2400" b="1" i="0" dirty="0" smtClean="0">
                <a:solidFill>
                  <a:srgbClr val="FB6611"/>
                </a:solidFill>
                <a:effectLst/>
                <a:latin typeface="Arial" panose="020B0604020202020204" pitchFamily="34" charset="0"/>
              </a:rPr>
              <a:t>lithosphere</a:t>
            </a:r>
            <a:r>
              <a:rPr lang="en-AU" sz="2400" b="0" i="0" dirty="0" smtClean="0">
                <a:solidFill>
                  <a:srgbClr val="444444"/>
                </a:solidFill>
                <a:effectLst/>
                <a:latin typeface="Arial" panose="020B0604020202020204" pitchFamily="34" charset="0"/>
              </a:rPr>
              <a:t> is divided into </a:t>
            </a:r>
            <a:r>
              <a:rPr lang="en-AU" sz="2400" b="1" i="0" dirty="0" smtClean="0">
                <a:solidFill>
                  <a:srgbClr val="FF0000"/>
                </a:solidFill>
                <a:effectLst/>
                <a:latin typeface="Arial" panose="020B0604020202020204" pitchFamily="34" charset="0"/>
              </a:rPr>
              <a:t>tectonic plates,</a:t>
            </a:r>
            <a:r>
              <a:rPr lang="en-AU" sz="2400" b="0" i="0" dirty="0" smtClean="0">
                <a:solidFill>
                  <a:srgbClr val="444444"/>
                </a:solidFill>
                <a:effectLst/>
                <a:latin typeface="Arial" panose="020B0604020202020204" pitchFamily="34" charset="0"/>
              </a:rPr>
              <a:t> which can move causing earthquakes and other tectonic events.</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In this diagram, you can see the lithosphere sitting above the mantle.</a:t>
            </a:r>
            <a:endParaRPr lang="en-AU" sz="2400" b="0" i="0" dirty="0">
              <a:solidFill>
                <a:srgbClr val="444444"/>
              </a:solidFill>
              <a:effectLst/>
              <a:latin typeface="Arial" panose="020B0604020202020204" pitchFamily="34" charset="0"/>
            </a:endParaRPr>
          </a:p>
        </p:txBody>
      </p:sp>
      <p:pic>
        <p:nvPicPr>
          <p:cNvPr id="7170" name="Picture 2" descr="https://www.educationperfect.com/media/content/Science/1445381124.443631g/1445381126508-1505507635387199-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762" y="2657230"/>
            <a:ext cx="5430837" cy="382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50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43238"/>
            <a:ext cx="11239500" cy="2677656"/>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An event in one of these spheres has the potential to have an </a:t>
            </a:r>
            <a:r>
              <a:rPr lang="en-AU" sz="2400" b="1" i="0" dirty="0" smtClean="0">
                <a:solidFill>
                  <a:srgbClr val="0000FF"/>
                </a:solidFill>
                <a:effectLst/>
                <a:latin typeface="Arial" panose="020B0604020202020204" pitchFamily="34" charset="0"/>
              </a:rPr>
              <a:t>impact</a:t>
            </a:r>
            <a:r>
              <a:rPr lang="en-AU" sz="2400" b="0" i="0" dirty="0" smtClean="0">
                <a:solidFill>
                  <a:srgbClr val="444444"/>
                </a:solidFill>
                <a:effectLst/>
                <a:latin typeface="Arial" panose="020B0604020202020204" pitchFamily="34" charset="0"/>
              </a:rPr>
              <a:t> in another sphere.</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A clear example of this is a </a:t>
            </a:r>
            <a:r>
              <a:rPr lang="en-AU" sz="2400" b="1" i="0" dirty="0" smtClean="0">
                <a:solidFill>
                  <a:srgbClr val="B81AE0"/>
                </a:solidFill>
                <a:effectLst/>
                <a:latin typeface="Arial" panose="020B0604020202020204" pitchFamily="34" charset="0"/>
              </a:rPr>
              <a:t>natural disaster,</a:t>
            </a:r>
            <a:r>
              <a:rPr lang="en-AU" sz="2400" b="0" i="0" dirty="0" smtClean="0">
                <a:solidFill>
                  <a:srgbClr val="444444"/>
                </a:solidFill>
                <a:effectLst/>
                <a:latin typeface="Arial" panose="020B0604020202020204" pitchFamily="34" charset="0"/>
              </a:rPr>
              <a:t> such as the Boxing Day tsunami in </a:t>
            </a:r>
            <a:r>
              <a:rPr lang="en-AU" sz="2400" b="0" i="0" dirty="0" smtClean="0">
                <a:solidFill>
                  <a:srgbClr val="444444"/>
                </a:solidFill>
                <a:effectLst/>
                <a:latin typeface="KaTeX_Main"/>
              </a:rPr>
              <a:t>2004</a:t>
            </a:r>
            <a:r>
              <a:rPr lang="en-AU" sz="2400" b="0" i="0" dirty="0" smtClean="0">
                <a:solidFill>
                  <a:srgbClr val="444444"/>
                </a:solidFill>
                <a:effectLst/>
                <a:latin typeface="Arial" panose="020B0604020202020204" pitchFamily="34" charset="0"/>
              </a:rPr>
              <a:t>, or the </a:t>
            </a:r>
            <a:r>
              <a:rPr lang="en-AU" sz="2400" b="0" i="0" dirty="0" smtClean="0">
                <a:solidFill>
                  <a:srgbClr val="444444"/>
                </a:solidFill>
                <a:effectLst/>
                <a:latin typeface="KaTeX_Main"/>
              </a:rPr>
              <a:t>2011</a:t>
            </a:r>
            <a:r>
              <a:rPr lang="en-AU" sz="2400" b="0" i="0" dirty="0" smtClean="0">
                <a:solidFill>
                  <a:srgbClr val="444444"/>
                </a:solidFill>
                <a:effectLst/>
                <a:latin typeface="Arial" panose="020B0604020202020204" pitchFamily="34" charset="0"/>
              </a:rPr>
              <a:t> earthquake and resultant tsunami off the coast of Fukushima, Japan.</a:t>
            </a:r>
          </a:p>
          <a:p>
            <a:pPr algn="ctr"/>
            <a:r>
              <a:rPr lang="en-AU" sz="2400" b="0" i="0" dirty="0" smtClean="0">
                <a:solidFill>
                  <a:srgbClr val="444444"/>
                </a:solidFill>
                <a:effectLst/>
                <a:latin typeface="Arial" panose="020B0604020202020204" pitchFamily="34" charset="0"/>
              </a:rPr>
              <a:t> </a:t>
            </a:r>
            <a:endParaRPr lang="en-AU" sz="2400" b="0" i="0" dirty="0">
              <a:solidFill>
                <a:srgbClr val="444444"/>
              </a:solidFill>
              <a:effectLst/>
              <a:latin typeface="Arial" panose="020B0604020202020204" pitchFamily="34" charset="0"/>
            </a:endParaRPr>
          </a:p>
        </p:txBody>
      </p:sp>
      <p:pic>
        <p:nvPicPr>
          <p:cNvPr id="8194" name="Picture 2" descr="https://www.educationperfect.com/Images/Content/Geography/1365993894990-5821496-optimise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5962" y="2846666"/>
            <a:ext cx="5138737" cy="372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726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07938"/>
            <a:ext cx="11353800" cy="3046988"/>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As tectonic plates move in the </a:t>
            </a:r>
            <a:r>
              <a:rPr lang="en-AU" sz="2400" b="1" i="0" dirty="0" smtClean="0">
                <a:solidFill>
                  <a:srgbClr val="FB6611"/>
                </a:solidFill>
                <a:effectLst/>
                <a:latin typeface="Arial" panose="020B0604020202020204" pitchFamily="34" charset="0"/>
              </a:rPr>
              <a:t>lithosphere,</a:t>
            </a:r>
            <a:r>
              <a:rPr lang="en-AU" sz="2400" b="0" i="0" dirty="0" smtClean="0">
                <a:solidFill>
                  <a:srgbClr val="444444"/>
                </a:solidFill>
                <a:effectLst/>
                <a:latin typeface="Arial" panose="020B0604020202020204" pitchFamily="34" charset="0"/>
              </a:rPr>
              <a:t> a tsunami can be caused in the </a:t>
            </a:r>
            <a:r>
              <a:rPr lang="en-AU" sz="2400" b="1" i="0" dirty="0" smtClean="0">
                <a:solidFill>
                  <a:srgbClr val="00B6EE"/>
                </a:solidFill>
                <a:effectLst/>
                <a:latin typeface="Arial" panose="020B0604020202020204" pitchFamily="34" charset="0"/>
              </a:rPr>
              <a:t>hydrosphere.</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Tsunamis can devastate coastal regions and wipe out natural and human habitats in the </a:t>
            </a:r>
            <a:r>
              <a:rPr lang="en-AU" sz="2400" b="1" i="0" dirty="0" smtClean="0">
                <a:solidFill>
                  <a:srgbClr val="009900"/>
                </a:solidFill>
                <a:effectLst/>
                <a:latin typeface="Arial" panose="020B0604020202020204" pitchFamily="34" charset="0"/>
              </a:rPr>
              <a:t>biosphere.</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In Japan, the nuclear reactor on the east coast resulted in a release of nuclear material into the </a:t>
            </a:r>
            <a:r>
              <a:rPr lang="en-AU" sz="2400" b="1" i="0" dirty="0" smtClean="0">
                <a:solidFill>
                  <a:srgbClr val="B81AE0"/>
                </a:solidFill>
                <a:effectLst/>
                <a:latin typeface="Arial" panose="020B0604020202020204" pitchFamily="34" charset="0"/>
              </a:rPr>
              <a:t>atmosphere.</a:t>
            </a:r>
            <a:endParaRPr lang="en-AU" sz="2400" b="0" i="0" dirty="0">
              <a:solidFill>
                <a:srgbClr val="444444"/>
              </a:solidFill>
              <a:effectLst/>
              <a:latin typeface="Arial" panose="020B0604020202020204" pitchFamily="34" charset="0"/>
            </a:endParaRPr>
          </a:p>
        </p:txBody>
      </p:sp>
      <p:pic>
        <p:nvPicPr>
          <p:cNvPr id="9218" name="Picture 2" descr="https://www.educationperfect.com/Images/Content/Geography/1349124724375-4289229-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2063" y="3990975"/>
            <a:ext cx="380047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02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600" y="660738"/>
            <a:ext cx="10680700" cy="1938992"/>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To understand changes in the </a:t>
            </a:r>
            <a:r>
              <a:rPr lang="en-AU" sz="2400" b="1" i="0" dirty="0" smtClean="0">
                <a:solidFill>
                  <a:srgbClr val="00B6EE"/>
                </a:solidFill>
                <a:effectLst/>
                <a:latin typeface="Arial" panose="020B0604020202020204" pitchFamily="34" charset="0"/>
              </a:rPr>
              <a:t>weather and climate,</a:t>
            </a:r>
            <a:r>
              <a:rPr lang="en-AU" sz="2400" b="0" i="0" dirty="0" smtClean="0">
                <a:solidFill>
                  <a:srgbClr val="444444"/>
                </a:solidFill>
                <a:effectLst/>
                <a:latin typeface="Arial" panose="020B0604020202020204" pitchFamily="34" charset="0"/>
              </a:rPr>
              <a:t> we need to look at the Earth as a </a:t>
            </a:r>
            <a:r>
              <a:rPr lang="en-AU" sz="2400" b="1" i="0" dirty="0" smtClean="0">
                <a:solidFill>
                  <a:srgbClr val="B81AE0"/>
                </a:solidFill>
                <a:effectLst/>
                <a:latin typeface="Arial" panose="020B0604020202020204" pitchFamily="34" charset="0"/>
              </a:rPr>
              <a:t>series of spheres.</a:t>
            </a:r>
            <a:r>
              <a:rPr lang="en-AU" sz="2400" b="0" i="0" dirty="0" smtClean="0">
                <a:solidFill>
                  <a:srgbClr val="444444"/>
                </a:solidFill>
                <a:effectLst/>
                <a:latin typeface="Arial" panose="020B0604020202020204" pitchFamily="34" charset="0"/>
              </a:rPr>
              <a:t> These spheres </a:t>
            </a:r>
            <a:r>
              <a:rPr lang="en-AU" sz="2400" b="1" i="0" dirty="0" smtClean="0">
                <a:solidFill>
                  <a:srgbClr val="FB6611"/>
                </a:solidFill>
                <a:effectLst/>
                <a:latin typeface="Arial" panose="020B0604020202020204" pitchFamily="34" charset="0"/>
              </a:rPr>
              <a:t>interact</a:t>
            </a:r>
            <a:r>
              <a:rPr lang="en-AU" sz="2400" b="0" i="0" dirty="0" smtClean="0">
                <a:solidFill>
                  <a:srgbClr val="444444"/>
                </a:solidFill>
                <a:effectLst/>
                <a:latin typeface="Arial" panose="020B0604020202020204" pitchFamily="34" charset="0"/>
              </a:rPr>
              <a:t> and effect each other in order to maintain </a:t>
            </a:r>
            <a:r>
              <a:rPr lang="en-AU" sz="2400" b="1" i="0" dirty="0" smtClean="0">
                <a:solidFill>
                  <a:srgbClr val="009900"/>
                </a:solidFill>
                <a:effectLst/>
                <a:latin typeface="Arial" panose="020B0604020202020204" pitchFamily="34" charset="0"/>
              </a:rPr>
              <a:t>natural balance</a:t>
            </a:r>
            <a:r>
              <a:rPr lang="en-AU" sz="2400" b="0" i="0" dirty="0" smtClean="0">
                <a:solidFill>
                  <a:srgbClr val="444444"/>
                </a:solidFill>
                <a:effectLst/>
                <a:latin typeface="Arial" panose="020B0604020202020204" pitchFamily="34" charset="0"/>
              </a:rPr>
              <a:t> on Earth.</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Matter constantly moves between spheres in what we call </a:t>
            </a:r>
            <a:r>
              <a:rPr lang="en-AU" sz="2400" b="1" i="0" dirty="0" smtClean="0">
                <a:solidFill>
                  <a:srgbClr val="FF0000"/>
                </a:solidFill>
                <a:effectLst/>
                <a:latin typeface="Arial" panose="020B0604020202020204" pitchFamily="34" charset="0"/>
              </a:rPr>
              <a:t>cycles.</a:t>
            </a:r>
            <a:endParaRPr lang="en-AU" sz="2400" b="0" i="0" dirty="0">
              <a:solidFill>
                <a:srgbClr val="444444"/>
              </a:solidFill>
              <a:effectLst/>
              <a:latin typeface="Arial" panose="020B0604020202020204" pitchFamily="34" charset="0"/>
            </a:endParaRPr>
          </a:p>
        </p:txBody>
      </p:sp>
      <p:pic>
        <p:nvPicPr>
          <p:cNvPr id="3" name="1509319459.43678">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453235" y="3022600"/>
            <a:ext cx="3501430" cy="3501430"/>
          </a:xfrm>
          <a:prstGeom prst="rect">
            <a:avLst/>
          </a:prstGeom>
        </p:spPr>
      </p:pic>
    </p:spTree>
    <p:extLst>
      <p:ext uri="{BB962C8B-B14F-4D97-AF65-F5344CB8AC3E}">
        <p14:creationId xmlns:p14="http://schemas.microsoft.com/office/powerpoint/2010/main" val="353899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3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00" y="429736"/>
            <a:ext cx="11252200" cy="1569660"/>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The four spheres have been interacting to maintain a </a:t>
            </a:r>
            <a:r>
              <a:rPr lang="en-AU" sz="2400" b="1" i="0" dirty="0" smtClean="0">
                <a:solidFill>
                  <a:srgbClr val="00B6EE"/>
                </a:solidFill>
                <a:effectLst/>
                <a:latin typeface="Arial" panose="020B0604020202020204" pitchFamily="34" charset="0"/>
              </a:rPr>
              <a:t>delicate balance</a:t>
            </a:r>
            <a:r>
              <a:rPr lang="en-AU" sz="2400" b="0" i="0" dirty="0" smtClean="0">
                <a:solidFill>
                  <a:srgbClr val="444444"/>
                </a:solidFill>
                <a:effectLst/>
                <a:latin typeface="Arial" panose="020B0604020202020204" pitchFamily="34" charset="0"/>
              </a:rPr>
              <a:t> on Earth for millions of years.</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However, this balance is now </a:t>
            </a:r>
            <a:r>
              <a:rPr lang="en-AU" sz="2400" b="1" i="0" dirty="0" smtClean="0">
                <a:solidFill>
                  <a:srgbClr val="FF0000"/>
                </a:solidFill>
                <a:effectLst/>
                <a:latin typeface="Arial" panose="020B0604020202020204" pitchFamily="34" charset="0"/>
              </a:rPr>
              <a:t>threatened</a:t>
            </a:r>
            <a:r>
              <a:rPr lang="en-AU" sz="2400" b="0" i="0" dirty="0" smtClean="0">
                <a:solidFill>
                  <a:srgbClr val="444444"/>
                </a:solidFill>
                <a:effectLst/>
                <a:latin typeface="Arial" panose="020B0604020202020204" pitchFamily="34" charset="0"/>
              </a:rPr>
              <a:t> by the activity of </a:t>
            </a:r>
            <a:r>
              <a:rPr lang="en-AU" sz="2400" b="1" i="0" dirty="0" smtClean="0">
                <a:solidFill>
                  <a:srgbClr val="FB6611"/>
                </a:solidFill>
                <a:effectLst/>
                <a:latin typeface="Arial" panose="020B0604020202020204" pitchFamily="34" charset="0"/>
              </a:rPr>
              <a:t>humans.</a:t>
            </a:r>
            <a:endParaRPr lang="en-AU" sz="2400" b="0" i="0" dirty="0">
              <a:solidFill>
                <a:srgbClr val="444444"/>
              </a:solidFill>
              <a:effectLst/>
              <a:latin typeface="Arial" panose="020B0604020202020204" pitchFamily="34" charset="0"/>
            </a:endParaRPr>
          </a:p>
        </p:txBody>
      </p:sp>
      <p:pic>
        <p:nvPicPr>
          <p:cNvPr id="4" name="Picture 3"/>
          <p:cNvPicPr>
            <a:picLocks noChangeAspect="1"/>
          </p:cNvPicPr>
          <p:nvPr/>
        </p:nvPicPr>
        <p:blipFill>
          <a:blip r:embed="rId2"/>
          <a:stretch>
            <a:fillRect/>
          </a:stretch>
        </p:blipFill>
        <p:spPr>
          <a:xfrm>
            <a:off x="1355725" y="2765424"/>
            <a:ext cx="10545622" cy="2428875"/>
          </a:xfrm>
          <a:prstGeom prst="rect">
            <a:avLst/>
          </a:prstGeom>
        </p:spPr>
      </p:pic>
    </p:spTree>
    <p:extLst>
      <p:ext uri="{BB962C8B-B14F-4D97-AF65-F5344CB8AC3E}">
        <p14:creationId xmlns:p14="http://schemas.microsoft.com/office/powerpoint/2010/main" val="727370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4500" y="202337"/>
            <a:ext cx="11404600" cy="1569660"/>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There are many </a:t>
            </a:r>
            <a:r>
              <a:rPr lang="en-AU" sz="2400" b="1" i="0" dirty="0" smtClean="0">
                <a:solidFill>
                  <a:srgbClr val="FF0000"/>
                </a:solidFill>
                <a:effectLst/>
                <a:latin typeface="Arial" panose="020B0604020202020204" pitchFamily="34" charset="0"/>
              </a:rPr>
              <a:t>examples</a:t>
            </a:r>
            <a:r>
              <a:rPr lang="en-AU" sz="2400" b="0" i="0" dirty="0" smtClean="0">
                <a:solidFill>
                  <a:srgbClr val="444444"/>
                </a:solidFill>
                <a:effectLst/>
                <a:latin typeface="Arial" panose="020B0604020202020204" pitchFamily="34" charset="0"/>
              </a:rPr>
              <a:t> of how humans have had an impact on the spheres.</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Let's take a step back into the not-so-distant past, when scientists realised we'd ripped a huge </a:t>
            </a:r>
            <a:r>
              <a:rPr lang="en-AU" sz="2400" b="1" i="0" dirty="0" smtClean="0">
                <a:solidFill>
                  <a:srgbClr val="B81AE0"/>
                </a:solidFill>
                <a:effectLst/>
                <a:latin typeface="Arial" panose="020B0604020202020204" pitchFamily="34" charset="0"/>
              </a:rPr>
              <a:t>hole in the ozone layer!</a:t>
            </a:r>
            <a:endParaRPr lang="en-AU" sz="2400" b="0" i="0" dirty="0">
              <a:solidFill>
                <a:srgbClr val="444444"/>
              </a:solidFill>
              <a:effectLst/>
              <a:latin typeface="Arial" panose="020B0604020202020204" pitchFamily="34" charset="0"/>
            </a:endParaRPr>
          </a:p>
        </p:txBody>
      </p:sp>
      <p:pic>
        <p:nvPicPr>
          <p:cNvPr id="3" name="1509321797.53901">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3479800" y="2544762"/>
            <a:ext cx="6223000" cy="3500438"/>
          </a:xfrm>
          <a:prstGeom prst="rect">
            <a:avLst/>
          </a:prstGeom>
        </p:spPr>
      </p:pic>
    </p:spTree>
    <p:extLst>
      <p:ext uri="{BB962C8B-B14F-4D97-AF65-F5344CB8AC3E}">
        <p14:creationId xmlns:p14="http://schemas.microsoft.com/office/powerpoint/2010/main" val="95450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105"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94038"/>
            <a:ext cx="11188700" cy="1938992"/>
          </a:xfrm>
          <a:prstGeom prst="rect">
            <a:avLst/>
          </a:prstGeom>
        </p:spPr>
        <p:txBody>
          <a:bodyPr wrap="square">
            <a:spAutoFit/>
          </a:bodyPr>
          <a:lstStyle/>
          <a:p>
            <a:pPr algn="ctr"/>
            <a:r>
              <a:rPr lang="en-AU" sz="2400" b="1" i="0" dirty="0" smtClean="0">
                <a:solidFill>
                  <a:srgbClr val="B81AE0"/>
                </a:solidFill>
                <a:effectLst/>
                <a:latin typeface="Arial" panose="020B0604020202020204" pitchFamily="34" charset="0"/>
              </a:rPr>
              <a:t>Ozone</a:t>
            </a:r>
            <a:r>
              <a:rPr lang="en-AU" sz="2400" b="0" i="0" dirty="0" smtClean="0">
                <a:solidFill>
                  <a:srgbClr val="444444"/>
                </a:solidFill>
                <a:effectLst/>
                <a:latin typeface="Arial" panose="020B0604020202020204" pitchFamily="34" charset="0"/>
              </a:rPr>
              <a:t> is a type of </a:t>
            </a:r>
            <a:r>
              <a:rPr lang="en-AU" sz="2400" b="1" i="0" dirty="0" smtClean="0">
                <a:solidFill>
                  <a:srgbClr val="444444"/>
                </a:solidFill>
                <a:effectLst/>
                <a:latin typeface="Arial" panose="020B0604020202020204" pitchFamily="34" charset="0"/>
              </a:rPr>
              <a:t>gas.</a:t>
            </a:r>
            <a:r>
              <a:rPr lang="en-AU" sz="2400" b="0" i="0" dirty="0" smtClean="0">
                <a:solidFill>
                  <a:srgbClr val="444444"/>
                </a:solidFill>
                <a:effectLst/>
                <a:latin typeface="Arial" panose="020B0604020202020204" pitchFamily="34" charset="0"/>
              </a:rPr>
              <a:t> It is composed of </a:t>
            </a:r>
            <a:r>
              <a:rPr lang="en-AU" sz="2400" b="1" i="0" dirty="0" smtClean="0">
                <a:solidFill>
                  <a:srgbClr val="00B6EE"/>
                </a:solidFill>
                <a:effectLst/>
                <a:latin typeface="Arial" panose="020B0604020202020204" pitchFamily="34" charset="0"/>
              </a:rPr>
              <a:t>three</a:t>
            </a:r>
            <a:r>
              <a:rPr lang="en-AU" sz="2400" b="0" i="0" dirty="0" smtClean="0">
                <a:solidFill>
                  <a:srgbClr val="444444"/>
                </a:solidFill>
                <a:effectLst/>
                <a:latin typeface="Arial" panose="020B0604020202020204" pitchFamily="34" charset="0"/>
              </a:rPr>
              <a:t> oxygen atoms bonded together and forms when diatomic oxygen is exposed to </a:t>
            </a:r>
            <a:r>
              <a:rPr lang="en-AU" sz="2400" b="1" i="0" dirty="0" smtClean="0">
                <a:solidFill>
                  <a:srgbClr val="444444"/>
                </a:solidFill>
                <a:effectLst/>
                <a:latin typeface="Arial" panose="020B0604020202020204" pitchFamily="34" charset="0"/>
              </a:rPr>
              <a:t>ultraviolet radiation.</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This is different to the normal diatomic oxygen that we breathe, which is composed of only </a:t>
            </a:r>
            <a:r>
              <a:rPr lang="en-AU" sz="2400" b="1" i="0" dirty="0" smtClean="0">
                <a:solidFill>
                  <a:srgbClr val="FF0000"/>
                </a:solidFill>
                <a:effectLst/>
                <a:latin typeface="Arial" panose="020B0604020202020204" pitchFamily="34" charset="0"/>
              </a:rPr>
              <a:t>two</a:t>
            </a:r>
            <a:r>
              <a:rPr lang="en-AU" sz="2400" b="0" i="0" dirty="0" smtClean="0">
                <a:solidFill>
                  <a:srgbClr val="444444"/>
                </a:solidFill>
                <a:effectLst/>
                <a:latin typeface="Arial" panose="020B0604020202020204" pitchFamily="34" charset="0"/>
              </a:rPr>
              <a:t> bonded oxygen atoms.</a:t>
            </a:r>
            <a:endParaRPr lang="en-AU" sz="2400" b="0" i="0" dirty="0">
              <a:solidFill>
                <a:srgbClr val="444444"/>
              </a:solidFill>
              <a:effectLst/>
              <a:latin typeface="Arial" panose="020B0604020202020204" pitchFamily="34" charset="0"/>
            </a:endParaRPr>
          </a:p>
        </p:txBody>
      </p:sp>
      <p:pic>
        <p:nvPicPr>
          <p:cNvPr id="11266" name="Picture 2" descr="https://www.educationperfect.com/Images/Content/Maths/1371787091350-7787937-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0675" y="3259137"/>
            <a:ext cx="38100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312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7400" y="88037"/>
            <a:ext cx="10337800" cy="1569660"/>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Ozone is one of </a:t>
            </a:r>
            <a:r>
              <a:rPr lang="en-AU" sz="2400" b="1" i="0" dirty="0" smtClean="0">
                <a:solidFill>
                  <a:srgbClr val="444444"/>
                </a:solidFill>
                <a:effectLst/>
                <a:latin typeface="Arial" panose="020B0604020202020204" pitchFamily="34" charset="0"/>
              </a:rPr>
              <a:t>many</a:t>
            </a:r>
            <a:r>
              <a:rPr lang="en-AU" sz="2400" b="0" i="0" dirty="0" smtClean="0">
                <a:solidFill>
                  <a:srgbClr val="444444"/>
                </a:solidFill>
                <a:effectLst/>
                <a:latin typeface="Arial" panose="020B0604020202020204" pitchFamily="34" charset="0"/>
              </a:rPr>
              <a:t> gases found in Earth's </a:t>
            </a:r>
            <a:r>
              <a:rPr lang="en-AU" sz="2400" b="1" i="0" dirty="0" smtClean="0">
                <a:solidFill>
                  <a:srgbClr val="00B6EE"/>
                </a:solidFill>
                <a:effectLst/>
                <a:latin typeface="Arial" panose="020B0604020202020204" pitchFamily="34" charset="0"/>
              </a:rPr>
              <a:t>atmosphere.</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A layer of ozone separates the lowest layer of atmosphere, the </a:t>
            </a:r>
            <a:r>
              <a:rPr lang="en-AU" sz="2400" b="1" i="0" dirty="0" smtClean="0">
                <a:solidFill>
                  <a:srgbClr val="FB6611"/>
                </a:solidFill>
                <a:effectLst/>
                <a:latin typeface="Arial" panose="020B0604020202020204" pitchFamily="34" charset="0"/>
              </a:rPr>
              <a:t>troposphere,</a:t>
            </a:r>
            <a:r>
              <a:rPr lang="en-AU" sz="2400" b="0" i="0" dirty="0" smtClean="0">
                <a:solidFill>
                  <a:srgbClr val="444444"/>
                </a:solidFill>
                <a:effectLst/>
                <a:latin typeface="Arial" panose="020B0604020202020204" pitchFamily="34" charset="0"/>
              </a:rPr>
              <a:t> from the layer above it, the </a:t>
            </a:r>
            <a:r>
              <a:rPr lang="en-AU" sz="2400" b="1" i="0" dirty="0" smtClean="0">
                <a:solidFill>
                  <a:srgbClr val="0000FF"/>
                </a:solidFill>
                <a:effectLst/>
                <a:latin typeface="Arial" panose="020B0604020202020204" pitchFamily="34" charset="0"/>
              </a:rPr>
              <a:t>stratosphere.</a:t>
            </a:r>
            <a:endParaRPr lang="en-AU" sz="2400" b="0" i="0" dirty="0">
              <a:solidFill>
                <a:srgbClr val="444444"/>
              </a:solidFill>
              <a:effectLst/>
              <a:latin typeface="Arial" panose="020B0604020202020204" pitchFamily="34" charset="0"/>
            </a:endParaRPr>
          </a:p>
        </p:txBody>
      </p:sp>
      <p:pic>
        <p:nvPicPr>
          <p:cNvPr id="12290" name="Picture 2" descr="https://www.educationperfect.com/media/content/Science/1443649731.515511g/1443649756917-2826215174250671-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875" y="31115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359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16836" y="691634"/>
            <a:ext cx="4788490" cy="461665"/>
          </a:xfrm>
          <a:prstGeom prst="rect">
            <a:avLst/>
          </a:prstGeom>
        </p:spPr>
        <p:txBody>
          <a:bodyPr wrap="none">
            <a:spAutoFit/>
          </a:bodyPr>
          <a:lstStyle/>
          <a:p>
            <a:r>
              <a:rPr lang="en-AU" sz="2400" b="0" i="0" dirty="0" smtClean="0">
                <a:solidFill>
                  <a:srgbClr val="444444"/>
                </a:solidFill>
                <a:effectLst/>
                <a:latin typeface="Arial" panose="020B0604020202020204" pitchFamily="34" charset="0"/>
              </a:rPr>
              <a:t>UV can be split into </a:t>
            </a:r>
            <a:r>
              <a:rPr lang="en-AU" sz="2400" b="1" i="0" dirty="0" smtClean="0">
                <a:solidFill>
                  <a:srgbClr val="B81AE0"/>
                </a:solidFill>
                <a:effectLst/>
                <a:latin typeface="Arial" panose="020B0604020202020204" pitchFamily="34" charset="0"/>
              </a:rPr>
              <a:t>three</a:t>
            </a:r>
            <a:r>
              <a:rPr lang="en-AU" sz="2400" b="0" i="0" dirty="0" smtClean="0">
                <a:solidFill>
                  <a:srgbClr val="444444"/>
                </a:solidFill>
                <a:effectLst/>
                <a:latin typeface="Arial" panose="020B0604020202020204" pitchFamily="34" charset="0"/>
              </a:rPr>
              <a:t> groups:</a:t>
            </a:r>
            <a:endParaRPr lang="en-AU" sz="2400" dirty="0"/>
          </a:p>
        </p:txBody>
      </p:sp>
      <p:pic>
        <p:nvPicPr>
          <p:cNvPr id="3" name="Picture 2"/>
          <p:cNvPicPr>
            <a:picLocks noChangeAspect="1"/>
          </p:cNvPicPr>
          <p:nvPr/>
        </p:nvPicPr>
        <p:blipFill>
          <a:blip r:embed="rId2"/>
          <a:stretch>
            <a:fillRect/>
          </a:stretch>
        </p:blipFill>
        <p:spPr>
          <a:xfrm>
            <a:off x="2346324" y="1153299"/>
            <a:ext cx="7953375" cy="3423995"/>
          </a:xfrm>
          <a:prstGeom prst="rect">
            <a:avLst/>
          </a:prstGeom>
        </p:spPr>
      </p:pic>
      <p:pic>
        <p:nvPicPr>
          <p:cNvPr id="13314" name="Picture 2" descr="https://www.educationperfect.com/media/content/Science/1443649731.515511g/1443649756917-2826215174250671-4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739" y="4559300"/>
            <a:ext cx="3064933" cy="229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872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3700" y="305138"/>
            <a:ext cx="11353800" cy="2308324"/>
          </a:xfrm>
          <a:prstGeom prst="rect">
            <a:avLst/>
          </a:prstGeom>
        </p:spPr>
        <p:txBody>
          <a:bodyPr wrap="square">
            <a:spAutoFit/>
          </a:bodyPr>
          <a:lstStyle/>
          <a:p>
            <a:pPr algn="ctr"/>
            <a:r>
              <a:rPr lang="en-AU" sz="2400" dirty="0">
                <a:solidFill>
                  <a:srgbClr val="444444"/>
                </a:solidFill>
                <a:latin typeface="Arial" panose="020B0604020202020204" pitchFamily="34" charset="0"/>
              </a:rPr>
              <a:t>The ozone layer absorbs much of the </a:t>
            </a:r>
            <a:r>
              <a:rPr lang="en-AU" sz="2400" b="1" dirty="0">
                <a:solidFill>
                  <a:srgbClr val="B81AE0"/>
                </a:solidFill>
                <a:latin typeface="Arial" panose="020B0604020202020204" pitchFamily="34" charset="0"/>
              </a:rPr>
              <a:t>UVB radiation</a:t>
            </a:r>
            <a:r>
              <a:rPr lang="en-AU" sz="2400" dirty="0">
                <a:solidFill>
                  <a:srgbClr val="444444"/>
                </a:solidFill>
                <a:latin typeface="Arial" panose="020B0604020202020204" pitchFamily="34" charset="0"/>
              </a:rPr>
              <a:t> before it enters the troposphere.</a:t>
            </a:r>
          </a:p>
          <a:p>
            <a:pPr algn="ctr"/>
            <a:r>
              <a:rPr lang="en-AU" sz="2400" dirty="0">
                <a:solidFill>
                  <a:srgbClr val="444444"/>
                </a:solidFill>
                <a:latin typeface="Arial" panose="020B0604020202020204" pitchFamily="34" charset="0"/>
              </a:rPr>
              <a:t> </a:t>
            </a:r>
          </a:p>
          <a:p>
            <a:pPr algn="ctr"/>
            <a:r>
              <a:rPr lang="en-AU" sz="2400" b="1" dirty="0">
                <a:solidFill>
                  <a:srgbClr val="B81AE0"/>
                </a:solidFill>
                <a:latin typeface="Arial" panose="020B0604020202020204" pitchFamily="34" charset="0"/>
              </a:rPr>
              <a:t>UVB radiation</a:t>
            </a:r>
            <a:r>
              <a:rPr lang="en-AU" sz="2400" dirty="0">
                <a:solidFill>
                  <a:srgbClr val="444444"/>
                </a:solidFill>
                <a:latin typeface="Arial" panose="020B0604020202020204" pitchFamily="34" charset="0"/>
              </a:rPr>
              <a:t> is one of the main causes of </a:t>
            </a:r>
            <a:r>
              <a:rPr lang="en-AU" sz="2400" b="1" dirty="0">
                <a:solidFill>
                  <a:srgbClr val="FB6611"/>
                </a:solidFill>
                <a:latin typeface="Arial" panose="020B0604020202020204" pitchFamily="34" charset="0"/>
              </a:rPr>
              <a:t>skin cancer.</a:t>
            </a:r>
            <a:r>
              <a:rPr lang="en-AU" sz="2400" dirty="0">
                <a:solidFill>
                  <a:srgbClr val="444444"/>
                </a:solidFill>
                <a:latin typeface="Arial" panose="020B0604020202020204" pitchFamily="34" charset="0"/>
              </a:rPr>
              <a:t> If there was no ozone layer, the Earth would not be nearly as hospitable to all the organisms that live on it right now!</a:t>
            </a:r>
            <a:endParaRPr lang="en-AU" sz="2400" dirty="0">
              <a:solidFill>
                <a:srgbClr val="444444"/>
              </a:solidFill>
              <a:latin typeface="Arial" panose="020B0604020202020204" pitchFamily="34" charset="0"/>
            </a:endParaRPr>
          </a:p>
        </p:txBody>
      </p:sp>
      <p:pic>
        <p:nvPicPr>
          <p:cNvPr id="14338" name="Picture 2" descr="https://www.educationperfect.com/media/content/Science/1443649731.515511g/1443649756917-2826215174250671-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1375" y="3187700"/>
            <a:ext cx="381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612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821035"/>
            <a:ext cx="11023600" cy="954107"/>
          </a:xfrm>
          <a:prstGeom prst="rect">
            <a:avLst/>
          </a:prstGeom>
        </p:spPr>
        <p:txBody>
          <a:bodyPr wrap="square">
            <a:spAutoFit/>
          </a:bodyPr>
          <a:lstStyle/>
          <a:p>
            <a:r>
              <a:rPr lang="en-AU" sz="2800" b="0" i="0" dirty="0" smtClean="0">
                <a:solidFill>
                  <a:srgbClr val="444444"/>
                </a:solidFill>
                <a:effectLst/>
                <a:latin typeface="Arial" panose="020B0604020202020204" pitchFamily="34" charset="0"/>
              </a:rPr>
              <a:t>In this Smart Lesson, we will focus on the </a:t>
            </a:r>
            <a:r>
              <a:rPr lang="en-AU" sz="2800" b="1" i="0" dirty="0" smtClean="0">
                <a:solidFill>
                  <a:srgbClr val="00B6EE"/>
                </a:solidFill>
                <a:effectLst/>
                <a:latin typeface="Arial" panose="020B0604020202020204" pitchFamily="34" charset="0"/>
              </a:rPr>
              <a:t>four spheres</a:t>
            </a:r>
            <a:r>
              <a:rPr lang="en-AU" sz="2800" b="0" i="0" dirty="0" smtClean="0">
                <a:solidFill>
                  <a:srgbClr val="444444"/>
                </a:solidFill>
                <a:effectLst/>
                <a:latin typeface="Arial" panose="020B0604020202020204" pitchFamily="34" charset="0"/>
              </a:rPr>
              <a:t> and how they interact! By the end of the lesson, you should be able to:</a:t>
            </a:r>
            <a:endParaRPr lang="en-AU" sz="2800" dirty="0"/>
          </a:p>
        </p:txBody>
      </p:sp>
      <p:graphicFrame>
        <p:nvGraphicFramePr>
          <p:cNvPr id="3" name="Table 2"/>
          <p:cNvGraphicFramePr>
            <a:graphicFrameLocks noGrp="1"/>
          </p:cNvGraphicFramePr>
          <p:nvPr>
            <p:extLst>
              <p:ext uri="{D42A27DB-BD31-4B8C-83A1-F6EECF244321}">
                <p14:modId xmlns:p14="http://schemas.microsoft.com/office/powerpoint/2010/main" val="263839675"/>
              </p:ext>
            </p:extLst>
          </p:nvPr>
        </p:nvGraphicFramePr>
        <p:xfrm>
          <a:off x="2287542" y="2087404"/>
          <a:ext cx="5965915" cy="2171700"/>
        </p:xfrm>
        <a:graphic>
          <a:graphicData uri="http://schemas.openxmlformats.org/drawingml/2006/table">
            <a:tbl>
              <a:tblPr/>
              <a:tblGrid>
                <a:gridCol w="250915">
                  <a:extLst>
                    <a:ext uri="{9D8B030D-6E8A-4147-A177-3AD203B41FA5}">
                      <a16:colId xmlns:a16="http://schemas.microsoft.com/office/drawing/2014/main" val="3249964167"/>
                    </a:ext>
                  </a:extLst>
                </a:gridCol>
                <a:gridCol w="5715000">
                  <a:extLst>
                    <a:ext uri="{9D8B030D-6E8A-4147-A177-3AD203B41FA5}">
                      <a16:colId xmlns:a16="http://schemas.microsoft.com/office/drawing/2014/main" val="1032786029"/>
                    </a:ext>
                  </a:extLst>
                </a:gridCol>
              </a:tblGrid>
              <a:tr h="0">
                <a:tc>
                  <a:txBody>
                    <a:bodyPr/>
                    <a:lstStyle/>
                    <a:p>
                      <a:pPr algn="ctr" fontAlgn="ctr"/>
                      <a:r>
                        <a:rPr lang="en-AU" sz="2400">
                          <a:effectLst/>
                          <a:latin typeface="KaTeX_Main"/>
                        </a:rPr>
                        <a:t/>
                      </a:r>
                      <a:br>
                        <a:rPr lang="en-AU" sz="2400">
                          <a:effectLst/>
                          <a:latin typeface="KaTeX_Main"/>
                        </a:rPr>
                      </a:br>
                      <a:r>
                        <a:rPr lang="en-AU" sz="2400">
                          <a:effectLst/>
                          <a:latin typeface="KaTeX_Main"/>
                        </a:rPr>
                        <a:t>⋅</a:t>
                      </a:r>
                      <a:endParaRPr lang="en-AU" sz="24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400">
                          <a:effectLst/>
                        </a:rPr>
                        <a:t>Identify the four </a:t>
                      </a:r>
                      <a:r>
                        <a:rPr lang="en-AU" sz="2400" b="1">
                          <a:solidFill>
                            <a:srgbClr val="009900"/>
                          </a:solidFill>
                          <a:effectLst/>
                        </a:rPr>
                        <a:t>spheres</a:t>
                      </a:r>
                      <a:r>
                        <a:rPr lang="en-AU" sz="2400">
                          <a:effectLst/>
                        </a:rPr>
                        <a:t> of Earth.</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3464583685"/>
                  </a:ext>
                </a:extLst>
              </a:tr>
              <a:tr h="0">
                <a:tc>
                  <a:txBody>
                    <a:bodyPr/>
                    <a:lstStyle/>
                    <a:p>
                      <a:pPr algn="ctr" fontAlgn="ctr"/>
                      <a:r>
                        <a:rPr lang="en-AU" sz="2400">
                          <a:effectLst/>
                          <a:latin typeface="KaTeX_Main"/>
                        </a:rPr>
                        <a:t>⋅</a:t>
                      </a:r>
                      <a:endParaRPr lang="en-AU" sz="24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400">
                          <a:effectLst/>
                        </a:rPr>
                        <a:t>Describe what the </a:t>
                      </a:r>
                      <a:r>
                        <a:rPr lang="en-AU" sz="2400" b="1">
                          <a:solidFill>
                            <a:srgbClr val="B81AE0"/>
                          </a:solidFill>
                          <a:effectLst/>
                        </a:rPr>
                        <a:t>ozone layer</a:t>
                      </a:r>
                      <a:r>
                        <a:rPr lang="en-AU" sz="2400">
                          <a:effectLst/>
                        </a:rPr>
                        <a:t> is.</a:t>
                      </a: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2477772329"/>
                  </a:ext>
                </a:extLst>
              </a:tr>
              <a:tr h="0">
                <a:tc>
                  <a:txBody>
                    <a:bodyPr/>
                    <a:lstStyle/>
                    <a:p>
                      <a:pPr algn="ctr" fontAlgn="ctr"/>
                      <a:r>
                        <a:rPr lang="en-AU" sz="2400">
                          <a:effectLst/>
                          <a:latin typeface="KaTeX_Main"/>
                        </a:rPr>
                        <a:t>⋅</a:t>
                      </a:r>
                      <a:endParaRPr lang="en-AU" sz="2400">
                        <a:effectLst/>
                      </a:endParaRPr>
                    </a:p>
                  </a:txBody>
                  <a:tcPr marL="57150" marR="57150" marT="57150" marB="57150" anchor="ctr">
                    <a:lnL>
                      <a:noFill/>
                    </a:lnL>
                    <a:lnR>
                      <a:noFill/>
                    </a:lnR>
                    <a:lnT>
                      <a:noFill/>
                    </a:lnT>
                    <a:lnB>
                      <a:noFill/>
                    </a:lnB>
                    <a:solidFill>
                      <a:srgbClr val="FFFFFF"/>
                    </a:solidFill>
                  </a:tcPr>
                </a:tc>
                <a:tc>
                  <a:txBody>
                    <a:bodyPr/>
                    <a:lstStyle/>
                    <a:p>
                      <a:pPr algn="l" fontAlgn="ctr"/>
                      <a:r>
                        <a:rPr lang="en-AU" sz="2400" dirty="0">
                          <a:effectLst/>
                        </a:rPr>
                        <a:t>Explain what happens when the ozone layer is </a:t>
                      </a:r>
                      <a:r>
                        <a:rPr lang="en-AU" sz="2400" b="1" dirty="0">
                          <a:solidFill>
                            <a:srgbClr val="FF0000"/>
                          </a:solidFill>
                          <a:effectLst/>
                        </a:rPr>
                        <a:t>degraded.</a:t>
                      </a:r>
                      <a:endParaRPr lang="en-AU" sz="2400" dirty="0">
                        <a:effectLst/>
                      </a:endParaRPr>
                    </a:p>
                  </a:txBody>
                  <a:tcPr marL="57150" marR="57150" marT="57150" marB="57150" anchor="ctr">
                    <a:lnL>
                      <a:noFill/>
                    </a:lnL>
                    <a:lnR>
                      <a:noFill/>
                    </a:lnR>
                    <a:lnT>
                      <a:noFill/>
                    </a:lnT>
                    <a:lnB>
                      <a:noFill/>
                    </a:lnB>
                    <a:solidFill>
                      <a:srgbClr val="FFFFFF"/>
                    </a:solidFill>
                  </a:tcPr>
                </a:tc>
                <a:extLst>
                  <a:ext uri="{0D108BD9-81ED-4DB2-BD59-A6C34878D82A}">
                    <a16:rowId xmlns:a16="http://schemas.microsoft.com/office/drawing/2014/main" val="1305319571"/>
                  </a:ext>
                </a:extLst>
              </a:tr>
            </a:tbl>
          </a:graphicData>
        </a:graphic>
      </p:graphicFrame>
    </p:spTree>
    <p:extLst>
      <p:ext uri="{BB962C8B-B14F-4D97-AF65-F5344CB8AC3E}">
        <p14:creationId xmlns:p14="http://schemas.microsoft.com/office/powerpoint/2010/main" val="15839448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8800" y="178138"/>
            <a:ext cx="11480800" cy="2677656"/>
          </a:xfrm>
          <a:prstGeom prst="rect">
            <a:avLst/>
          </a:prstGeom>
        </p:spPr>
        <p:txBody>
          <a:bodyPr wrap="square">
            <a:spAutoFit/>
          </a:bodyPr>
          <a:lstStyle/>
          <a:p>
            <a:pPr algn="ctr"/>
            <a:r>
              <a:rPr lang="en-AU" sz="2800" b="0" i="0" dirty="0" smtClean="0">
                <a:solidFill>
                  <a:srgbClr val="444444"/>
                </a:solidFill>
                <a:effectLst/>
                <a:latin typeface="Arial" panose="020B0604020202020204" pitchFamily="34" charset="0"/>
              </a:rPr>
              <a:t>Ozone is very </a:t>
            </a:r>
            <a:r>
              <a:rPr lang="en-AU" sz="2800" b="1" i="0" dirty="0" smtClean="0">
                <a:solidFill>
                  <a:srgbClr val="FF0000"/>
                </a:solidFill>
                <a:effectLst/>
                <a:latin typeface="Arial" panose="020B0604020202020204" pitchFamily="34" charset="0"/>
              </a:rPr>
              <a:t>reactive,</a:t>
            </a:r>
            <a:r>
              <a:rPr lang="en-AU" sz="2800" b="0" i="0" dirty="0" smtClean="0">
                <a:solidFill>
                  <a:srgbClr val="444444"/>
                </a:solidFill>
                <a:effectLst/>
                <a:latin typeface="Arial" panose="020B0604020202020204" pitchFamily="34" charset="0"/>
              </a:rPr>
              <a:t> meaning it will react with many of the </a:t>
            </a:r>
            <a:r>
              <a:rPr lang="en-AU" sz="2800" b="1" i="0" dirty="0" smtClean="0">
                <a:solidFill>
                  <a:srgbClr val="B81AE0"/>
                </a:solidFill>
                <a:effectLst/>
                <a:latin typeface="Arial" panose="020B0604020202020204" pitchFamily="34" charset="0"/>
              </a:rPr>
              <a:t>pollutants</a:t>
            </a:r>
            <a:r>
              <a:rPr lang="en-AU" sz="2800" b="0" i="0" dirty="0" smtClean="0">
                <a:solidFill>
                  <a:srgbClr val="444444"/>
                </a:solidFill>
                <a:effectLst/>
                <a:latin typeface="Arial" panose="020B0604020202020204" pitchFamily="34" charset="0"/>
              </a:rPr>
              <a:t> that reach the atmosphere from Earth.</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Compounds containing chlorine, fluorine, carbon, bromine, and hydrogen all </a:t>
            </a:r>
            <a:r>
              <a:rPr lang="en-AU" sz="2800" b="1" i="0" dirty="0" smtClean="0">
                <a:solidFill>
                  <a:srgbClr val="00B6EE"/>
                </a:solidFill>
                <a:effectLst/>
                <a:latin typeface="Arial" panose="020B0604020202020204" pitchFamily="34" charset="0"/>
              </a:rPr>
              <a:t>react with ozone.</a:t>
            </a:r>
            <a:r>
              <a:rPr lang="en-AU" sz="2800" b="0" i="0" dirty="0" smtClean="0">
                <a:solidFill>
                  <a:srgbClr val="444444"/>
                </a:solidFill>
                <a:effectLst/>
                <a:latin typeface="Arial" panose="020B0604020202020204" pitchFamily="34" charset="0"/>
              </a:rPr>
              <a:t> The ozone layer begins to </a:t>
            </a:r>
            <a:r>
              <a:rPr lang="en-AU" sz="2800" b="1" i="0" dirty="0" smtClean="0">
                <a:solidFill>
                  <a:srgbClr val="0000FF"/>
                </a:solidFill>
                <a:effectLst/>
                <a:latin typeface="Arial" panose="020B0604020202020204" pitchFamily="34" charset="0"/>
              </a:rPr>
              <a:t>break down</a:t>
            </a:r>
            <a:r>
              <a:rPr lang="en-AU" sz="2800" b="0" i="0" dirty="0" smtClean="0">
                <a:solidFill>
                  <a:srgbClr val="444444"/>
                </a:solidFill>
                <a:effectLst/>
                <a:latin typeface="Arial" panose="020B0604020202020204" pitchFamily="34" charset="0"/>
              </a:rPr>
              <a:t> as ozone molecules leave the layer to react with the pollutants.</a:t>
            </a:r>
            <a:endParaRPr lang="en-AU" sz="2800" b="0" i="0" dirty="0">
              <a:solidFill>
                <a:srgbClr val="444444"/>
              </a:solidFill>
              <a:effectLst/>
              <a:latin typeface="Arial" panose="020B0604020202020204" pitchFamily="34" charset="0"/>
            </a:endParaRPr>
          </a:p>
        </p:txBody>
      </p:sp>
      <p:pic>
        <p:nvPicPr>
          <p:cNvPr id="15362" name="Picture 2" descr="https://www.educationperfect.com/media/content/Science/1425241231.509371g/1425241233291-1033463014-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3957637"/>
            <a:ext cx="3800475" cy="2533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007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9100" y="110341"/>
            <a:ext cx="11607800" cy="5262979"/>
          </a:xfrm>
          <a:prstGeom prst="rect">
            <a:avLst/>
          </a:prstGeom>
        </p:spPr>
        <p:txBody>
          <a:bodyPr wrap="square">
            <a:spAutoFit/>
          </a:bodyPr>
          <a:lstStyle/>
          <a:p>
            <a:pPr algn="ctr"/>
            <a:r>
              <a:rPr lang="en-AU" sz="2800" b="0" i="0" dirty="0" smtClean="0">
                <a:solidFill>
                  <a:srgbClr val="444444"/>
                </a:solidFill>
                <a:effectLst/>
                <a:latin typeface="Arial" panose="020B0604020202020204" pitchFamily="34" charset="0"/>
              </a:rPr>
              <a:t>In </a:t>
            </a:r>
            <a:r>
              <a:rPr lang="en-AU" sz="2800" b="0" i="0" dirty="0" smtClean="0">
                <a:solidFill>
                  <a:srgbClr val="444444"/>
                </a:solidFill>
                <a:effectLst/>
                <a:latin typeface="KaTeX_Main"/>
              </a:rPr>
              <a:t>1985</a:t>
            </a:r>
            <a:r>
              <a:rPr lang="en-AU" sz="2800" b="0" i="0" dirty="0" smtClean="0">
                <a:solidFill>
                  <a:srgbClr val="444444"/>
                </a:solidFill>
                <a:effectLst/>
                <a:latin typeface="Arial" panose="020B0604020202020204" pitchFamily="34" charset="0"/>
              </a:rPr>
              <a:t> scientists realised that the ozone layer had been </a:t>
            </a:r>
            <a:r>
              <a:rPr lang="en-AU" sz="2800" b="1" i="0" dirty="0" smtClean="0">
                <a:solidFill>
                  <a:srgbClr val="FB6611"/>
                </a:solidFill>
                <a:effectLst/>
                <a:latin typeface="Arial" panose="020B0604020202020204" pitchFamily="34" charset="0"/>
              </a:rPr>
              <a:t>degraded</a:t>
            </a:r>
            <a:r>
              <a:rPr lang="en-AU" sz="2800" b="0" i="0" dirty="0" smtClean="0">
                <a:solidFill>
                  <a:srgbClr val="444444"/>
                </a:solidFill>
                <a:effectLst/>
                <a:latin typeface="Arial" panose="020B0604020202020204" pitchFamily="34" charset="0"/>
              </a:rPr>
              <a:t> in areas surrounding Antarctica.</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There has been a rapid increase in </a:t>
            </a:r>
            <a:r>
              <a:rPr lang="en-AU" sz="2800" b="1" i="0" dirty="0" smtClean="0">
                <a:solidFill>
                  <a:srgbClr val="FF0000"/>
                </a:solidFill>
                <a:effectLst/>
                <a:latin typeface="Arial" panose="020B0604020202020204" pitchFamily="34" charset="0"/>
              </a:rPr>
              <a:t>skin cancer rates</a:t>
            </a:r>
            <a:r>
              <a:rPr lang="en-AU" sz="2800" b="0" i="0" dirty="0" smtClean="0">
                <a:solidFill>
                  <a:srgbClr val="444444"/>
                </a:solidFill>
                <a:effectLst/>
                <a:latin typeface="Arial" panose="020B0604020202020204" pitchFamily="34" charset="0"/>
              </a:rPr>
              <a:t> in countries like Australia that are close to the ozone layer hole, since more UVB radiation has been able to reach Earth's surface in these places. However, humans are not the only ones at risk! </a:t>
            </a:r>
            <a:r>
              <a:rPr lang="en-AU" sz="2800" b="1" i="0" dirty="0" smtClean="0">
                <a:solidFill>
                  <a:srgbClr val="009900"/>
                </a:solidFill>
                <a:effectLst/>
                <a:latin typeface="Arial" panose="020B0604020202020204" pitchFamily="34" charset="0"/>
              </a:rPr>
              <a:t>Plants, animals and microbes</a:t>
            </a:r>
            <a:r>
              <a:rPr lang="en-AU" sz="2800" b="0" i="0" dirty="0" smtClean="0">
                <a:solidFill>
                  <a:srgbClr val="444444"/>
                </a:solidFill>
                <a:effectLst/>
                <a:latin typeface="Arial" panose="020B0604020202020204" pitchFamily="34" charset="0"/>
              </a:rPr>
              <a:t> are also at risk of cell destruction by increased exposure to UVB.</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Fortunately, the hole in the ozone layer has now </a:t>
            </a:r>
            <a:r>
              <a:rPr lang="en-AU" sz="2800" b="1" i="0" dirty="0" smtClean="0">
                <a:solidFill>
                  <a:srgbClr val="0000FF"/>
                </a:solidFill>
                <a:effectLst/>
                <a:latin typeface="Arial" panose="020B0604020202020204" pitchFamily="34" charset="0"/>
              </a:rPr>
              <a:t>stabilised</a:t>
            </a:r>
            <a:r>
              <a:rPr lang="en-AU" sz="2800" b="0" i="0" dirty="0" smtClean="0">
                <a:solidFill>
                  <a:srgbClr val="444444"/>
                </a:solidFill>
                <a:effectLst/>
                <a:latin typeface="Arial" panose="020B0604020202020204" pitchFamily="34" charset="0"/>
              </a:rPr>
              <a:t> due to the reduction of the release of pollutants that react with ozone.</a:t>
            </a:r>
            <a:endParaRPr lang="en-AU" sz="2800"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429722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39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3600" y="884535"/>
            <a:ext cx="10680700" cy="954107"/>
          </a:xfrm>
          <a:prstGeom prst="rect">
            <a:avLst/>
          </a:prstGeom>
        </p:spPr>
        <p:txBody>
          <a:bodyPr wrap="square">
            <a:spAutoFit/>
          </a:bodyPr>
          <a:lstStyle/>
          <a:p>
            <a:r>
              <a:rPr lang="en-AU" sz="2800" b="0" i="0" dirty="0" smtClean="0">
                <a:solidFill>
                  <a:srgbClr val="444444"/>
                </a:solidFill>
                <a:effectLst/>
                <a:latin typeface="Arial" panose="020B0604020202020204" pitchFamily="34" charset="0"/>
              </a:rPr>
              <a:t>The four spheres that make up Earth are known as the </a:t>
            </a:r>
            <a:r>
              <a:rPr lang="en-AU" sz="2800" b="1" i="0" dirty="0" smtClean="0">
                <a:solidFill>
                  <a:srgbClr val="009900"/>
                </a:solidFill>
                <a:effectLst/>
                <a:latin typeface="Arial" panose="020B0604020202020204" pitchFamily="34" charset="0"/>
              </a:rPr>
              <a:t>biosphere,</a:t>
            </a:r>
            <a:r>
              <a:rPr lang="en-AU" sz="2800" b="1" i="0" dirty="0" smtClean="0">
                <a:solidFill>
                  <a:srgbClr val="444444"/>
                </a:solidFill>
                <a:effectLst/>
                <a:latin typeface="Arial" panose="020B0604020202020204" pitchFamily="34" charset="0"/>
              </a:rPr>
              <a:t> </a:t>
            </a:r>
            <a:r>
              <a:rPr lang="en-AU" sz="2800" b="1" i="0" dirty="0" smtClean="0">
                <a:solidFill>
                  <a:srgbClr val="00B6EE"/>
                </a:solidFill>
                <a:effectLst/>
                <a:latin typeface="Arial" panose="020B0604020202020204" pitchFamily="34" charset="0"/>
              </a:rPr>
              <a:t>hydrosphere,</a:t>
            </a:r>
            <a:r>
              <a:rPr lang="en-AU" sz="2800" b="1" i="0" dirty="0" smtClean="0">
                <a:solidFill>
                  <a:srgbClr val="444444"/>
                </a:solidFill>
                <a:effectLst/>
                <a:latin typeface="Arial" panose="020B0604020202020204" pitchFamily="34" charset="0"/>
              </a:rPr>
              <a:t> </a:t>
            </a:r>
            <a:r>
              <a:rPr lang="en-AU" sz="2800" b="1" i="0" dirty="0" smtClean="0">
                <a:solidFill>
                  <a:srgbClr val="FB6611"/>
                </a:solidFill>
                <a:effectLst/>
                <a:latin typeface="Arial" panose="020B0604020202020204" pitchFamily="34" charset="0"/>
              </a:rPr>
              <a:t>lithosphere</a:t>
            </a:r>
            <a:r>
              <a:rPr lang="en-AU" sz="2800" b="1" i="0" dirty="0" smtClean="0">
                <a:solidFill>
                  <a:srgbClr val="444444"/>
                </a:solidFill>
                <a:effectLst/>
                <a:latin typeface="Arial" panose="020B0604020202020204" pitchFamily="34" charset="0"/>
              </a:rPr>
              <a:t> </a:t>
            </a:r>
            <a:r>
              <a:rPr lang="en-AU" sz="2800" b="0" i="0" dirty="0" smtClean="0">
                <a:solidFill>
                  <a:srgbClr val="444444"/>
                </a:solidFill>
                <a:effectLst/>
                <a:latin typeface="Arial" panose="020B0604020202020204" pitchFamily="34" charset="0"/>
              </a:rPr>
              <a:t>and </a:t>
            </a:r>
            <a:r>
              <a:rPr lang="en-AU" sz="2800" b="1" i="0" dirty="0" smtClean="0">
                <a:solidFill>
                  <a:srgbClr val="B81AE0"/>
                </a:solidFill>
                <a:effectLst/>
                <a:latin typeface="Arial" panose="020B0604020202020204" pitchFamily="34" charset="0"/>
              </a:rPr>
              <a:t>atmosphere.</a:t>
            </a:r>
            <a:endParaRPr lang="en-AU" sz="2800" dirty="0"/>
          </a:p>
        </p:txBody>
      </p:sp>
      <p:pic>
        <p:nvPicPr>
          <p:cNvPr id="2050" name="Picture 2" descr="https://www.educationperfect.com/media/content/Science/1425605621.773151g/1425605620483-45635160-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6863" y="2506504"/>
            <a:ext cx="5715000" cy="4048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162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495638"/>
            <a:ext cx="10375900" cy="2308324"/>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The </a:t>
            </a:r>
            <a:r>
              <a:rPr lang="en-AU" sz="2400" b="1" i="0" dirty="0" smtClean="0">
                <a:solidFill>
                  <a:srgbClr val="009900"/>
                </a:solidFill>
                <a:effectLst/>
                <a:latin typeface="Arial" panose="020B0604020202020204" pitchFamily="34" charset="0"/>
              </a:rPr>
              <a:t>biosphere</a:t>
            </a:r>
            <a:r>
              <a:rPr lang="en-AU" sz="2400" b="0" i="0" dirty="0" smtClean="0">
                <a:solidFill>
                  <a:srgbClr val="444444"/>
                </a:solidFill>
                <a:effectLst/>
                <a:latin typeface="Arial" panose="020B0604020202020204" pitchFamily="34" charset="0"/>
              </a:rPr>
              <a:t> is made up of all areas of the Earth and its atmosphere that </a:t>
            </a:r>
            <a:r>
              <a:rPr lang="en-AU" sz="2400" b="1" i="0" dirty="0" smtClean="0">
                <a:solidFill>
                  <a:srgbClr val="B81AE0"/>
                </a:solidFill>
                <a:effectLst/>
                <a:latin typeface="Arial" panose="020B0604020202020204" pitchFamily="34" charset="0"/>
              </a:rPr>
              <a:t>contain life.</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biosphere contains all of the planet's </a:t>
            </a:r>
            <a:r>
              <a:rPr lang="en-AU" sz="2400" b="1" i="0" dirty="0" smtClean="0">
                <a:solidFill>
                  <a:srgbClr val="FB6611"/>
                </a:solidFill>
                <a:effectLst/>
                <a:latin typeface="Arial" panose="020B0604020202020204" pitchFamily="34" charset="0"/>
              </a:rPr>
              <a:t>living organisms.</a:t>
            </a:r>
            <a:r>
              <a:rPr lang="en-AU" sz="2400" b="0" i="0" dirty="0" smtClean="0">
                <a:solidFill>
                  <a:srgbClr val="444444"/>
                </a:solidFill>
                <a:effectLst/>
                <a:latin typeface="Arial" panose="020B0604020202020204" pitchFamily="34" charset="0"/>
              </a:rPr>
              <a:t> Although your first thought may be of </a:t>
            </a:r>
            <a:r>
              <a:rPr lang="en-AU" sz="2400" b="1" i="0" dirty="0" smtClean="0">
                <a:solidFill>
                  <a:srgbClr val="444444"/>
                </a:solidFill>
                <a:effectLst/>
                <a:latin typeface="Arial" panose="020B0604020202020204" pitchFamily="34" charset="0"/>
              </a:rPr>
              <a:t>animals,</a:t>
            </a:r>
            <a:r>
              <a:rPr lang="en-AU" sz="2400" b="0" i="0" dirty="0" smtClean="0">
                <a:solidFill>
                  <a:srgbClr val="444444"/>
                </a:solidFill>
                <a:effectLst/>
                <a:latin typeface="Arial" panose="020B0604020202020204" pitchFamily="34" charset="0"/>
              </a:rPr>
              <a:t> the biosphere also includes </a:t>
            </a:r>
            <a:r>
              <a:rPr lang="en-AU" sz="2400" b="1" i="0" dirty="0" smtClean="0">
                <a:solidFill>
                  <a:srgbClr val="00B6EE"/>
                </a:solidFill>
                <a:effectLst/>
                <a:latin typeface="Arial" panose="020B0604020202020204" pitchFamily="34" charset="0"/>
              </a:rPr>
              <a:t>plants, bacteria, and humans!</a:t>
            </a:r>
            <a:endParaRPr lang="en-AU" sz="2400" b="0" i="0" dirty="0">
              <a:solidFill>
                <a:srgbClr val="444444"/>
              </a:solidFill>
              <a:effectLst/>
              <a:latin typeface="Arial" panose="020B0604020202020204" pitchFamily="34" charset="0"/>
            </a:endParaRPr>
          </a:p>
        </p:txBody>
      </p:sp>
      <p:pic>
        <p:nvPicPr>
          <p:cNvPr id="3074" name="Picture 2" descr="https://www.educationperfect.com/media/content/Science/1463521018.936871g/1463521020837-1003642332837049-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063" y="3898900"/>
            <a:ext cx="3800475" cy="2524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201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 y="227737"/>
            <a:ext cx="11493500" cy="2246769"/>
          </a:xfrm>
          <a:prstGeom prst="rect">
            <a:avLst/>
          </a:prstGeom>
        </p:spPr>
        <p:txBody>
          <a:bodyPr wrap="square">
            <a:spAutoFit/>
          </a:bodyPr>
          <a:lstStyle/>
          <a:p>
            <a:pPr algn="ctr"/>
            <a:r>
              <a:rPr lang="en-AU" sz="2800" b="0" i="0" dirty="0" smtClean="0">
                <a:solidFill>
                  <a:srgbClr val="444444"/>
                </a:solidFill>
                <a:effectLst/>
                <a:latin typeface="Arial" panose="020B0604020202020204" pitchFamily="34" charset="0"/>
              </a:rPr>
              <a:t>The Earth's </a:t>
            </a:r>
            <a:r>
              <a:rPr lang="en-AU" sz="2800" b="1" i="0" dirty="0" smtClean="0">
                <a:solidFill>
                  <a:srgbClr val="B81AE0"/>
                </a:solidFill>
                <a:effectLst/>
                <a:latin typeface="Arial" panose="020B0604020202020204" pitchFamily="34" charset="0"/>
              </a:rPr>
              <a:t>atmosphere</a:t>
            </a:r>
            <a:r>
              <a:rPr lang="en-AU" sz="2800" b="0" i="0" dirty="0" smtClean="0">
                <a:solidFill>
                  <a:srgbClr val="444444"/>
                </a:solidFill>
                <a:effectLst/>
                <a:latin typeface="Arial" panose="020B0604020202020204" pitchFamily="34" charset="0"/>
              </a:rPr>
              <a:t> is made up of all the gases above Earth's surface. The atmosphere is divided into </a:t>
            </a:r>
            <a:r>
              <a:rPr lang="en-AU" sz="2800" b="1" i="0" dirty="0" smtClean="0">
                <a:solidFill>
                  <a:srgbClr val="00B6EE"/>
                </a:solidFill>
                <a:effectLst/>
                <a:latin typeface="Arial" panose="020B0604020202020204" pitchFamily="34" charset="0"/>
              </a:rPr>
              <a:t>five parts.</a:t>
            </a:r>
            <a:endParaRPr lang="en-AU" sz="2800" b="0" i="0" dirty="0" smtClean="0">
              <a:solidFill>
                <a:srgbClr val="444444"/>
              </a:solidFill>
              <a:effectLst/>
              <a:latin typeface="Arial" panose="020B0604020202020204" pitchFamily="34" charset="0"/>
            </a:endParaRP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The two most important layers that we will study are the </a:t>
            </a:r>
            <a:r>
              <a:rPr lang="en-AU" sz="2800" b="1" i="0" dirty="0" smtClean="0">
                <a:solidFill>
                  <a:srgbClr val="FB6611"/>
                </a:solidFill>
                <a:effectLst/>
                <a:latin typeface="Arial" panose="020B0604020202020204" pitchFamily="34" charset="0"/>
              </a:rPr>
              <a:t>troposphere</a:t>
            </a:r>
            <a:r>
              <a:rPr lang="en-AU" sz="2800" b="0" i="0" dirty="0" smtClean="0">
                <a:solidFill>
                  <a:srgbClr val="444444"/>
                </a:solidFill>
                <a:effectLst/>
                <a:latin typeface="Arial" panose="020B0604020202020204" pitchFamily="34" charset="0"/>
              </a:rPr>
              <a:t> and the </a:t>
            </a:r>
            <a:r>
              <a:rPr lang="en-AU" sz="2800" b="1" i="0" dirty="0" smtClean="0">
                <a:solidFill>
                  <a:srgbClr val="0000FF"/>
                </a:solidFill>
                <a:effectLst/>
                <a:latin typeface="Arial" panose="020B0604020202020204" pitchFamily="34" charset="0"/>
              </a:rPr>
              <a:t>stratosphere.</a:t>
            </a:r>
            <a:endParaRPr lang="en-AU" sz="2800" b="0" i="0" dirty="0">
              <a:solidFill>
                <a:srgbClr val="444444"/>
              </a:solidFill>
              <a:effectLst/>
              <a:latin typeface="Arial" panose="020B0604020202020204" pitchFamily="34" charset="0"/>
            </a:endParaRPr>
          </a:p>
        </p:txBody>
      </p:sp>
      <p:pic>
        <p:nvPicPr>
          <p:cNvPr id="4098" name="Picture 2" descr="https://www.educationperfect.com/media/content/Science/1473390998.521771g/1473391000226-2719501886106955-4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8112" y="3375025"/>
            <a:ext cx="3800475"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936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4800" y="492036"/>
            <a:ext cx="10071100" cy="1569660"/>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The </a:t>
            </a:r>
            <a:r>
              <a:rPr lang="en-AU" sz="2400" b="1" i="0" dirty="0" smtClean="0">
                <a:solidFill>
                  <a:srgbClr val="FB6611"/>
                </a:solidFill>
                <a:effectLst/>
                <a:latin typeface="Arial" panose="020B0604020202020204" pitchFamily="34" charset="0"/>
              </a:rPr>
              <a:t>troposphere</a:t>
            </a:r>
            <a:r>
              <a:rPr lang="en-AU" sz="2400" b="0" i="0" dirty="0" smtClean="0">
                <a:solidFill>
                  <a:srgbClr val="444444"/>
                </a:solidFill>
                <a:effectLst/>
                <a:latin typeface="Arial" panose="020B0604020202020204" pitchFamily="34" charset="0"/>
              </a:rPr>
              <a:t> makes up the </a:t>
            </a:r>
            <a:r>
              <a:rPr lang="en-AU" sz="2400" b="1" i="0" dirty="0" smtClean="0">
                <a:solidFill>
                  <a:srgbClr val="FF0000"/>
                </a:solidFill>
                <a:effectLst/>
                <a:latin typeface="Arial" panose="020B0604020202020204" pitchFamily="34" charset="0"/>
              </a:rPr>
              <a:t>lowest part</a:t>
            </a:r>
            <a:r>
              <a:rPr lang="en-AU" sz="2400" b="0" i="0" dirty="0" smtClean="0">
                <a:solidFill>
                  <a:srgbClr val="444444"/>
                </a:solidFill>
                <a:effectLst/>
                <a:latin typeface="Arial" panose="020B0604020202020204" pitchFamily="34" charset="0"/>
              </a:rPr>
              <a:t> of the atmosphere and is where </a:t>
            </a:r>
            <a:r>
              <a:rPr lang="en-AU" sz="2400" b="1" i="0" dirty="0" smtClean="0">
                <a:solidFill>
                  <a:srgbClr val="00B6EE"/>
                </a:solidFill>
                <a:effectLst/>
                <a:latin typeface="Arial" panose="020B0604020202020204" pitchFamily="34" charset="0"/>
              </a:rPr>
              <a:t>weather occurs.</a:t>
            </a:r>
            <a:endParaRPr lang="en-AU" sz="2400" b="0" i="0" dirty="0" smtClean="0">
              <a:solidFill>
                <a:srgbClr val="444444"/>
              </a:solidFill>
              <a:effectLst/>
              <a:latin typeface="Arial" panose="020B0604020202020204" pitchFamily="34" charset="0"/>
            </a:endParaRP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a:t>
            </a:r>
            <a:r>
              <a:rPr lang="en-AU" sz="2400" b="1" i="0" dirty="0" smtClean="0">
                <a:solidFill>
                  <a:srgbClr val="FB6611"/>
                </a:solidFill>
                <a:effectLst/>
                <a:latin typeface="Arial" panose="020B0604020202020204" pitchFamily="34" charset="0"/>
              </a:rPr>
              <a:t>troposphere</a:t>
            </a:r>
            <a:r>
              <a:rPr lang="en-AU" sz="2400" b="0" i="0" dirty="0" smtClean="0">
                <a:solidFill>
                  <a:srgbClr val="444444"/>
                </a:solidFill>
                <a:effectLst/>
                <a:latin typeface="Arial" panose="020B0604020202020204" pitchFamily="34" charset="0"/>
              </a:rPr>
              <a:t> is about </a:t>
            </a:r>
            <a:r>
              <a:rPr lang="en-AU" sz="2400" b="0" i="0" dirty="0" smtClean="0">
                <a:solidFill>
                  <a:srgbClr val="444444"/>
                </a:solidFill>
                <a:effectLst/>
                <a:latin typeface="KaTeX_Main"/>
              </a:rPr>
              <a:t>6</a:t>
            </a:r>
            <a:r>
              <a:rPr lang="en-AU" sz="2400" b="0" i="0" dirty="0" smtClean="0">
                <a:solidFill>
                  <a:srgbClr val="444444"/>
                </a:solidFill>
                <a:effectLst/>
                <a:latin typeface="Arial" panose="020B0604020202020204" pitchFamily="34" charset="0"/>
              </a:rPr>
              <a:t>-</a:t>
            </a:r>
            <a:r>
              <a:rPr lang="en-AU" sz="2400" b="0" i="0" dirty="0" smtClean="0">
                <a:solidFill>
                  <a:srgbClr val="444444"/>
                </a:solidFill>
                <a:effectLst/>
                <a:latin typeface="KaTeX_Main"/>
              </a:rPr>
              <a:t>17</a:t>
            </a:r>
            <a:r>
              <a:rPr lang="en-AU" sz="2400" b="0" i="0" dirty="0" smtClean="0">
                <a:solidFill>
                  <a:srgbClr val="444444"/>
                </a:solidFill>
                <a:effectLst/>
                <a:latin typeface="Arial" panose="020B0604020202020204" pitchFamily="34" charset="0"/>
              </a:rPr>
              <a:t> kilometres thick.</a:t>
            </a:r>
            <a:endParaRPr lang="en-AU" sz="2400" b="0" i="0" dirty="0">
              <a:solidFill>
                <a:srgbClr val="444444"/>
              </a:solidFill>
              <a:effectLst/>
              <a:latin typeface="Arial" panose="020B0604020202020204" pitchFamily="34" charset="0"/>
            </a:endParaRPr>
          </a:p>
        </p:txBody>
      </p:sp>
      <p:pic>
        <p:nvPicPr>
          <p:cNvPr id="5122" name="Picture 2" descr="https://www.educationperfect.com/Images/Content/Maths/1371777455049-7787937-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4656" y="2511930"/>
            <a:ext cx="2998788" cy="434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22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4200" y="157540"/>
            <a:ext cx="11125200" cy="4401205"/>
          </a:xfrm>
          <a:prstGeom prst="rect">
            <a:avLst/>
          </a:prstGeom>
        </p:spPr>
        <p:txBody>
          <a:bodyPr wrap="square">
            <a:spAutoFit/>
          </a:bodyPr>
          <a:lstStyle/>
          <a:p>
            <a:pPr algn="ctr"/>
            <a:r>
              <a:rPr lang="en-AU" sz="2800" b="0" i="0" smtClean="0">
                <a:solidFill>
                  <a:srgbClr val="444444"/>
                </a:solidFill>
                <a:effectLst/>
                <a:latin typeface="Arial" panose="020B0604020202020204" pitchFamily="34" charset="0"/>
              </a:rPr>
              <a:t>The </a:t>
            </a:r>
            <a:r>
              <a:rPr lang="en-AU" sz="2800" b="1" i="0" smtClean="0">
                <a:solidFill>
                  <a:srgbClr val="0000FF"/>
                </a:solidFill>
                <a:effectLst/>
                <a:latin typeface="Arial" panose="020B0604020202020204" pitchFamily="34" charset="0"/>
              </a:rPr>
              <a:t>stratosphere</a:t>
            </a:r>
            <a:r>
              <a:rPr lang="en-AU" sz="2800" b="0" i="0" smtClean="0">
                <a:solidFill>
                  <a:srgbClr val="444444"/>
                </a:solidFill>
                <a:effectLst/>
                <a:latin typeface="Arial" panose="020B0604020202020204" pitchFamily="34" charset="0"/>
              </a:rPr>
              <a:t> sits above the troposphere. </a:t>
            </a:r>
            <a:r>
              <a:rPr lang="en-AU" sz="2800" b="0" i="0" dirty="0" smtClean="0">
                <a:solidFill>
                  <a:srgbClr val="444444"/>
                </a:solidFill>
                <a:effectLst/>
                <a:latin typeface="Arial" panose="020B0604020202020204" pitchFamily="34" charset="0"/>
              </a:rPr>
              <a:t>It is about </a:t>
            </a:r>
            <a:r>
              <a:rPr lang="en-AU" sz="2800" b="0" i="0" dirty="0" smtClean="0">
                <a:solidFill>
                  <a:srgbClr val="444444"/>
                </a:solidFill>
                <a:effectLst/>
                <a:latin typeface="KaTeX_Main"/>
              </a:rPr>
              <a:t>50</a:t>
            </a:r>
            <a:r>
              <a:rPr lang="en-AU" sz="2800" b="0" i="0" dirty="0" smtClean="0">
                <a:solidFill>
                  <a:srgbClr val="444444"/>
                </a:solidFill>
                <a:effectLst/>
                <a:latin typeface="Arial" panose="020B0604020202020204" pitchFamily="34" charset="0"/>
              </a:rPr>
              <a:t> kilometres thick and contains the </a:t>
            </a:r>
            <a:r>
              <a:rPr lang="en-AU" sz="2800" b="1" i="0" dirty="0" smtClean="0">
                <a:solidFill>
                  <a:srgbClr val="00B6EE"/>
                </a:solidFill>
                <a:effectLst/>
                <a:latin typeface="Arial" panose="020B0604020202020204" pitchFamily="34" charset="0"/>
              </a:rPr>
              <a:t>ozone layer.</a:t>
            </a:r>
            <a:endParaRPr lang="en-AU" sz="2800" b="0" i="0" dirty="0" smtClean="0">
              <a:solidFill>
                <a:srgbClr val="444444"/>
              </a:solidFill>
              <a:effectLst/>
              <a:latin typeface="Arial" panose="020B0604020202020204" pitchFamily="34" charset="0"/>
            </a:endParaRP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This layer allows visible and infra-red radiation from the Sun through it, but </a:t>
            </a:r>
            <a:r>
              <a:rPr lang="en-AU" sz="2800" b="1" i="0" dirty="0" smtClean="0">
                <a:solidFill>
                  <a:srgbClr val="B81AE0"/>
                </a:solidFill>
                <a:effectLst/>
                <a:latin typeface="Arial" panose="020B0604020202020204" pitchFamily="34" charset="0"/>
              </a:rPr>
              <a:t>absorbs some UV radiation,</a:t>
            </a:r>
            <a:r>
              <a:rPr lang="en-AU" sz="2800" b="0" i="0" dirty="0" smtClean="0">
                <a:solidFill>
                  <a:srgbClr val="444444"/>
                </a:solidFill>
                <a:effectLst/>
                <a:latin typeface="Arial" panose="020B0604020202020204" pitchFamily="34" charset="0"/>
              </a:rPr>
              <a:t> which reduces the amount of damaging UV radiation reaching the Earth's surface.</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The stratosphere also </a:t>
            </a:r>
            <a:r>
              <a:rPr lang="en-AU" sz="2800" b="1" i="0" dirty="0" smtClean="0">
                <a:solidFill>
                  <a:srgbClr val="FB6611"/>
                </a:solidFill>
                <a:effectLst/>
                <a:latin typeface="Arial" panose="020B0604020202020204" pitchFamily="34" charset="0"/>
              </a:rPr>
              <a:t>stabilises the temperature</a:t>
            </a:r>
            <a:r>
              <a:rPr lang="en-AU" sz="2800" b="0" i="0" dirty="0" smtClean="0">
                <a:solidFill>
                  <a:srgbClr val="444444"/>
                </a:solidFill>
                <a:effectLst/>
                <a:latin typeface="Arial" panose="020B0604020202020204" pitchFamily="34" charset="0"/>
              </a:rPr>
              <a:t> of the troposphere, preventing extreme heats during the day and extreme colds during the night.</a:t>
            </a:r>
            <a:endParaRPr lang="en-AU" sz="2800" b="0" i="0" dirty="0">
              <a:solidFill>
                <a:srgbClr val="444444"/>
              </a:solidFill>
              <a:effectLst/>
              <a:latin typeface="Arial" panose="020B0604020202020204" pitchFamily="34" charset="0"/>
            </a:endParaRPr>
          </a:p>
        </p:txBody>
      </p:sp>
    </p:spTree>
    <p:extLst>
      <p:ext uri="{BB962C8B-B14F-4D97-AF65-F5344CB8AC3E}">
        <p14:creationId xmlns:p14="http://schemas.microsoft.com/office/powerpoint/2010/main" val="97646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406738"/>
            <a:ext cx="6261100" cy="4832092"/>
          </a:xfrm>
          <a:prstGeom prst="rect">
            <a:avLst/>
          </a:prstGeom>
        </p:spPr>
        <p:txBody>
          <a:bodyPr wrap="square">
            <a:spAutoFit/>
          </a:bodyPr>
          <a:lstStyle/>
          <a:p>
            <a:pPr algn="ctr"/>
            <a:r>
              <a:rPr lang="en-AU" sz="2800" b="0" i="0" dirty="0" smtClean="0">
                <a:solidFill>
                  <a:srgbClr val="444444"/>
                </a:solidFill>
                <a:effectLst/>
                <a:latin typeface="Arial" panose="020B0604020202020204" pitchFamily="34" charset="0"/>
              </a:rPr>
              <a:t>The </a:t>
            </a:r>
            <a:r>
              <a:rPr lang="en-AU" sz="2800" b="1" i="0" dirty="0" smtClean="0">
                <a:solidFill>
                  <a:srgbClr val="00B6EE"/>
                </a:solidFill>
                <a:effectLst/>
                <a:latin typeface="Arial" panose="020B0604020202020204" pitchFamily="34" charset="0"/>
              </a:rPr>
              <a:t>hydrosphere</a:t>
            </a:r>
            <a:r>
              <a:rPr lang="en-AU" sz="2800" b="0" i="0" dirty="0" smtClean="0">
                <a:solidFill>
                  <a:srgbClr val="444444"/>
                </a:solidFill>
                <a:effectLst/>
                <a:latin typeface="Arial" panose="020B0604020202020204" pitchFamily="34" charset="0"/>
              </a:rPr>
              <a:t> contains all the water on Earth. This includes all of the saltwater oceans, freshwater lakes, glaciers, rain and underground deposits.</a:t>
            </a:r>
          </a:p>
          <a:p>
            <a:pPr algn="ctr"/>
            <a:r>
              <a:rPr lang="en-AU" sz="2800" b="0" i="0" dirty="0" smtClean="0">
                <a:solidFill>
                  <a:srgbClr val="444444"/>
                </a:solidFill>
                <a:effectLst/>
                <a:latin typeface="Arial" panose="020B0604020202020204" pitchFamily="34" charset="0"/>
              </a:rPr>
              <a:t> </a:t>
            </a:r>
          </a:p>
          <a:p>
            <a:pPr algn="ctr"/>
            <a:r>
              <a:rPr lang="en-AU" sz="2800" b="0" i="0" dirty="0" smtClean="0">
                <a:solidFill>
                  <a:srgbClr val="444444"/>
                </a:solidFill>
                <a:effectLst/>
                <a:latin typeface="Arial" panose="020B0604020202020204" pitchFamily="34" charset="0"/>
              </a:rPr>
              <a:t>Water is transported by wind and clouds when it leaves the </a:t>
            </a:r>
            <a:r>
              <a:rPr lang="en-AU" sz="2800" b="1" i="0" dirty="0" smtClean="0">
                <a:solidFill>
                  <a:srgbClr val="00B6EE"/>
                </a:solidFill>
                <a:effectLst/>
                <a:latin typeface="Arial" panose="020B0604020202020204" pitchFamily="34" charset="0"/>
              </a:rPr>
              <a:t>hydrosphere</a:t>
            </a:r>
            <a:r>
              <a:rPr lang="en-AU" sz="2800" b="0" i="0" dirty="0" smtClean="0">
                <a:solidFill>
                  <a:srgbClr val="444444"/>
                </a:solidFill>
                <a:effectLst/>
                <a:latin typeface="Arial" panose="020B0604020202020204" pitchFamily="34" charset="0"/>
              </a:rPr>
              <a:t> and enters the </a:t>
            </a:r>
            <a:r>
              <a:rPr lang="en-AU" sz="2800" b="1" i="0" dirty="0" smtClean="0">
                <a:solidFill>
                  <a:srgbClr val="B81AE0"/>
                </a:solidFill>
                <a:effectLst/>
                <a:latin typeface="Arial" panose="020B0604020202020204" pitchFamily="34" charset="0"/>
              </a:rPr>
              <a:t>atmosphere.</a:t>
            </a:r>
            <a:r>
              <a:rPr lang="en-AU" sz="2800" b="0" i="0" dirty="0" smtClean="0">
                <a:solidFill>
                  <a:srgbClr val="B81AE0"/>
                </a:solidFill>
                <a:effectLst/>
                <a:latin typeface="Arial" panose="020B0604020202020204" pitchFamily="34" charset="0"/>
              </a:rPr>
              <a:t> </a:t>
            </a:r>
            <a:r>
              <a:rPr lang="en-AU" sz="2800" b="0" i="0" dirty="0" smtClean="0">
                <a:solidFill>
                  <a:srgbClr val="444444"/>
                </a:solidFill>
                <a:effectLst/>
                <a:latin typeface="Arial" panose="020B0604020202020204" pitchFamily="34" charset="0"/>
              </a:rPr>
              <a:t>It returns to the hydrosphere as rain, snow or hail.</a:t>
            </a:r>
            <a:endParaRPr lang="en-AU" sz="2800" b="0" i="0" dirty="0">
              <a:solidFill>
                <a:srgbClr val="444444"/>
              </a:solidFill>
              <a:effectLst/>
              <a:latin typeface="Arial" panose="020B0604020202020204" pitchFamily="34" charset="0"/>
            </a:endParaRPr>
          </a:p>
        </p:txBody>
      </p:sp>
      <p:pic>
        <p:nvPicPr>
          <p:cNvPr id="3" name="1509321725.09928">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251699" y="1527384"/>
            <a:ext cx="4832979" cy="2054016"/>
          </a:xfrm>
          <a:prstGeom prst="rect">
            <a:avLst/>
          </a:prstGeom>
        </p:spPr>
      </p:pic>
    </p:spTree>
    <p:extLst>
      <p:ext uri="{BB962C8B-B14F-4D97-AF65-F5344CB8AC3E}">
        <p14:creationId xmlns:p14="http://schemas.microsoft.com/office/powerpoint/2010/main" val="329090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6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59138"/>
            <a:ext cx="11036300" cy="1938992"/>
          </a:xfrm>
          <a:prstGeom prst="rect">
            <a:avLst/>
          </a:prstGeom>
        </p:spPr>
        <p:txBody>
          <a:bodyPr wrap="square">
            <a:spAutoFit/>
          </a:bodyPr>
          <a:lstStyle/>
          <a:p>
            <a:pPr algn="ctr"/>
            <a:r>
              <a:rPr lang="en-AU" sz="2400" b="0" i="0" dirty="0" smtClean="0">
                <a:solidFill>
                  <a:srgbClr val="444444"/>
                </a:solidFill>
                <a:effectLst/>
                <a:latin typeface="Arial" panose="020B0604020202020204" pitchFamily="34" charset="0"/>
              </a:rPr>
              <a:t>The </a:t>
            </a:r>
            <a:r>
              <a:rPr lang="en-AU" sz="2400" b="1" i="0" dirty="0" smtClean="0">
                <a:solidFill>
                  <a:srgbClr val="FB6611"/>
                </a:solidFill>
                <a:effectLst/>
                <a:latin typeface="Arial" panose="020B0604020202020204" pitchFamily="34" charset="0"/>
              </a:rPr>
              <a:t>lithosphere</a:t>
            </a:r>
            <a:r>
              <a:rPr lang="en-AU" sz="2400" b="0" i="0" dirty="0" smtClean="0">
                <a:solidFill>
                  <a:srgbClr val="444444"/>
                </a:solidFill>
                <a:effectLst/>
                <a:latin typeface="Arial" panose="020B0604020202020204" pitchFamily="34" charset="0"/>
              </a:rPr>
              <a:t> is made up of the earth's crust and the uppermost mantle. This is the </a:t>
            </a:r>
            <a:r>
              <a:rPr lang="en-AU" sz="2400" b="1" i="0" dirty="0" smtClean="0">
                <a:solidFill>
                  <a:srgbClr val="FF0000"/>
                </a:solidFill>
                <a:effectLst/>
                <a:latin typeface="Arial" panose="020B0604020202020204" pitchFamily="34" charset="0"/>
              </a:rPr>
              <a:t>outermost shell</a:t>
            </a:r>
            <a:r>
              <a:rPr lang="en-AU" sz="2400" b="0" i="0" dirty="0" smtClean="0">
                <a:solidFill>
                  <a:srgbClr val="444444"/>
                </a:solidFill>
                <a:effectLst/>
                <a:latin typeface="Arial" panose="020B0604020202020204" pitchFamily="34" charset="0"/>
              </a:rPr>
              <a:t> of the planet which is about </a:t>
            </a:r>
            <a:r>
              <a:rPr lang="en-AU" sz="2400" b="0" i="0" dirty="0" smtClean="0">
                <a:solidFill>
                  <a:srgbClr val="444444"/>
                </a:solidFill>
                <a:effectLst/>
                <a:latin typeface="KaTeX_Main"/>
              </a:rPr>
              <a:t>100</a:t>
            </a:r>
            <a:r>
              <a:rPr lang="en-AU" sz="2400" b="0" i="0" dirty="0" smtClean="0">
                <a:solidFill>
                  <a:srgbClr val="444444"/>
                </a:solidFill>
                <a:effectLst/>
                <a:latin typeface="Arial" panose="020B0604020202020204" pitchFamily="34" charset="0"/>
              </a:rPr>
              <a:t>km thick.</a:t>
            </a:r>
          </a:p>
          <a:p>
            <a:pPr algn="ctr"/>
            <a:r>
              <a:rPr lang="en-AU" sz="2400" b="0" i="0" dirty="0" smtClean="0">
                <a:solidFill>
                  <a:srgbClr val="444444"/>
                </a:solidFill>
                <a:effectLst/>
                <a:latin typeface="Arial" panose="020B0604020202020204" pitchFamily="34" charset="0"/>
              </a:rPr>
              <a:t> </a:t>
            </a:r>
          </a:p>
          <a:p>
            <a:pPr algn="ctr"/>
            <a:r>
              <a:rPr lang="en-AU" sz="2400" b="0" i="0" dirty="0" smtClean="0">
                <a:solidFill>
                  <a:srgbClr val="444444"/>
                </a:solidFill>
                <a:effectLst/>
                <a:latin typeface="Arial" panose="020B0604020202020204" pitchFamily="34" charset="0"/>
              </a:rPr>
              <a:t>The lithosphere includes all </a:t>
            </a:r>
            <a:r>
              <a:rPr lang="en-AU" sz="2400" b="1" i="0" dirty="0" smtClean="0">
                <a:solidFill>
                  <a:srgbClr val="B81AE0"/>
                </a:solidFill>
                <a:effectLst/>
                <a:latin typeface="Arial" panose="020B0604020202020204" pitchFamily="34" charset="0"/>
              </a:rPr>
              <a:t>rocks and geological structures</a:t>
            </a:r>
            <a:r>
              <a:rPr lang="en-AU" sz="2400" b="0" i="0" dirty="0" smtClean="0">
                <a:solidFill>
                  <a:srgbClr val="444444"/>
                </a:solidFill>
                <a:effectLst/>
                <a:latin typeface="Arial" panose="020B0604020202020204" pitchFamily="34" charset="0"/>
              </a:rPr>
              <a:t> on which life exists, such as soil, rocks and mountains.</a:t>
            </a:r>
            <a:endParaRPr lang="en-AU" sz="2400" b="0" i="0" dirty="0">
              <a:solidFill>
                <a:srgbClr val="444444"/>
              </a:solidFill>
              <a:effectLst/>
              <a:latin typeface="Arial" panose="020B0604020202020204" pitchFamily="34" charset="0"/>
            </a:endParaRPr>
          </a:p>
        </p:txBody>
      </p:sp>
      <p:pic>
        <p:nvPicPr>
          <p:cNvPr id="6146" name="Picture 2" descr="https://www.educationperfect.com/media/content/Science/1445381124.443631g/1445381126508-1505507635387199-optimi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1381" y="2717398"/>
            <a:ext cx="5392737" cy="3797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1347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103</Words>
  <Application>Microsoft Office PowerPoint</Application>
  <PresentationFormat>Widescreen</PresentationFormat>
  <Paragraphs>68</Paragraphs>
  <Slides>22</Slides>
  <Notes>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KaTeX_Main</vt:lpstr>
      <vt:lpstr>Office Theme</vt:lpstr>
      <vt:lpstr>Spheres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Spheres</dc:title>
  <dc:creator>Joseph D'cruz</dc:creator>
  <cp:lastModifiedBy>Joseph D'cruz</cp:lastModifiedBy>
  <cp:revision>2</cp:revision>
  <dcterms:created xsi:type="dcterms:W3CDTF">2020-05-30T04:52:09Z</dcterms:created>
  <dcterms:modified xsi:type="dcterms:W3CDTF">2020-05-30T05:00:05Z</dcterms:modified>
</cp:coreProperties>
</file>