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14E6-E2EE-461D-AB61-E826D9BB07B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2359-DFF1-44B7-9264-0A6A9EA55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023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14E6-E2EE-461D-AB61-E826D9BB07B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2359-DFF1-44B7-9264-0A6A9EA55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083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14E6-E2EE-461D-AB61-E826D9BB07B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2359-DFF1-44B7-9264-0A6A9EA55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810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14E6-E2EE-461D-AB61-E826D9BB07B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2359-DFF1-44B7-9264-0A6A9EA55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530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14E6-E2EE-461D-AB61-E826D9BB07B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2359-DFF1-44B7-9264-0A6A9EA55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964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14E6-E2EE-461D-AB61-E826D9BB07B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2359-DFF1-44B7-9264-0A6A9EA55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439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14E6-E2EE-461D-AB61-E826D9BB07B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2359-DFF1-44B7-9264-0A6A9EA55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4945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14E6-E2EE-461D-AB61-E826D9BB07B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2359-DFF1-44B7-9264-0A6A9EA55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199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14E6-E2EE-461D-AB61-E826D9BB07B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2359-DFF1-44B7-9264-0A6A9EA55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038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14E6-E2EE-461D-AB61-E826D9BB07B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2359-DFF1-44B7-9264-0A6A9EA55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520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C14E6-E2EE-461D-AB61-E826D9BB07B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2359-DFF1-44B7-9264-0A6A9EA55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04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C14E6-E2EE-461D-AB61-E826D9BB07B2}" type="datetimeFigureOut">
              <a:rPr lang="en-AU" smtClean="0"/>
              <a:t>12/07/2020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32359-DFF1-44B7-9264-0A6A9EA550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34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CxUK2TizQ4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ryg3zu4e3y4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educationperfect.com/app/#1578626/1775853/activity-starter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BPJJM_hCFj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The Greenhouse Effect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104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9700" y="413435"/>
            <a:ext cx="939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have trouble telling them apart, try to remember it this way:</a:t>
            </a:r>
            <a:endParaRPr lang="en-AU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88015"/>
              </p:ext>
            </p:extLst>
          </p:nvPr>
        </p:nvGraphicFramePr>
        <p:xfrm>
          <a:off x="1238250" y="1659414"/>
          <a:ext cx="8972550" cy="2514600"/>
        </p:xfrm>
        <a:graphic>
          <a:graphicData uri="http://schemas.openxmlformats.org/drawingml/2006/table">
            <a:tbl>
              <a:tblPr/>
              <a:tblGrid>
                <a:gridCol w="4341556">
                  <a:extLst>
                    <a:ext uri="{9D8B030D-6E8A-4147-A177-3AD203B41FA5}">
                      <a16:colId xmlns:a16="http://schemas.microsoft.com/office/drawing/2014/main" val="3331042358"/>
                    </a:ext>
                  </a:extLst>
                </a:gridCol>
                <a:gridCol w="4630994">
                  <a:extLst>
                    <a:ext uri="{9D8B030D-6E8A-4147-A177-3AD203B41FA5}">
                      <a16:colId xmlns:a16="http://schemas.microsoft.com/office/drawing/2014/main" val="29122695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b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r>
                        <a:rPr lang="en-AU" sz="2400" b="0">
                          <a:effectLst/>
                        </a:rPr>
                        <a:t>unlight is </a:t>
                      </a:r>
                      <a:r>
                        <a:rPr lang="en-AU" sz="2400" b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r>
                        <a:rPr lang="en-AU" sz="2400" b="0">
                          <a:effectLst/>
                        </a:rPr>
                        <a:t>hort-wave radiation.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0">
                          <a:effectLst/>
                        </a:rPr>
                        <a:t>The ground </a:t>
                      </a:r>
                      <a:r>
                        <a:rPr lang="en-AU" sz="2400" b="0">
                          <a:solidFill>
                            <a:srgbClr val="0000FF"/>
                          </a:solidFill>
                          <a:effectLst/>
                        </a:rPr>
                        <a:t>l</a:t>
                      </a:r>
                      <a:r>
                        <a:rPr lang="en-AU" sz="2400" b="0">
                          <a:effectLst/>
                        </a:rPr>
                        <a:t>oses heat through </a:t>
                      </a:r>
                      <a:r>
                        <a:rPr lang="en-AU" sz="2400" b="0">
                          <a:solidFill>
                            <a:srgbClr val="0000FF"/>
                          </a:solidFill>
                          <a:effectLst/>
                        </a:rPr>
                        <a:t>l</a:t>
                      </a:r>
                      <a:r>
                        <a:rPr lang="en-AU" sz="2400" b="0">
                          <a:effectLst/>
                        </a:rPr>
                        <a:t>ong-wave radiation.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37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AU" sz="2400" b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AU" sz="2400" b="0" dirty="0"/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>
                      <a:noFill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3395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b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r>
                        <a:rPr lang="en-AU" sz="2400" b="0">
                          <a:effectLst/>
                        </a:rPr>
                        <a:t>hort-wave radiation is </a:t>
                      </a:r>
                      <a:r>
                        <a:rPr lang="en-AU" sz="2400" b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r>
                        <a:rPr lang="en-AU" sz="2400" b="0">
                          <a:effectLst/>
                        </a:rPr>
                        <a:t>mall, and can sneak past the greenhouse gases.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0" dirty="0">
                          <a:solidFill>
                            <a:srgbClr val="0000FF"/>
                          </a:solidFill>
                          <a:effectLst/>
                        </a:rPr>
                        <a:t>L</a:t>
                      </a:r>
                      <a:r>
                        <a:rPr lang="en-AU" sz="2400" b="0" dirty="0">
                          <a:effectLst/>
                        </a:rPr>
                        <a:t>ong-wave radiation is </a:t>
                      </a:r>
                      <a:r>
                        <a:rPr lang="en-AU" sz="2400" b="0" dirty="0">
                          <a:solidFill>
                            <a:srgbClr val="0000FF"/>
                          </a:solidFill>
                          <a:effectLst/>
                        </a:rPr>
                        <a:t>l</a:t>
                      </a:r>
                      <a:r>
                        <a:rPr lang="en-AU" sz="2400" b="0" dirty="0">
                          <a:effectLst/>
                        </a:rPr>
                        <a:t>arge, and cannot sneak past the greenhouse gases.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653553"/>
                  </a:ext>
                </a:extLst>
              </a:tr>
            </a:tbl>
          </a:graphicData>
        </a:graphic>
      </p:graphicFrame>
      <p:pic>
        <p:nvPicPr>
          <p:cNvPr id="7170" name="Picture 2" descr="https://www.educationperfect.com/media/content/Science/1457384386.61491g/1457384402036-4430316404955122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025" y="48339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445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128538"/>
            <a:ext cx="11963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greenhouse gas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trap a certain amount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heat.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we increase the amount of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greenhouse gases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atmosphere, we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increase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amount of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gets trapped!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more greenhouse gases in the atmosphere, the warmer the planet becomes.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1844.6868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17800" y="3486149"/>
            <a:ext cx="5930900" cy="333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xUK2TizQ4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0"/>
            <a:ext cx="118999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Greenhouse gases can be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natural,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man-made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both.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Ozone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occurs naturally.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CFCs (chlorofluorocarbons)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man-made.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from man-made or natural sources.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Fortunately, CFCs have been phased out, now that we know the dangers they pose to the ozone layer!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1707.4754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58900" y="44196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22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yg3zu4e3y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12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02337"/>
            <a:ext cx="11988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greenhouse effect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been around as long as there has been life on Earth. About half of the radiation that passes through Earth's atmosphere will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planet.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other half is reflected back out into space by ice, clouds and water.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Images/Content/Maths/1373254315376-790730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137" y="2781349"/>
            <a:ext cx="4708525" cy="374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53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513140"/>
            <a:ext cx="11633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 people do not realise that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greenhouse effect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natural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effect and is necessary to keep the planet at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liveable temperatures.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enhanced greenhouse effect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refers to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unnatural, human-influenced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intensification of the effect. This will be covered in another lesson called </a:t>
            </a:r>
          </a:p>
          <a:p>
            <a:r>
              <a:rPr lang="en-AU" sz="2400" u="none" strike="noStrike" dirty="0" smtClean="0">
                <a:solidFill>
                  <a:srgbClr val="0780B0"/>
                </a:solidFill>
                <a:effectLst/>
                <a:hlinkClick r:id="rId2"/>
              </a:rPr>
              <a:t>The Enhanced Greenhouse Effect.</a:t>
            </a:r>
            <a:endParaRPr lang="en-AU" sz="2400" dirty="0" smtClean="0">
              <a:effectLst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 the left is the </a:t>
            </a:r>
            <a:r>
              <a:rPr lang="en-AU" sz="2400" b="1" i="1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natural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effect, on the right is the </a:t>
            </a:r>
            <a:r>
              <a:rPr lang="en-AU" sz="2400" b="1" i="1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enhanced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effect.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5655996.264371g/1455655997757-2178084732868904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675" y="4162424"/>
            <a:ext cx="38100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www.educationperfect.com/Images/Content/Maths/1373254325384-7907309-optimis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4162424"/>
            <a:ext cx="3810000" cy="269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7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4014" y="158234"/>
            <a:ext cx="75135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 very important distinction to understand:</a:t>
            </a:r>
            <a:endParaRPr lang="en-AU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50774"/>
              </p:ext>
            </p:extLst>
          </p:nvPr>
        </p:nvGraphicFramePr>
        <p:xfrm>
          <a:off x="1230078" y="920274"/>
          <a:ext cx="10555522" cy="2651760"/>
        </p:xfrm>
        <a:graphic>
          <a:graphicData uri="http://schemas.openxmlformats.org/drawingml/2006/table">
            <a:tbl>
              <a:tblPr/>
              <a:tblGrid>
                <a:gridCol w="370944">
                  <a:extLst>
                    <a:ext uri="{9D8B030D-6E8A-4147-A177-3AD203B41FA5}">
                      <a16:colId xmlns:a16="http://schemas.microsoft.com/office/drawing/2014/main" val="1720917955"/>
                    </a:ext>
                  </a:extLst>
                </a:gridCol>
                <a:gridCol w="4906817">
                  <a:extLst>
                    <a:ext uri="{9D8B030D-6E8A-4147-A177-3AD203B41FA5}">
                      <a16:colId xmlns:a16="http://schemas.microsoft.com/office/drawing/2014/main" val="3169580650"/>
                    </a:ext>
                  </a:extLst>
                </a:gridCol>
                <a:gridCol w="370944">
                  <a:extLst>
                    <a:ext uri="{9D8B030D-6E8A-4147-A177-3AD203B41FA5}">
                      <a16:colId xmlns:a16="http://schemas.microsoft.com/office/drawing/2014/main" val="4159186830"/>
                    </a:ext>
                  </a:extLst>
                </a:gridCol>
                <a:gridCol w="4906817">
                  <a:extLst>
                    <a:ext uri="{9D8B030D-6E8A-4147-A177-3AD203B41FA5}">
                      <a16:colId xmlns:a16="http://schemas.microsoft.com/office/drawing/2014/main" val="3844084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</a:rPr>
                        <a:t> 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Greenhouse Effect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</a:rPr>
                        <a:t> 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FF0000"/>
                          </a:solidFill>
                          <a:effectLst/>
                        </a:rPr>
                        <a:t>Enhanced Greenhouse Effect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24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dirty="0">
                          <a:effectLst/>
                        </a:rPr>
                        <a:t>Occurs naturally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Increased carbon emissions (such as burning fossil fuels).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04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 dirty="0">
                          <a:effectLst/>
                        </a:rPr>
                        <a:t>Has been around for millions of years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Has only been around since the Industrial Revolution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45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</a:rPr>
                        <a:t>Maintains a comfortable temperature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Heats the planet more every year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9803573"/>
                  </a:ext>
                </a:extLst>
              </a:tr>
            </a:tbl>
          </a:graphicData>
        </a:graphic>
      </p:graphicFrame>
      <p:pic>
        <p:nvPicPr>
          <p:cNvPr id="10242" name="Picture 2" descr="https://www.educationperfect.com/media/content/Science/1443650178.914811g/1443650177970-282621517425067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88" y="4065588"/>
            <a:ext cx="38004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www.educationperfect.com/media/content/Maths/1475527626.310961g/1475527631855-1202617072776789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609" y="38989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51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00438"/>
            <a:ext cx="12077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Nowadays, when people mention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greenhouse effect,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often referring only to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 enhanced greenhouse effect,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not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natural effect.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usually tell by the context; if someone says humans are causing the greenhouse effect, they probably aren't referring to the natural, million-year-old effect!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0846.9702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94175" y="3854127"/>
            <a:ext cx="4010025" cy="300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9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42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49" y="155574"/>
            <a:ext cx="11549029" cy="3895725"/>
          </a:xfrm>
          <a:prstGeom prst="rect">
            <a:avLst/>
          </a:prstGeom>
        </p:spPr>
      </p:pic>
      <p:pic>
        <p:nvPicPr>
          <p:cNvPr id="3" name="1509326141.1331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139262" y="3778250"/>
            <a:ext cx="5204637" cy="292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05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3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204738"/>
            <a:ext cx="11772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some parts of the world, it gets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too cold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grow certain fruit and vegetables!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greenhouse is a structure that is used to grow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out-of-season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weather sensitive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plants.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Weather sensitive can refer to a variety of factors, such as temperature, humidity, wind, rain or snow.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89451368.18211g/1489451371842-380340483928713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100" y="3736577"/>
            <a:ext cx="4524375" cy="300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61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87500" y="476935"/>
            <a:ext cx="962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Using a greenhouse offers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two advantages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planting outdoors:</a:t>
            </a:r>
            <a:endParaRPr lang="en-A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36974"/>
              </p:ext>
            </p:extLst>
          </p:nvPr>
        </p:nvGraphicFramePr>
        <p:xfrm>
          <a:off x="1423942" y="1595914"/>
          <a:ext cx="10183858" cy="960120"/>
        </p:xfrm>
        <a:graphic>
          <a:graphicData uri="http://schemas.openxmlformats.org/drawingml/2006/table">
            <a:tbl>
              <a:tblPr/>
              <a:tblGrid>
                <a:gridCol w="428314">
                  <a:extLst>
                    <a:ext uri="{9D8B030D-6E8A-4147-A177-3AD203B41FA5}">
                      <a16:colId xmlns:a16="http://schemas.microsoft.com/office/drawing/2014/main" val="1330171403"/>
                    </a:ext>
                  </a:extLst>
                </a:gridCol>
                <a:gridCol w="9755544">
                  <a:extLst>
                    <a:ext uri="{9D8B030D-6E8A-4147-A177-3AD203B41FA5}">
                      <a16:colId xmlns:a16="http://schemas.microsoft.com/office/drawing/2014/main" val="2263169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B6EE"/>
                          </a:solidFill>
                          <a:effectLst/>
                        </a:rPr>
                        <a:t>Protection</a:t>
                      </a:r>
                      <a:r>
                        <a:rPr lang="en-AU" sz="2400">
                          <a:solidFill>
                            <a:srgbClr val="00B6EE"/>
                          </a:solidFill>
                          <a:effectLst/>
                        </a:rPr>
                        <a:t> from rough weather, such as rain, snow or heavy winds.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365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Control over the </a:t>
                      </a:r>
                      <a:r>
                        <a:rPr lang="en-AU" sz="2400" b="1" dirty="0">
                          <a:solidFill>
                            <a:srgbClr val="FB6611"/>
                          </a:solidFill>
                          <a:effectLst/>
                        </a:rPr>
                        <a:t>temperature.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881432"/>
                  </a:ext>
                </a:extLst>
              </a:tr>
            </a:tbl>
          </a:graphicData>
        </a:graphic>
      </p:graphicFrame>
      <p:pic>
        <p:nvPicPr>
          <p:cNvPr id="2051" name="Picture 3" descr="https://www.educationperfect.com/media/content/Science/1489451766.377571g/1489451766825-380340483928713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38" y="3441700"/>
            <a:ext cx="4234925" cy="281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71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619036"/>
            <a:ext cx="10833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Greenhouses are usually made using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glass or plastic.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Sunlight (short-wave radiation) is able to pass through these materials, which heats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ground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air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inside the greenhouse:</a:t>
            </a:r>
            <a:endParaRPr lang="en-A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9164"/>
              </p:ext>
            </p:extLst>
          </p:nvPr>
        </p:nvGraphicFramePr>
        <p:xfrm>
          <a:off x="1525542" y="2169954"/>
          <a:ext cx="9028158" cy="1325880"/>
        </p:xfrm>
        <a:graphic>
          <a:graphicData uri="http://schemas.openxmlformats.org/drawingml/2006/table">
            <a:tbl>
              <a:tblPr/>
              <a:tblGrid>
                <a:gridCol w="379707">
                  <a:extLst>
                    <a:ext uri="{9D8B030D-6E8A-4147-A177-3AD203B41FA5}">
                      <a16:colId xmlns:a16="http://schemas.microsoft.com/office/drawing/2014/main" val="217666590"/>
                    </a:ext>
                  </a:extLst>
                </a:gridCol>
                <a:gridCol w="8648451">
                  <a:extLst>
                    <a:ext uri="{9D8B030D-6E8A-4147-A177-3AD203B41FA5}">
                      <a16:colId xmlns:a16="http://schemas.microsoft.com/office/drawing/2014/main" val="38322647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The </a:t>
                      </a:r>
                      <a:r>
                        <a:rPr lang="en-AU" sz="2400" b="1" dirty="0">
                          <a:solidFill>
                            <a:srgbClr val="FB6611"/>
                          </a:solidFill>
                          <a:effectLst/>
                        </a:rPr>
                        <a:t>warm ground</a:t>
                      </a:r>
                      <a:r>
                        <a:rPr lang="en-AU" sz="2400" dirty="0">
                          <a:effectLst/>
                        </a:rPr>
                        <a:t> emits heat as infrared waves (long-wave radiation) which are reflected by the glass or plastic.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865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AU" sz="2400">
                          <a:effectLst/>
                          <a:latin typeface="KaTeX_Main"/>
                        </a:rPr>
                        <a:t>⋅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The </a:t>
                      </a:r>
                      <a:r>
                        <a:rPr lang="en-AU" sz="2400" b="1" dirty="0">
                          <a:solidFill>
                            <a:srgbClr val="FF0000"/>
                          </a:solidFill>
                          <a:effectLst/>
                        </a:rPr>
                        <a:t>warm air</a:t>
                      </a:r>
                      <a:r>
                        <a:rPr lang="en-AU" sz="2400" dirty="0">
                          <a:effectLst/>
                        </a:rPr>
                        <a:t> tries to rise, but is contained by the walls and roof.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35274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282294" y="3917434"/>
            <a:ext cx="7268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cause the inside of the greenhouse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 up!</a:t>
            </a:r>
            <a:endParaRPr lang="en-AU" sz="2400" dirty="0"/>
          </a:p>
        </p:txBody>
      </p:sp>
      <p:pic>
        <p:nvPicPr>
          <p:cNvPr id="3075" name="Picture 3" descr="https://www.educationperfect.com/media/content/Science/1489451062.139941g/1489451066269-380340483928713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525" y="4379099"/>
            <a:ext cx="3800475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9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" y="514340"/>
            <a:ext cx="7378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greenhouse effect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describes the same process, but on a much larger scale!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Sunlight (short-wave radiation) mostly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passes through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atmosphere, where it heats the ground and oceans. This heat is emitted as infrared radiation (long-wave radiation), which is mostly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reflected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certain gases in the atmosphere.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a naturally occurring process that has kept our planet at a comfortable temperature for thousands of years!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Maths/1373254325384-790730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10" y="3556001"/>
            <a:ext cx="4521190" cy="319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76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748437"/>
            <a:ext cx="109347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gases in the atmosphere that cause this effect are known as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greenhouse gases.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Greenhouse gases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include methane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water vapour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H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carbon dioxide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nitrous oxide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and ozone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7064161.996081g/1457064167064-204364340720437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2687429"/>
            <a:ext cx="5715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8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99135"/>
            <a:ext cx="1176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greenhouse effect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trapping of the Sun's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heat radiation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the Earth's atmosphere.</a:t>
            </a:r>
            <a:endParaRPr lang="en-AU" sz="2400" dirty="0"/>
          </a:p>
        </p:txBody>
      </p:sp>
      <p:pic>
        <p:nvPicPr>
          <p:cNvPr id="3" name="BPJJM_hCFj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76300" y="1130132"/>
            <a:ext cx="10147300" cy="570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9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1689438"/>
            <a:ext cx="661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greenhouse effect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trapping of the Sun's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heat radiation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greenhouse gases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Earth's atmosphere.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short-wave heat radiation 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pass through the atmosphere, but the reflected long-wave heat radiation 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 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pass back out.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German/1452472477.611991g/1452472490759-793339838505014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1549400"/>
            <a:ext cx="47752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28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154</Words>
  <Application>Microsoft Office PowerPoint</Application>
  <PresentationFormat>Widescreen</PresentationFormat>
  <Paragraphs>79</Paragraphs>
  <Slides>21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KaTeX_Main</vt:lpstr>
      <vt:lpstr>Office Theme</vt:lpstr>
      <vt:lpstr>The Greenhouse Effect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Greenhouse Effect</dc:title>
  <dc:creator>Joseph D'cruz</dc:creator>
  <cp:lastModifiedBy>Joseph D'cruz</cp:lastModifiedBy>
  <cp:revision>2</cp:revision>
  <dcterms:created xsi:type="dcterms:W3CDTF">2020-07-12T01:00:22Z</dcterms:created>
  <dcterms:modified xsi:type="dcterms:W3CDTF">2020-07-12T01:04:00Z</dcterms:modified>
</cp:coreProperties>
</file>