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9E9-F702-456F-86E0-3D79A87A9C38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5FBB-E1D4-4569-ADCC-FD81B9A3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9E9-F702-456F-86E0-3D79A87A9C38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5FBB-E1D4-4569-ADCC-FD81B9A3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72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9E9-F702-456F-86E0-3D79A87A9C38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5FBB-E1D4-4569-ADCC-FD81B9A3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681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9E9-F702-456F-86E0-3D79A87A9C38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5FBB-E1D4-4569-ADCC-FD81B9A3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859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9E9-F702-456F-86E0-3D79A87A9C38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5FBB-E1D4-4569-ADCC-FD81B9A3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98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9E9-F702-456F-86E0-3D79A87A9C38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5FBB-E1D4-4569-ADCC-FD81B9A3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05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9E9-F702-456F-86E0-3D79A87A9C38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5FBB-E1D4-4569-ADCC-FD81B9A3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929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9E9-F702-456F-86E0-3D79A87A9C38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5FBB-E1D4-4569-ADCC-FD81B9A3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92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9E9-F702-456F-86E0-3D79A87A9C38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5FBB-E1D4-4569-ADCC-FD81B9A3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80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9E9-F702-456F-86E0-3D79A87A9C38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5FBB-E1D4-4569-ADCC-FD81B9A3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83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2B9E9-F702-456F-86E0-3D79A87A9C38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85FBB-E1D4-4569-ADCC-FD81B9A3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81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2B9E9-F702-456F-86E0-3D79A87A9C38}" type="datetimeFigureOut">
              <a:rPr lang="en-AU" smtClean="0"/>
              <a:t>11/07/2020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85FBB-E1D4-4569-ADCC-FD81B9A325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912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eHy-Y_8n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l2xC_WMvo5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Nitrogen Cycle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9016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736938"/>
            <a:ext cx="11341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decomposers convert the biological nitrogen 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ammonia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 process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ammonification.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ammonia can be absorbed by plants, it can be converted to a more readily absorbed form called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nitrate.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nitrate is converted by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nitrifying bacteria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process is known as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nitrification.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28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1039336"/>
            <a:ext cx="11087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Following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nitrification,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nitrites and nitrates can either be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assimilated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(taken up by plants) or be converted back into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nitrogen,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 process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denitrification.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nitrogen is then released back into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atmosphere,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completing the cycle.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0782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55938"/>
            <a:ext cx="10502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Nitrogen can enter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hydrosphere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rain water run-off (collecting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from soil), or directly from the atmosphere 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 absorbed and used by phytoplankton, so it must undergo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nitrogen fixation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bacteria to convert it to nitrate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as in the biosphere.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5138104.109551g/1455138109744-218526169049621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3033594"/>
            <a:ext cx="64389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18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52338"/>
            <a:ext cx="9817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Phytoplankton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absorb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nitrates,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excrete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ammonia.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From here the ammonia is converted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nitrites,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nitrates,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can either be absorbed by phytoplankton, or released back into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atmosphere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denitrification,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cycle can begin again.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7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51138"/>
            <a:ext cx="1109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phosphorus, nitrogen is also used as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fertiliser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increase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 growth,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it is an important component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nitrogenous bases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amino acids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living organisms.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has led to an increase in nitrogen circulating within the spheres.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Science/1374461777896-798602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00" y="2301875"/>
            <a:ext cx="3810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482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335340"/>
            <a:ext cx="11290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Increased nitrogen levels affect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biodiversity,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the range and number of species within ecosystems.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plants are used to growing in soils with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nitrogen levels.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when fertiliser increases the amount of nitrogen in the soil, the species that were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previously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best adapted to the low nitrogen soil, may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outcompeted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other previously less prevalent plant species that thrive with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increased nitrogen.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6409721.810161g/1446409721211-3130805414916239-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75" y="3751660"/>
            <a:ext cx="4200525" cy="280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03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1165136"/>
            <a:ext cx="10680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decrease in plants that thrive on low nitrogen soils will also lead to a decrease in the organisms that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consume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them, as their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food source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become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depleted.</a:t>
            </a:r>
            <a:endParaRPr lang="en-AU" sz="2400" dirty="0"/>
          </a:p>
        </p:txBody>
      </p:sp>
      <p:pic>
        <p:nvPicPr>
          <p:cNvPr id="8194" name="Picture 2" descr="https://www.educationperfect.com/media/content/Science/1454127376.236491g/1454127423115-40886167818294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2724866"/>
            <a:ext cx="5876925" cy="3682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17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07139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Similar decreases in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biodiversity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happen in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hydrosphere.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excess nitrogen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carried into the hydrosphere through water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run-off,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increase in available nitrogen can cause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algae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populations to boom.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algae populations increase they can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block sunlight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lower level organisms,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decreasing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 growth or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killing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rman/1450772489.001831g/1450772490157-35520967855286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399" y="2171700"/>
            <a:ext cx="5160861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55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-11162"/>
            <a:ext cx="1168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Increased algae populations also leads to 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number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decomposing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algae plants, since more will be dying at one time.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algae are decomposed, they release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chemicals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poisonous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other organisms, including humans, further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reducing the biodiversity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that water-body.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German/1450772489.001831g/1450772490157-35520967855286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4" y="3222872"/>
            <a:ext cx="4784725" cy="319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715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495638"/>
            <a:ext cx="1150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Fertiliser has another downside.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increased nitrification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denitrification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nitrogen compounds has led to increased natural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nitric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nitrous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emissions.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Nitrous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greenhouse gas, which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traps heat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Earth's troposphere even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more efficiently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German/1450045055.290521g/1450045102928-404334228218230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675" y="3160712"/>
            <a:ext cx="3800475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3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680135"/>
            <a:ext cx="1074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you will learn how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nitrogen cycle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works and why it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threatened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human activity.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95959"/>
              </p:ext>
            </p:extLst>
          </p:nvPr>
        </p:nvGraphicFramePr>
        <p:xfrm>
          <a:off x="1600247" y="2189004"/>
          <a:ext cx="9372553" cy="1440180"/>
        </p:xfrm>
        <a:graphic>
          <a:graphicData uri="http://schemas.openxmlformats.org/drawingml/2006/table">
            <a:tbl>
              <a:tblPr/>
              <a:tblGrid>
                <a:gridCol w="293848">
                  <a:extLst>
                    <a:ext uri="{9D8B030D-6E8A-4147-A177-3AD203B41FA5}">
                      <a16:colId xmlns:a16="http://schemas.microsoft.com/office/drawing/2014/main" val="2163355461"/>
                    </a:ext>
                  </a:extLst>
                </a:gridCol>
                <a:gridCol w="9078705">
                  <a:extLst>
                    <a:ext uri="{9D8B030D-6E8A-4147-A177-3AD203B41FA5}">
                      <a16:colId xmlns:a16="http://schemas.microsoft.com/office/drawing/2014/main" val="1543012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Identify the </a:t>
                      </a:r>
                      <a:r>
                        <a:rPr lang="en-AU" sz="2400" b="1">
                          <a:solidFill>
                            <a:srgbClr val="00B6EE"/>
                          </a:solidFill>
                          <a:effectLst/>
                        </a:rPr>
                        <a:t>steps</a:t>
                      </a:r>
                      <a:r>
                        <a:rPr lang="en-AU" sz="2400">
                          <a:effectLst/>
                        </a:rPr>
                        <a:t> required for nitrogen to cycle through all four </a:t>
                      </a:r>
                      <a:r>
                        <a:rPr lang="en-AU" sz="2400" b="1">
                          <a:solidFill>
                            <a:srgbClr val="0000FF"/>
                          </a:solidFill>
                          <a:effectLst/>
                        </a:rPr>
                        <a:t>spheres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744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Describe how </a:t>
                      </a:r>
                      <a:r>
                        <a:rPr lang="en-AU" sz="2400" b="1" dirty="0">
                          <a:solidFill>
                            <a:srgbClr val="FF0000"/>
                          </a:solidFill>
                          <a:effectLst/>
                        </a:rPr>
                        <a:t>humans</a:t>
                      </a:r>
                      <a:r>
                        <a:rPr lang="en-AU" sz="2400" dirty="0">
                          <a:effectLst/>
                        </a:rPr>
                        <a:t> have influenced the </a:t>
                      </a:r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nitrogen cycle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1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Explain the </a:t>
                      </a:r>
                      <a:r>
                        <a:rPr lang="en-AU" sz="2400" b="1" dirty="0" smtClean="0">
                          <a:solidFill>
                            <a:srgbClr val="FB6611"/>
                          </a:solidFill>
                          <a:effectLst/>
                        </a:rPr>
                        <a:t>consequences</a:t>
                      </a:r>
                      <a:r>
                        <a:rPr lang="en-AU" sz="2400" dirty="0">
                          <a:effectLst/>
                        </a:rPr>
                        <a:t> of these human influences on the Earth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235754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500417265.226151g/1500417268419-62902237105757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75" y="4102100"/>
            <a:ext cx="38100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586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0400" y="545237"/>
            <a:ext cx="1107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Lightning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also cause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nitrogen fixation,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it splits apart nitrogen atoms and produces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nitrites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nitrates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​−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3​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great amounts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needed to split apart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triple covalent bond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22313220.931511g/1422313212076-1744098420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3168502"/>
            <a:ext cx="4797425" cy="318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509538"/>
            <a:ext cx="10795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 similar process to that of lightning, burning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fossil fuels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creates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temperatures and pressures. These conditions produce enough energy to convert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nitrogen gas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to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nitric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gas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fossil fuels being burnt contain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fossilised nitrogen,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can also become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increase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emissions.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79260868.135521g/1479260867816-5856241198112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5" y="2919462"/>
            <a:ext cx="5448298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1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663139"/>
            <a:ext cx="10325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reaches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ozone layer,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can react with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ozone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to produce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nitric dioxide 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process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depletes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amount of ozone in the atmosphere. Depletion of ozone reduces the thickness of the ozone layer, allowing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amounts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ultraviolet radiation (UV)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reach Earth. Exposure to high amounts of UV is known to cause skin cancer.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Science/1425241231.509371g/1425241233291-103346301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38179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029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180539"/>
            <a:ext cx="106045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Nitrous oxide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N2​O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has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drastically since the Industrial Revolution. Nitrous oxide in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atmosphere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increased from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270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nanomoles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per mole before the Industrial Revolution around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200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 ago,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around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319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nanomoles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per </a:t>
            </a:r>
            <a:r>
              <a:rPr lang="en-AU" sz="28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2005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addition, human activity accounts for over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33%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emissions, and most of this is through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agriculture.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Science/1448394850.623751g/1448394854509-286430611736293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4143374"/>
            <a:ext cx="3800475" cy="271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0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eHy-Y_8nR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1200" y="902038"/>
            <a:ext cx="11341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Nitrogen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an element that, in its biological form, is an essential part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nitrogenous bases of DNA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amino acids,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building blocks of proteins.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atmosphere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around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78%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nitrogen, this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gaseous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 is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accessible to most living organisms.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48507029.802211g/1448507041199-443198269794341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2954337"/>
            <a:ext cx="5534025" cy="368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96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00" y="338435"/>
            <a:ext cx="10452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atmospheric nitrogen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plants, nitrogen undergoes a process known as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nitrogen fixation.</a:t>
            </a:r>
            <a:endParaRPr lang="en-AU" sz="2400" dirty="0"/>
          </a:p>
        </p:txBody>
      </p:sp>
      <p:pic>
        <p:nvPicPr>
          <p:cNvPr id="3074" name="Picture 2" descr="https://www.educationperfect.com/media/content/Science/1418259160.50771g/1418259158170-85308003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1468987"/>
            <a:ext cx="6918325" cy="538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97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8100" y="443637"/>
            <a:ext cx="9956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Nitrogen fixation is the conversion of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nitrogen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has become trapped in the soil, by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nitrogen-fixing bacteria.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bacteria convert the nitrogen (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into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ammonia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NH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which can then be converted into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nitrates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NO</a:t>
            </a:r>
            <a:r>
              <a:rPr lang="en-AU" sz="28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8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by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nitrifying bacteria.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3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378936"/>
            <a:ext cx="1122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nitrogen-fixing bacteria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mutually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beneficial relationship with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leguminous plants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(e.g. peanuts, soya-beans) and form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nodules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their roots, as can be seen below (the small bumps on the roots).</a:t>
            </a:r>
            <a:endParaRPr lang="en-AU" sz="2400" dirty="0"/>
          </a:p>
        </p:txBody>
      </p:sp>
      <p:pic>
        <p:nvPicPr>
          <p:cNvPr id="4098" name="Picture 2" descr="https://www.educationperfect.com/media/content/Science/1454979071.654781g/1454979071763-351422730070150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2641071"/>
            <a:ext cx="4899025" cy="326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05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l2xC_WMvo5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20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8"/>
            <a:ext cx="11442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nitrogen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taken up by legumes is either consumed when animals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legumes, or is taken up by other plants when the legume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dies and decomposes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soil.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plants and organisms that gained nitrogen through plant consumption die, they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decomposed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another type of organism known as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decomposer.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20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115</Words>
  <Application>Microsoft Office PowerPoint</Application>
  <PresentationFormat>Widescreen</PresentationFormat>
  <Paragraphs>61</Paragraphs>
  <Slides>23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KaTeX_Main</vt:lpstr>
      <vt:lpstr>Office Theme</vt:lpstr>
      <vt:lpstr>The Nitrogen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Nitrogen Cycle</dc:title>
  <dc:creator>Joseph D'cruz</dc:creator>
  <cp:lastModifiedBy>Joseph D'cruz</cp:lastModifiedBy>
  <cp:revision>3</cp:revision>
  <dcterms:created xsi:type="dcterms:W3CDTF">2020-05-30T05:36:30Z</dcterms:created>
  <dcterms:modified xsi:type="dcterms:W3CDTF">2020-07-11T12:51:38Z</dcterms:modified>
</cp:coreProperties>
</file>