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126" y="7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3048254E-454F-48E9-AD5A-C3FEB86F63AE}" type="datetimeFigureOut">
              <a:rPr lang="en-AU" smtClean="0"/>
              <a:t>27/09/2020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5E0ED4D-8F47-4FA5-90A9-406B2EDCE047}" type="slidenum">
              <a:rPr lang="en-AU" smtClean="0"/>
              <a:t>‹#›</a:t>
            </a:fld>
            <a:endParaRPr lang="en-AU"/>
          </a:p>
        </p:txBody>
      </p:sp>
    </p:spTree>
    <p:extLst>
      <p:ext uri="{BB962C8B-B14F-4D97-AF65-F5344CB8AC3E}">
        <p14:creationId xmlns:p14="http://schemas.microsoft.com/office/powerpoint/2010/main" val="1513068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3048254E-454F-48E9-AD5A-C3FEB86F63AE}" type="datetimeFigureOut">
              <a:rPr lang="en-AU" smtClean="0"/>
              <a:t>27/09/2020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5E0ED4D-8F47-4FA5-90A9-406B2EDCE047}" type="slidenum">
              <a:rPr lang="en-AU" smtClean="0"/>
              <a:t>‹#›</a:t>
            </a:fld>
            <a:endParaRPr lang="en-AU"/>
          </a:p>
        </p:txBody>
      </p:sp>
    </p:spTree>
    <p:extLst>
      <p:ext uri="{BB962C8B-B14F-4D97-AF65-F5344CB8AC3E}">
        <p14:creationId xmlns:p14="http://schemas.microsoft.com/office/powerpoint/2010/main" val="3613413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3048254E-454F-48E9-AD5A-C3FEB86F63AE}" type="datetimeFigureOut">
              <a:rPr lang="en-AU" smtClean="0"/>
              <a:t>27/09/2020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5E0ED4D-8F47-4FA5-90A9-406B2EDCE047}" type="slidenum">
              <a:rPr lang="en-AU" smtClean="0"/>
              <a:t>‹#›</a:t>
            </a:fld>
            <a:endParaRPr lang="en-AU"/>
          </a:p>
        </p:txBody>
      </p:sp>
    </p:spTree>
    <p:extLst>
      <p:ext uri="{BB962C8B-B14F-4D97-AF65-F5344CB8AC3E}">
        <p14:creationId xmlns:p14="http://schemas.microsoft.com/office/powerpoint/2010/main" val="2330277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3048254E-454F-48E9-AD5A-C3FEB86F63AE}" type="datetimeFigureOut">
              <a:rPr lang="en-AU" smtClean="0"/>
              <a:t>27/09/2020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5E0ED4D-8F47-4FA5-90A9-406B2EDCE047}" type="slidenum">
              <a:rPr lang="en-AU" smtClean="0"/>
              <a:t>‹#›</a:t>
            </a:fld>
            <a:endParaRPr lang="en-AU"/>
          </a:p>
        </p:txBody>
      </p:sp>
    </p:spTree>
    <p:extLst>
      <p:ext uri="{BB962C8B-B14F-4D97-AF65-F5344CB8AC3E}">
        <p14:creationId xmlns:p14="http://schemas.microsoft.com/office/powerpoint/2010/main" val="898902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048254E-454F-48E9-AD5A-C3FEB86F63AE}" type="datetimeFigureOut">
              <a:rPr lang="en-AU" smtClean="0"/>
              <a:t>27/09/2020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5E0ED4D-8F47-4FA5-90A9-406B2EDCE047}" type="slidenum">
              <a:rPr lang="en-AU" smtClean="0"/>
              <a:t>‹#›</a:t>
            </a:fld>
            <a:endParaRPr lang="en-AU"/>
          </a:p>
        </p:txBody>
      </p:sp>
    </p:spTree>
    <p:extLst>
      <p:ext uri="{BB962C8B-B14F-4D97-AF65-F5344CB8AC3E}">
        <p14:creationId xmlns:p14="http://schemas.microsoft.com/office/powerpoint/2010/main" val="1847666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3048254E-454F-48E9-AD5A-C3FEB86F63AE}" type="datetimeFigureOut">
              <a:rPr lang="en-AU" smtClean="0"/>
              <a:t>27/09/2020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5E0ED4D-8F47-4FA5-90A9-406B2EDCE047}" type="slidenum">
              <a:rPr lang="en-AU" smtClean="0"/>
              <a:t>‹#›</a:t>
            </a:fld>
            <a:endParaRPr lang="en-AU"/>
          </a:p>
        </p:txBody>
      </p:sp>
    </p:spTree>
    <p:extLst>
      <p:ext uri="{BB962C8B-B14F-4D97-AF65-F5344CB8AC3E}">
        <p14:creationId xmlns:p14="http://schemas.microsoft.com/office/powerpoint/2010/main" val="152735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3048254E-454F-48E9-AD5A-C3FEB86F63AE}" type="datetimeFigureOut">
              <a:rPr lang="en-AU" smtClean="0"/>
              <a:t>27/09/2020</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35E0ED4D-8F47-4FA5-90A9-406B2EDCE047}" type="slidenum">
              <a:rPr lang="en-AU" smtClean="0"/>
              <a:t>‹#›</a:t>
            </a:fld>
            <a:endParaRPr lang="en-AU"/>
          </a:p>
        </p:txBody>
      </p:sp>
    </p:spTree>
    <p:extLst>
      <p:ext uri="{BB962C8B-B14F-4D97-AF65-F5344CB8AC3E}">
        <p14:creationId xmlns:p14="http://schemas.microsoft.com/office/powerpoint/2010/main" val="2261847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3048254E-454F-48E9-AD5A-C3FEB86F63AE}" type="datetimeFigureOut">
              <a:rPr lang="en-AU" smtClean="0"/>
              <a:t>27/09/2020</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35E0ED4D-8F47-4FA5-90A9-406B2EDCE047}" type="slidenum">
              <a:rPr lang="en-AU" smtClean="0"/>
              <a:t>‹#›</a:t>
            </a:fld>
            <a:endParaRPr lang="en-AU"/>
          </a:p>
        </p:txBody>
      </p:sp>
    </p:spTree>
    <p:extLst>
      <p:ext uri="{BB962C8B-B14F-4D97-AF65-F5344CB8AC3E}">
        <p14:creationId xmlns:p14="http://schemas.microsoft.com/office/powerpoint/2010/main" val="1249013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48254E-454F-48E9-AD5A-C3FEB86F63AE}" type="datetimeFigureOut">
              <a:rPr lang="en-AU" smtClean="0"/>
              <a:t>27/09/2020</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35E0ED4D-8F47-4FA5-90A9-406B2EDCE047}" type="slidenum">
              <a:rPr lang="en-AU" smtClean="0"/>
              <a:t>‹#›</a:t>
            </a:fld>
            <a:endParaRPr lang="en-AU"/>
          </a:p>
        </p:txBody>
      </p:sp>
    </p:spTree>
    <p:extLst>
      <p:ext uri="{BB962C8B-B14F-4D97-AF65-F5344CB8AC3E}">
        <p14:creationId xmlns:p14="http://schemas.microsoft.com/office/powerpoint/2010/main" val="975680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048254E-454F-48E9-AD5A-C3FEB86F63AE}" type="datetimeFigureOut">
              <a:rPr lang="en-AU" smtClean="0"/>
              <a:t>27/09/2020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5E0ED4D-8F47-4FA5-90A9-406B2EDCE047}" type="slidenum">
              <a:rPr lang="en-AU" smtClean="0"/>
              <a:t>‹#›</a:t>
            </a:fld>
            <a:endParaRPr lang="en-AU"/>
          </a:p>
        </p:txBody>
      </p:sp>
    </p:spTree>
    <p:extLst>
      <p:ext uri="{BB962C8B-B14F-4D97-AF65-F5344CB8AC3E}">
        <p14:creationId xmlns:p14="http://schemas.microsoft.com/office/powerpoint/2010/main" val="1148776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048254E-454F-48E9-AD5A-C3FEB86F63AE}" type="datetimeFigureOut">
              <a:rPr lang="en-AU" smtClean="0"/>
              <a:t>27/09/2020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5E0ED4D-8F47-4FA5-90A9-406B2EDCE047}" type="slidenum">
              <a:rPr lang="en-AU" smtClean="0"/>
              <a:t>‹#›</a:t>
            </a:fld>
            <a:endParaRPr lang="en-AU"/>
          </a:p>
        </p:txBody>
      </p:sp>
    </p:spTree>
    <p:extLst>
      <p:ext uri="{BB962C8B-B14F-4D97-AF65-F5344CB8AC3E}">
        <p14:creationId xmlns:p14="http://schemas.microsoft.com/office/powerpoint/2010/main" val="1178515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48254E-454F-48E9-AD5A-C3FEB86F63AE}" type="datetimeFigureOut">
              <a:rPr lang="en-AU" smtClean="0"/>
              <a:t>27/09/2020</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E0ED4D-8F47-4FA5-90A9-406B2EDCE047}" type="slidenum">
              <a:rPr lang="en-AU" smtClean="0"/>
              <a:t>‹#›</a:t>
            </a:fld>
            <a:endParaRPr lang="en-AU"/>
          </a:p>
        </p:txBody>
      </p:sp>
    </p:spTree>
    <p:extLst>
      <p:ext uri="{BB962C8B-B14F-4D97-AF65-F5344CB8AC3E}">
        <p14:creationId xmlns:p14="http://schemas.microsoft.com/office/powerpoint/2010/main" val="17319501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Heat and the Cosmic Microwave Background</a:t>
            </a:r>
            <a:endParaRPr lang="en-AU" dirty="0"/>
          </a:p>
        </p:txBody>
      </p:sp>
      <p:sp>
        <p:nvSpPr>
          <p:cNvPr id="3" name="Subtitle 2"/>
          <p:cNvSpPr>
            <a:spLocks noGrp="1"/>
          </p:cNvSpPr>
          <p:nvPr>
            <p:ph type="subTitle" idx="1"/>
          </p:nvPr>
        </p:nvSpPr>
        <p:spPr/>
        <p:txBody>
          <a:bodyPr/>
          <a:lstStyle/>
          <a:p>
            <a:endParaRPr lang="en-AU"/>
          </a:p>
        </p:txBody>
      </p:sp>
    </p:spTree>
    <p:extLst>
      <p:ext uri="{BB962C8B-B14F-4D97-AF65-F5344CB8AC3E}">
        <p14:creationId xmlns:p14="http://schemas.microsoft.com/office/powerpoint/2010/main" val="30533494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4000" y="358339"/>
            <a:ext cx="11620500" cy="1754326"/>
          </a:xfrm>
          <a:prstGeom prst="rect">
            <a:avLst/>
          </a:prstGeom>
        </p:spPr>
        <p:txBody>
          <a:bodyPr wrap="square">
            <a:spAutoFit/>
          </a:bodyPr>
          <a:lstStyle/>
          <a:p>
            <a:pPr algn="ctr"/>
            <a:r>
              <a:rPr lang="en-AU" b="1" i="0" dirty="0" smtClean="0">
                <a:solidFill>
                  <a:srgbClr val="0066CC"/>
                </a:solidFill>
                <a:effectLst/>
                <a:latin typeface="Arial" panose="020B0604020202020204" pitchFamily="34" charset="0"/>
              </a:rPr>
              <a:t>Astronomers</a:t>
            </a:r>
            <a:r>
              <a:rPr lang="en-AU" b="1" i="0" dirty="0" smtClean="0">
                <a:solidFill>
                  <a:srgbClr val="444444"/>
                </a:solidFill>
                <a:effectLst/>
                <a:latin typeface="Arial" panose="020B0604020202020204" pitchFamily="34" charset="0"/>
              </a:rPr>
              <a:t> can see the </a:t>
            </a:r>
            <a:r>
              <a:rPr lang="en-AU" b="1" i="0" dirty="0" smtClean="0">
                <a:solidFill>
                  <a:srgbClr val="F30277"/>
                </a:solidFill>
                <a:effectLst/>
                <a:latin typeface="Arial" panose="020B0604020202020204" pitchFamily="34" charset="0"/>
              </a:rPr>
              <a:t>CMB</a:t>
            </a:r>
            <a:r>
              <a:rPr lang="en-AU" b="1" i="0" dirty="0" smtClean="0">
                <a:solidFill>
                  <a:srgbClr val="444444"/>
                </a:solidFill>
                <a:effectLst/>
                <a:latin typeface="Arial" panose="020B0604020202020204" pitchFamily="34" charset="0"/>
              </a:rPr>
              <a:t> when they look out into deep space.</a:t>
            </a:r>
            <a:endParaRPr lang="en-AU" b="0" i="0" dirty="0" smtClean="0">
              <a:solidFill>
                <a:srgbClr val="444444"/>
              </a:solidFill>
              <a:effectLst/>
              <a:latin typeface="Arial" panose="020B0604020202020204" pitchFamily="34" charset="0"/>
            </a:endParaRPr>
          </a:p>
          <a:p>
            <a:pPr algn="ctr"/>
            <a:r>
              <a:rPr lang="en-AU" b="0" i="0" dirty="0" smtClean="0">
                <a:solidFill>
                  <a:srgbClr val="444444"/>
                </a:solidFill>
                <a:effectLst/>
                <a:latin typeface="Arial" panose="020B0604020202020204" pitchFamily="34" charset="0"/>
              </a:rPr>
              <a:t> </a:t>
            </a:r>
          </a:p>
          <a:p>
            <a:pPr algn="ctr"/>
            <a:r>
              <a:rPr lang="en-AU" b="0" i="0" dirty="0" smtClean="0">
                <a:solidFill>
                  <a:srgbClr val="444444"/>
                </a:solidFill>
                <a:effectLst/>
                <a:latin typeface="Arial" panose="020B0604020202020204" pitchFamily="34" charset="0"/>
              </a:rPr>
              <a:t>They see that the formation of the </a:t>
            </a:r>
            <a:r>
              <a:rPr lang="en-AU" b="1" i="0" dirty="0" smtClean="0">
                <a:solidFill>
                  <a:srgbClr val="F30277"/>
                </a:solidFill>
                <a:effectLst/>
                <a:latin typeface="Arial" panose="020B0604020202020204" pitchFamily="34" charset="0"/>
              </a:rPr>
              <a:t>CMB</a:t>
            </a:r>
            <a:r>
              <a:rPr lang="en-AU" b="0" i="0" dirty="0" smtClean="0">
                <a:solidFill>
                  <a:srgbClr val="444444"/>
                </a:solidFill>
                <a:effectLst/>
                <a:latin typeface="Arial" panose="020B0604020202020204" pitchFamily="34" charset="0"/>
              </a:rPr>
              <a:t> began around </a:t>
            </a:r>
            <a:r>
              <a:rPr lang="en-AU" b="1" i="0" dirty="0" smtClean="0">
                <a:solidFill>
                  <a:srgbClr val="444444"/>
                </a:solidFill>
                <a:effectLst/>
                <a:latin typeface="KaTeX_Main"/>
              </a:rPr>
              <a:t>378000</a:t>
            </a:r>
            <a:r>
              <a:rPr lang="en-AU" b="0" i="0" dirty="0" smtClean="0">
                <a:solidFill>
                  <a:srgbClr val="444444"/>
                </a:solidFill>
                <a:effectLst/>
                <a:latin typeface="Arial" panose="020B0604020202020204" pitchFamily="34" charset="0"/>
              </a:rPr>
              <a:t> </a:t>
            </a:r>
            <a:r>
              <a:rPr lang="en-AU" b="1" i="0" dirty="0" smtClean="0">
                <a:solidFill>
                  <a:srgbClr val="444444"/>
                </a:solidFill>
                <a:effectLst/>
                <a:latin typeface="Arial" panose="020B0604020202020204" pitchFamily="34" charset="0"/>
              </a:rPr>
              <a:t>years</a:t>
            </a:r>
            <a:r>
              <a:rPr lang="en-AU" b="0" i="0" dirty="0" smtClean="0">
                <a:solidFill>
                  <a:srgbClr val="444444"/>
                </a:solidFill>
                <a:effectLst/>
                <a:latin typeface="Arial" panose="020B0604020202020204" pitchFamily="34" charset="0"/>
              </a:rPr>
              <a:t> after the Big Bang, with the Big Bang occurring </a:t>
            </a:r>
            <a:r>
              <a:rPr lang="en-AU" b="1" i="0" dirty="0" smtClean="0">
                <a:solidFill>
                  <a:srgbClr val="444444"/>
                </a:solidFill>
                <a:effectLst/>
                <a:latin typeface="KaTeX_Main"/>
              </a:rPr>
              <a:t>13.82</a:t>
            </a:r>
            <a:r>
              <a:rPr lang="en-AU" b="0" i="0" dirty="0" smtClean="0">
                <a:solidFill>
                  <a:srgbClr val="444444"/>
                </a:solidFill>
                <a:effectLst/>
                <a:latin typeface="Arial" panose="020B0604020202020204" pitchFamily="34" charset="0"/>
              </a:rPr>
              <a:t> </a:t>
            </a:r>
            <a:r>
              <a:rPr lang="en-AU" b="1" i="0" dirty="0" smtClean="0">
                <a:solidFill>
                  <a:srgbClr val="444444"/>
                </a:solidFill>
                <a:effectLst/>
                <a:latin typeface="Arial" panose="020B0604020202020204" pitchFamily="34" charset="0"/>
              </a:rPr>
              <a:t>billion years</a:t>
            </a:r>
            <a:r>
              <a:rPr lang="en-AU" b="0" i="0" dirty="0" smtClean="0">
                <a:solidFill>
                  <a:srgbClr val="444444"/>
                </a:solidFill>
                <a:effectLst/>
                <a:latin typeface="Arial" panose="020B0604020202020204" pitchFamily="34" charset="0"/>
              </a:rPr>
              <a:t> ago.</a:t>
            </a:r>
          </a:p>
          <a:p>
            <a:pPr algn="ctr"/>
            <a:r>
              <a:rPr lang="en-AU" b="0" i="0" dirty="0" smtClean="0">
                <a:solidFill>
                  <a:srgbClr val="444444"/>
                </a:solidFill>
                <a:effectLst/>
                <a:latin typeface="Arial" panose="020B0604020202020204" pitchFamily="34" charset="0"/>
              </a:rPr>
              <a:t> </a:t>
            </a:r>
          </a:p>
          <a:p>
            <a:pPr algn="ctr"/>
            <a:r>
              <a:rPr lang="en-AU" b="0" i="0" dirty="0" smtClean="0">
                <a:solidFill>
                  <a:srgbClr val="444444"/>
                </a:solidFill>
                <a:effectLst/>
                <a:latin typeface="Arial" panose="020B0604020202020204" pitchFamily="34" charset="0"/>
              </a:rPr>
              <a:t>The time during which the </a:t>
            </a:r>
            <a:r>
              <a:rPr lang="en-AU" b="1" i="0" dirty="0" smtClean="0">
                <a:solidFill>
                  <a:srgbClr val="F30277"/>
                </a:solidFill>
                <a:effectLst/>
                <a:latin typeface="Arial" panose="020B0604020202020204" pitchFamily="34" charset="0"/>
              </a:rPr>
              <a:t>CMB</a:t>
            </a:r>
            <a:r>
              <a:rPr lang="en-AU" b="0" i="0" dirty="0" smtClean="0">
                <a:solidFill>
                  <a:srgbClr val="444444"/>
                </a:solidFill>
                <a:effectLst/>
                <a:latin typeface="Arial" panose="020B0604020202020204" pitchFamily="34" charset="0"/>
              </a:rPr>
              <a:t> formed is known as the </a:t>
            </a:r>
            <a:r>
              <a:rPr lang="en-AU" b="1" i="0" dirty="0" smtClean="0">
                <a:solidFill>
                  <a:srgbClr val="B3B3B3"/>
                </a:solidFill>
                <a:effectLst/>
                <a:latin typeface="Arial" panose="020B0604020202020204" pitchFamily="34" charset="0"/>
              </a:rPr>
              <a:t>Recombination epoch.</a:t>
            </a:r>
            <a:endParaRPr lang="en-AU" b="0" i="0" dirty="0">
              <a:solidFill>
                <a:srgbClr val="444444"/>
              </a:solidFill>
              <a:effectLst/>
              <a:latin typeface="Arial" panose="020B0604020202020204" pitchFamily="34" charset="0"/>
            </a:endParaRPr>
          </a:p>
        </p:txBody>
      </p:sp>
      <p:pic>
        <p:nvPicPr>
          <p:cNvPr id="9218" name="Picture 2" descr="https://www.educationperfect.com/media/content/Science/1502062155.088451g/1502062159211-3731213926114600-8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9012" y="2924175"/>
            <a:ext cx="7610475" cy="3143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4596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4500" y="590540"/>
            <a:ext cx="11303000" cy="2585323"/>
          </a:xfrm>
          <a:prstGeom prst="rect">
            <a:avLst/>
          </a:prstGeom>
        </p:spPr>
        <p:txBody>
          <a:bodyPr wrap="square">
            <a:spAutoFit/>
          </a:bodyPr>
          <a:lstStyle/>
          <a:p>
            <a:pPr algn="ctr"/>
            <a:r>
              <a:rPr lang="en-AU" b="1" i="0" dirty="0" smtClean="0">
                <a:solidFill>
                  <a:srgbClr val="444444"/>
                </a:solidFill>
                <a:effectLst/>
                <a:latin typeface="Arial" panose="020B0604020202020204" pitchFamily="34" charset="0"/>
              </a:rPr>
              <a:t>So where is the CMB currently?</a:t>
            </a:r>
            <a:endParaRPr lang="en-AU" b="0" i="0" dirty="0" smtClean="0">
              <a:solidFill>
                <a:srgbClr val="444444"/>
              </a:solidFill>
              <a:effectLst/>
              <a:latin typeface="Arial" panose="020B0604020202020204" pitchFamily="34" charset="0"/>
            </a:endParaRPr>
          </a:p>
          <a:p>
            <a:pPr algn="ctr"/>
            <a:r>
              <a:rPr lang="en-AU" b="0" i="0" dirty="0" smtClean="0">
                <a:solidFill>
                  <a:srgbClr val="444444"/>
                </a:solidFill>
                <a:effectLst/>
                <a:latin typeface="Arial" panose="020B0604020202020204" pitchFamily="34" charset="0"/>
              </a:rPr>
              <a:t> </a:t>
            </a:r>
          </a:p>
          <a:p>
            <a:pPr algn="ctr"/>
            <a:r>
              <a:rPr lang="en-AU" b="0" i="0" dirty="0" smtClean="0">
                <a:solidFill>
                  <a:srgbClr val="444444"/>
                </a:solidFill>
                <a:effectLst/>
                <a:latin typeface="Arial" panose="020B0604020202020204" pitchFamily="34" charset="0"/>
              </a:rPr>
              <a:t>Currently the </a:t>
            </a:r>
            <a:r>
              <a:rPr lang="en-AU" b="1" i="0" dirty="0" smtClean="0">
                <a:solidFill>
                  <a:srgbClr val="F30277"/>
                </a:solidFill>
                <a:effectLst/>
                <a:latin typeface="Arial" panose="020B0604020202020204" pitchFamily="34" charset="0"/>
              </a:rPr>
              <a:t>CMB</a:t>
            </a:r>
            <a:r>
              <a:rPr lang="en-AU" b="0" i="0" dirty="0" smtClean="0">
                <a:solidFill>
                  <a:srgbClr val="444444"/>
                </a:solidFill>
                <a:effectLst/>
                <a:latin typeface="Arial" panose="020B0604020202020204" pitchFamily="34" charset="0"/>
              </a:rPr>
              <a:t> is at a very cold temperature of only </a:t>
            </a:r>
            <a:r>
              <a:rPr lang="en-AU" b="0" i="0" dirty="0" smtClean="0">
                <a:solidFill>
                  <a:srgbClr val="444444"/>
                </a:solidFill>
                <a:effectLst/>
                <a:latin typeface="KaTeX_Main"/>
              </a:rPr>
              <a:t>2.725</a:t>
            </a:r>
            <a:r>
              <a:rPr lang="en-AU" b="0" i="0" baseline="30000" dirty="0" smtClean="0">
                <a:solidFill>
                  <a:srgbClr val="444444"/>
                </a:solidFill>
                <a:effectLst/>
                <a:latin typeface="KaTeX_Main"/>
              </a:rPr>
              <a:t>o</a:t>
            </a:r>
            <a:r>
              <a:rPr lang="en-AU" b="0" i="0" dirty="0" smtClean="0">
                <a:solidFill>
                  <a:srgbClr val="444444"/>
                </a:solidFill>
                <a:effectLst/>
                <a:latin typeface="KaTeX_Main"/>
              </a:rPr>
              <a:t>C</a:t>
            </a:r>
            <a:r>
              <a:rPr lang="en-AU" b="0" i="0" dirty="0" smtClean="0">
                <a:solidFill>
                  <a:srgbClr val="444444"/>
                </a:solidFill>
                <a:effectLst/>
                <a:latin typeface="Arial" panose="020B0604020202020204" pitchFamily="34" charset="0"/>
              </a:rPr>
              <a:t> above </a:t>
            </a:r>
            <a:r>
              <a:rPr lang="en-AU" b="1" i="0" dirty="0" smtClean="0">
                <a:solidFill>
                  <a:srgbClr val="0847C3"/>
                </a:solidFill>
                <a:effectLst/>
                <a:latin typeface="Arial" panose="020B0604020202020204" pitchFamily="34" charset="0"/>
              </a:rPr>
              <a:t>absolute zero</a:t>
            </a:r>
            <a:r>
              <a:rPr lang="en-AU" b="0" i="0" dirty="0" smtClean="0">
                <a:solidFill>
                  <a:srgbClr val="444444"/>
                </a:solidFill>
                <a:effectLst/>
                <a:latin typeface="Arial" panose="020B0604020202020204" pitchFamily="34" charset="0"/>
              </a:rPr>
              <a:t> - absolute zero is the temperature (</a:t>
            </a:r>
            <a:r>
              <a:rPr lang="en-AU" b="0" i="0" dirty="0" smtClean="0">
                <a:solidFill>
                  <a:srgbClr val="444444"/>
                </a:solidFill>
                <a:effectLst/>
                <a:latin typeface="KaTeX_Main"/>
              </a:rPr>
              <a:t>−273.15</a:t>
            </a:r>
            <a:r>
              <a:rPr lang="en-AU" b="0" i="0" baseline="30000" dirty="0" smtClean="0">
                <a:solidFill>
                  <a:srgbClr val="444444"/>
                </a:solidFill>
                <a:effectLst/>
                <a:latin typeface="KaTeX_Main"/>
              </a:rPr>
              <a:t>o</a:t>
            </a:r>
            <a:r>
              <a:rPr lang="en-AU" b="0" i="0" dirty="0" smtClean="0">
                <a:solidFill>
                  <a:srgbClr val="444444"/>
                </a:solidFill>
                <a:effectLst/>
                <a:latin typeface="KaTeX_Main"/>
              </a:rPr>
              <a:t>C</a:t>
            </a:r>
            <a:r>
              <a:rPr lang="en-AU" b="0" i="0" dirty="0" smtClean="0">
                <a:solidFill>
                  <a:srgbClr val="444444"/>
                </a:solidFill>
                <a:effectLst/>
                <a:latin typeface="Arial" panose="020B0604020202020204" pitchFamily="34" charset="0"/>
              </a:rPr>
              <a:t>) at which atoms stop moving.</a:t>
            </a:r>
          </a:p>
          <a:p>
            <a:pPr algn="ctr"/>
            <a:r>
              <a:rPr lang="en-AU" b="0" i="0" dirty="0" smtClean="0">
                <a:solidFill>
                  <a:srgbClr val="444444"/>
                </a:solidFill>
                <a:effectLst/>
                <a:latin typeface="Arial" panose="020B0604020202020204" pitchFamily="34" charset="0"/>
              </a:rPr>
              <a:t> </a:t>
            </a:r>
          </a:p>
          <a:p>
            <a:pPr algn="ctr"/>
            <a:r>
              <a:rPr lang="en-AU" b="0" i="0" dirty="0" smtClean="0">
                <a:solidFill>
                  <a:srgbClr val="444444"/>
                </a:solidFill>
                <a:effectLst/>
                <a:latin typeface="Arial" panose="020B0604020202020204" pitchFamily="34" charset="0"/>
              </a:rPr>
              <a:t>This is because over time, the </a:t>
            </a:r>
            <a:r>
              <a:rPr lang="en-AU" b="1" i="0" dirty="0" smtClean="0">
                <a:solidFill>
                  <a:srgbClr val="900C3F"/>
                </a:solidFill>
                <a:effectLst/>
                <a:latin typeface="Arial" panose="020B0604020202020204" pitchFamily="34" charset="0"/>
              </a:rPr>
              <a:t>temperature</a:t>
            </a:r>
            <a:r>
              <a:rPr lang="en-AU" b="0" i="0" dirty="0" smtClean="0">
                <a:solidFill>
                  <a:srgbClr val="444444"/>
                </a:solidFill>
                <a:effectLst/>
                <a:latin typeface="Arial" panose="020B0604020202020204" pitchFamily="34" charset="0"/>
              </a:rPr>
              <a:t> of the universe has </a:t>
            </a:r>
            <a:r>
              <a:rPr lang="en-AU" b="1" i="0" dirty="0" smtClean="0">
                <a:solidFill>
                  <a:srgbClr val="0847C3"/>
                </a:solidFill>
                <a:effectLst/>
                <a:latin typeface="Arial" panose="020B0604020202020204" pitchFamily="34" charset="0"/>
              </a:rPr>
              <a:t>cooled</a:t>
            </a:r>
            <a:r>
              <a:rPr lang="en-AU" b="0" i="0" dirty="0" smtClean="0">
                <a:solidFill>
                  <a:srgbClr val="444444"/>
                </a:solidFill>
                <a:effectLst/>
                <a:latin typeface="Arial" panose="020B0604020202020204" pitchFamily="34" charset="0"/>
              </a:rPr>
              <a:t> as it has </a:t>
            </a:r>
            <a:r>
              <a:rPr lang="en-AU" b="1" i="0" dirty="0" smtClean="0">
                <a:solidFill>
                  <a:srgbClr val="00A6D5"/>
                </a:solidFill>
                <a:effectLst/>
                <a:latin typeface="Arial" panose="020B0604020202020204" pitchFamily="34" charset="0"/>
              </a:rPr>
              <a:t>expanded.</a:t>
            </a:r>
            <a:endParaRPr lang="en-AU" b="0" i="0" dirty="0" smtClean="0">
              <a:solidFill>
                <a:srgbClr val="444444"/>
              </a:solidFill>
              <a:effectLst/>
              <a:latin typeface="Arial" panose="020B0604020202020204" pitchFamily="34" charset="0"/>
            </a:endParaRPr>
          </a:p>
          <a:p>
            <a:pPr algn="ctr"/>
            <a:r>
              <a:rPr lang="en-AU" b="0" i="0" dirty="0" smtClean="0">
                <a:solidFill>
                  <a:srgbClr val="444444"/>
                </a:solidFill>
                <a:effectLst/>
                <a:latin typeface="Arial" panose="020B0604020202020204" pitchFamily="34" charset="0"/>
              </a:rPr>
              <a:t> </a:t>
            </a:r>
          </a:p>
          <a:p>
            <a:pPr algn="ctr"/>
            <a:r>
              <a:rPr lang="en-AU" b="0" i="0" dirty="0" smtClean="0">
                <a:solidFill>
                  <a:srgbClr val="444444"/>
                </a:solidFill>
                <a:effectLst/>
                <a:latin typeface="Arial" panose="020B0604020202020204" pitchFamily="34" charset="0"/>
              </a:rPr>
              <a:t>The extremely </a:t>
            </a:r>
            <a:r>
              <a:rPr lang="en-AU" b="1" i="0" dirty="0" smtClean="0">
                <a:solidFill>
                  <a:srgbClr val="0847C3"/>
                </a:solidFill>
                <a:effectLst/>
                <a:latin typeface="Arial" panose="020B0604020202020204" pitchFamily="34" charset="0"/>
              </a:rPr>
              <a:t>cold temperatures</a:t>
            </a:r>
            <a:r>
              <a:rPr lang="en-AU" b="0" i="0" dirty="0" smtClean="0">
                <a:solidFill>
                  <a:srgbClr val="444444"/>
                </a:solidFill>
                <a:effectLst/>
                <a:latin typeface="Arial" panose="020B0604020202020204" pitchFamily="34" charset="0"/>
              </a:rPr>
              <a:t> is what causes the </a:t>
            </a:r>
            <a:r>
              <a:rPr lang="en-AU" b="1" i="0" dirty="0" smtClean="0">
                <a:solidFill>
                  <a:srgbClr val="F30277"/>
                </a:solidFill>
                <a:effectLst/>
                <a:latin typeface="Arial" panose="020B0604020202020204" pitchFamily="34" charset="0"/>
              </a:rPr>
              <a:t>CMB</a:t>
            </a:r>
            <a:r>
              <a:rPr lang="en-AU" b="0" i="0" dirty="0" smtClean="0">
                <a:solidFill>
                  <a:srgbClr val="444444"/>
                </a:solidFill>
                <a:effectLst/>
                <a:latin typeface="Arial" panose="020B0604020202020204" pitchFamily="34" charset="0"/>
              </a:rPr>
              <a:t> to fall in the </a:t>
            </a:r>
            <a:r>
              <a:rPr lang="en-AU" b="1" i="0" dirty="0" smtClean="0">
                <a:solidFill>
                  <a:srgbClr val="571A98"/>
                </a:solidFill>
                <a:effectLst/>
                <a:latin typeface="Arial" panose="020B0604020202020204" pitchFamily="34" charset="0"/>
              </a:rPr>
              <a:t>microwave</a:t>
            </a:r>
            <a:r>
              <a:rPr lang="en-AU" b="0" i="0" dirty="0" smtClean="0">
                <a:solidFill>
                  <a:srgbClr val="444444"/>
                </a:solidFill>
                <a:effectLst/>
                <a:latin typeface="Arial" panose="020B0604020202020204" pitchFamily="34" charset="0"/>
              </a:rPr>
              <a:t> portion of the </a:t>
            </a:r>
            <a:r>
              <a:rPr lang="en-AU" b="1" i="0" dirty="0" smtClean="0">
                <a:solidFill>
                  <a:srgbClr val="571A98"/>
                </a:solidFill>
                <a:effectLst/>
                <a:latin typeface="Arial" panose="020B0604020202020204" pitchFamily="34" charset="0"/>
              </a:rPr>
              <a:t>electromagnetic spectrum.</a:t>
            </a:r>
            <a:endParaRPr lang="en-AU" b="0" i="0" dirty="0">
              <a:solidFill>
                <a:srgbClr val="444444"/>
              </a:solidFill>
              <a:effectLst/>
              <a:latin typeface="Arial" panose="020B0604020202020204" pitchFamily="34" charset="0"/>
            </a:endParaRPr>
          </a:p>
        </p:txBody>
      </p:sp>
      <p:pic>
        <p:nvPicPr>
          <p:cNvPr id="10242" name="Picture 2" descr="https://www.educationperfect.com/media/content/Science/1502078425.265281g/1502078428263-3731213926114600-8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0575" y="3695700"/>
            <a:ext cx="7600950" cy="2390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3835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00100" y="518636"/>
            <a:ext cx="10756900" cy="923330"/>
          </a:xfrm>
          <a:prstGeom prst="rect">
            <a:avLst/>
          </a:prstGeom>
        </p:spPr>
        <p:txBody>
          <a:bodyPr wrap="square">
            <a:spAutoFit/>
          </a:bodyPr>
          <a:lstStyle/>
          <a:p>
            <a:pPr algn="ctr"/>
            <a:r>
              <a:rPr lang="en-AU" b="1" i="0" dirty="0" smtClean="0">
                <a:solidFill>
                  <a:srgbClr val="444444"/>
                </a:solidFill>
                <a:effectLst/>
                <a:latin typeface="Arial" panose="020B0604020202020204" pitchFamily="34" charset="0"/>
              </a:rPr>
              <a:t>So how was the </a:t>
            </a:r>
            <a:r>
              <a:rPr lang="en-AU" b="1" i="0" dirty="0" smtClean="0">
                <a:solidFill>
                  <a:srgbClr val="F30277"/>
                </a:solidFill>
                <a:effectLst/>
                <a:latin typeface="Arial" panose="020B0604020202020204" pitchFamily="34" charset="0"/>
              </a:rPr>
              <a:t>CMB discovered,</a:t>
            </a:r>
            <a:r>
              <a:rPr lang="en-AU" b="1" i="0" dirty="0" smtClean="0">
                <a:solidFill>
                  <a:srgbClr val="444444"/>
                </a:solidFill>
                <a:effectLst/>
                <a:latin typeface="Arial" panose="020B0604020202020204" pitchFamily="34" charset="0"/>
              </a:rPr>
              <a:t> if we are not able to directly see </a:t>
            </a:r>
            <a:r>
              <a:rPr lang="en-AU" b="1" i="0" dirty="0" smtClean="0">
                <a:solidFill>
                  <a:srgbClr val="571A98"/>
                </a:solidFill>
                <a:effectLst/>
                <a:latin typeface="Arial" panose="020B0604020202020204" pitchFamily="34" charset="0"/>
              </a:rPr>
              <a:t>microwave radiation?</a:t>
            </a:r>
            <a:endParaRPr lang="en-AU" b="0" i="0" dirty="0" smtClean="0">
              <a:solidFill>
                <a:srgbClr val="444444"/>
              </a:solidFill>
              <a:effectLst/>
              <a:latin typeface="Arial" panose="020B0604020202020204" pitchFamily="34" charset="0"/>
            </a:endParaRPr>
          </a:p>
          <a:p>
            <a:pPr algn="ctr"/>
            <a:r>
              <a:rPr lang="en-AU" b="0" i="0" dirty="0" smtClean="0">
                <a:solidFill>
                  <a:srgbClr val="444444"/>
                </a:solidFill>
                <a:effectLst/>
                <a:latin typeface="Arial" panose="020B0604020202020204" pitchFamily="34" charset="0"/>
              </a:rPr>
              <a:t> </a:t>
            </a:r>
          </a:p>
          <a:p>
            <a:pPr algn="ctr"/>
            <a:r>
              <a:rPr lang="en-AU" b="0" i="0" dirty="0" smtClean="0">
                <a:solidFill>
                  <a:srgbClr val="444444"/>
                </a:solidFill>
                <a:effectLst/>
                <a:latin typeface="Arial" panose="020B0604020202020204" pitchFamily="34" charset="0"/>
              </a:rPr>
              <a:t>Well, the </a:t>
            </a:r>
            <a:r>
              <a:rPr lang="en-AU" b="1" i="0" dirty="0" smtClean="0">
                <a:solidFill>
                  <a:srgbClr val="F30277"/>
                </a:solidFill>
                <a:effectLst/>
                <a:latin typeface="Arial" panose="020B0604020202020204" pitchFamily="34" charset="0"/>
              </a:rPr>
              <a:t>CMB</a:t>
            </a:r>
            <a:r>
              <a:rPr lang="en-AU" b="0" i="0" dirty="0" smtClean="0">
                <a:solidFill>
                  <a:srgbClr val="444444"/>
                </a:solidFill>
                <a:effectLst/>
                <a:latin typeface="Arial" panose="020B0604020202020204" pitchFamily="34" charset="0"/>
              </a:rPr>
              <a:t> was first predicted by </a:t>
            </a:r>
            <a:r>
              <a:rPr lang="en-AU" b="1" i="0" dirty="0" smtClean="0">
                <a:solidFill>
                  <a:srgbClr val="00A6D5"/>
                </a:solidFill>
                <a:effectLst/>
                <a:latin typeface="Arial" panose="020B0604020202020204" pitchFamily="34" charset="0"/>
              </a:rPr>
              <a:t>Ralph </a:t>
            </a:r>
            <a:r>
              <a:rPr lang="en-AU" b="1" i="0" dirty="0" err="1" smtClean="0">
                <a:solidFill>
                  <a:srgbClr val="00A6D5"/>
                </a:solidFill>
                <a:effectLst/>
                <a:latin typeface="Arial" panose="020B0604020202020204" pitchFamily="34" charset="0"/>
              </a:rPr>
              <a:t>Alpher</a:t>
            </a:r>
            <a:r>
              <a:rPr lang="en-AU" b="0" i="0" dirty="0" smtClean="0">
                <a:solidFill>
                  <a:srgbClr val="444444"/>
                </a:solidFill>
                <a:effectLst/>
                <a:latin typeface="Arial" panose="020B0604020202020204" pitchFamily="34" charset="0"/>
              </a:rPr>
              <a:t> in </a:t>
            </a:r>
            <a:r>
              <a:rPr lang="en-AU" b="1" i="0" dirty="0" smtClean="0">
                <a:solidFill>
                  <a:srgbClr val="444444"/>
                </a:solidFill>
                <a:effectLst/>
                <a:latin typeface="KaTeX_Main"/>
              </a:rPr>
              <a:t>1948</a:t>
            </a:r>
            <a:r>
              <a:rPr lang="en-AU" b="0" i="0" dirty="0" smtClean="0">
                <a:solidFill>
                  <a:srgbClr val="444444"/>
                </a:solidFill>
                <a:effectLst/>
                <a:latin typeface="Arial" panose="020B0604020202020204" pitchFamily="34" charset="0"/>
              </a:rPr>
              <a:t>, in line with his research on the </a:t>
            </a:r>
            <a:r>
              <a:rPr lang="en-AU" b="1" i="0" dirty="0" smtClean="0">
                <a:solidFill>
                  <a:srgbClr val="CC0000"/>
                </a:solidFill>
                <a:effectLst/>
                <a:latin typeface="Arial" panose="020B0604020202020204" pitchFamily="34" charset="0"/>
              </a:rPr>
              <a:t>Big Bang.</a:t>
            </a:r>
            <a:endParaRPr lang="en-AU" b="0" i="0" dirty="0">
              <a:solidFill>
                <a:srgbClr val="444444"/>
              </a:solidFill>
              <a:effectLst/>
              <a:latin typeface="Arial" panose="020B0604020202020204" pitchFamily="34" charset="0"/>
            </a:endParaRPr>
          </a:p>
        </p:txBody>
      </p:sp>
      <p:pic>
        <p:nvPicPr>
          <p:cNvPr id="11266" name="Picture 2" descr="https://www.educationperfect.com/media/content/Science/1442178586.698311g/1442178604846-488923338744560-4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5475" y="2908300"/>
            <a:ext cx="3800475" cy="2867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8144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 y="459939"/>
            <a:ext cx="11557000" cy="1477328"/>
          </a:xfrm>
          <a:prstGeom prst="rect">
            <a:avLst/>
          </a:prstGeom>
        </p:spPr>
        <p:txBody>
          <a:bodyPr wrap="square">
            <a:spAutoFit/>
          </a:bodyPr>
          <a:lstStyle/>
          <a:p>
            <a:pPr algn="ctr"/>
            <a:r>
              <a:rPr lang="en-AU" b="1" i="0" dirty="0" smtClean="0">
                <a:solidFill>
                  <a:srgbClr val="444444"/>
                </a:solidFill>
                <a:effectLst/>
                <a:latin typeface="Arial" panose="020B0604020202020204" pitchFamily="34" charset="0"/>
              </a:rPr>
              <a:t>Ralph Adler proposed that there if the </a:t>
            </a:r>
            <a:r>
              <a:rPr lang="en-AU" b="1" i="0" dirty="0" smtClean="0">
                <a:solidFill>
                  <a:srgbClr val="CC0000"/>
                </a:solidFill>
                <a:effectLst/>
                <a:latin typeface="Arial" panose="020B0604020202020204" pitchFamily="34" charset="0"/>
              </a:rPr>
              <a:t>Big Bang</a:t>
            </a:r>
            <a:r>
              <a:rPr lang="en-AU" b="1" i="0" dirty="0" smtClean="0">
                <a:solidFill>
                  <a:srgbClr val="444444"/>
                </a:solidFill>
                <a:effectLst/>
                <a:latin typeface="Arial" panose="020B0604020202020204" pitchFamily="34" charset="0"/>
              </a:rPr>
              <a:t> occurred there must be some kind of thermal remnant.</a:t>
            </a:r>
            <a:endParaRPr lang="en-AU" b="0" i="0" dirty="0" smtClean="0">
              <a:solidFill>
                <a:srgbClr val="444444"/>
              </a:solidFill>
              <a:effectLst/>
              <a:latin typeface="Arial" panose="020B0604020202020204" pitchFamily="34" charset="0"/>
            </a:endParaRPr>
          </a:p>
          <a:p>
            <a:pPr algn="ctr"/>
            <a:r>
              <a:rPr lang="en-AU" b="0" i="0" dirty="0" smtClean="0">
                <a:solidFill>
                  <a:srgbClr val="444444"/>
                </a:solidFill>
                <a:effectLst/>
                <a:latin typeface="Arial" panose="020B0604020202020204" pitchFamily="34" charset="0"/>
              </a:rPr>
              <a:t> </a:t>
            </a:r>
          </a:p>
          <a:p>
            <a:pPr algn="ctr"/>
            <a:r>
              <a:rPr lang="en-AU" b="0" i="0" dirty="0" smtClean="0">
                <a:solidFill>
                  <a:srgbClr val="444444"/>
                </a:solidFill>
                <a:effectLst/>
                <a:latin typeface="Arial" panose="020B0604020202020204" pitchFamily="34" charset="0"/>
              </a:rPr>
              <a:t>This radiation is a remnant of when the universe </a:t>
            </a:r>
            <a:r>
              <a:rPr lang="en-AU" b="1" i="0" dirty="0" smtClean="0">
                <a:solidFill>
                  <a:srgbClr val="0847C3"/>
                </a:solidFill>
                <a:effectLst/>
                <a:latin typeface="Arial" panose="020B0604020202020204" pitchFamily="34" charset="0"/>
              </a:rPr>
              <a:t>cooled down</a:t>
            </a:r>
            <a:r>
              <a:rPr lang="en-AU" b="0" i="0" dirty="0" smtClean="0">
                <a:solidFill>
                  <a:srgbClr val="444444"/>
                </a:solidFill>
                <a:effectLst/>
                <a:latin typeface="Arial" panose="020B0604020202020204" pitchFamily="34" charset="0"/>
              </a:rPr>
              <a:t> enough to form neutral elements, becoming transparent, that couldn't absorb certain wavelengths of </a:t>
            </a:r>
            <a:r>
              <a:rPr lang="en-AU" b="1" i="0" dirty="0" smtClean="0">
                <a:solidFill>
                  <a:srgbClr val="571A98"/>
                </a:solidFill>
                <a:effectLst/>
                <a:latin typeface="Arial" panose="020B0604020202020204" pitchFamily="34" charset="0"/>
              </a:rPr>
              <a:t>electromagnetic radiation.</a:t>
            </a:r>
            <a:endParaRPr lang="en-AU" b="0" i="0" dirty="0" smtClean="0">
              <a:solidFill>
                <a:srgbClr val="444444"/>
              </a:solidFill>
              <a:effectLst/>
              <a:latin typeface="Arial" panose="020B0604020202020204" pitchFamily="34" charset="0"/>
            </a:endParaRPr>
          </a:p>
          <a:p>
            <a:pPr algn="ctr"/>
            <a:r>
              <a:rPr lang="en-AU" b="0" i="0" dirty="0" smtClean="0">
                <a:solidFill>
                  <a:srgbClr val="444444"/>
                </a:solidFill>
                <a:effectLst/>
                <a:latin typeface="Arial" panose="020B0604020202020204" pitchFamily="34" charset="0"/>
              </a:rPr>
              <a:t> </a:t>
            </a:r>
            <a:endParaRPr lang="en-AU" b="0" i="0" dirty="0">
              <a:solidFill>
                <a:srgbClr val="444444"/>
              </a:solidFill>
              <a:effectLst/>
              <a:latin typeface="Arial" panose="020B0604020202020204" pitchFamily="34" charset="0"/>
            </a:endParaRPr>
          </a:p>
        </p:txBody>
      </p:sp>
      <p:pic>
        <p:nvPicPr>
          <p:cNvPr id="12290" name="Picture 2" descr="https://www.educationperfect.com/media/content/Science/1456716357.769041g/1456716367674-885424473352608-optimise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1550" y="2870200"/>
            <a:ext cx="4762500" cy="2943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0148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284540"/>
            <a:ext cx="10680700" cy="2031325"/>
          </a:xfrm>
          <a:prstGeom prst="rect">
            <a:avLst/>
          </a:prstGeom>
        </p:spPr>
        <p:txBody>
          <a:bodyPr wrap="square">
            <a:spAutoFit/>
          </a:bodyPr>
          <a:lstStyle/>
          <a:p>
            <a:pPr algn="ctr"/>
            <a:r>
              <a:rPr lang="en-AU" b="1" i="0" dirty="0" smtClean="0">
                <a:solidFill>
                  <a:srgbClr val="444444"/>
                </a:solidFill>
                <a:effectLst/>
                <a:latin typeface="Arial" panose="020B0604020202020204" pitchFamily="34" charset="0"/>
              </a:rPr>
              <a:t>The </a:t>
            </a:r>
            <a:r>
              <a:rPr lang="en-AU" b="1" i="0" dirty="0" smtClean="0">
                <a:solidFill>
                  <a:srgbClr val="F30277"/>
                </a:solidFill>
                <a:effectLst/>
                <a:latin typeface="Arial" panose="020B0604020202020204" pitchFamily="34" charset="0"/>
              </a:rPr>
              <a:t>CMB</a:t>
            </a:r>
            <a:r>
              <a:rPr lang="en-AU" b="1" i="0" dirty="0" smtClean="0">
                <a:solidFill>
                  <a:srgbClr val="444444"/>
                </a:solidFill>
                <a:effectLst/>
                <a:latin typeface="Arial" panose="020B0604020202020204" pitchFamily="34" charset="0"/>
              </a:rPr>
              <a:t> was then </a:t>
            </a:r>
            <a:r>
              <a:rPr lang="en-AU" b="1" i="0" dirty="0" smtClean="0">
                <a:solidFill>
                  <a:srgbClr val="7C0BAE"/>
                </a:solidFill>
                <a:effectLst/>
                <a:latin typeface="Arial" panose="020B0604020202020204" pitchFamily="34" charset="0"/>
              </a:rPr>
              <a:t>detected</a:t>
            </a:r>
            <a:r>
              <a:rPr lang="en-AU" b="1" i="0" dirty="0" smtClean="0">
                <a:solidFill>
                  <a:srgbClr val="444444"/>
                </a:solidFill>
                <a:effectLst/>
                <a:latin typeface="Arial" panose="020B0604020202020204" pitchFamily="34" charset="0"/>
              </a:rPr>
              <a:t> by accident in 1963 by </a:t>
            </a:r>
            <a:r>
              <a:rPr lang="en-AU" b="1" i="0" dirty="0" smtClean="0">
                <a:solidFill>
                  <a:srgbClr val="00A6D5"/>
                </a:solidFill>
                <a:effectLst/>
                <a:latin typeface="Arial" panose="020B0604020202020204" pitchFamily="34" charset="0"/>
              </a:rPr>
              <a:t>Arno Penzias</a:t>
            </a:r>
            <a:r>
              <a:rPr lang="en-AU" b="1" i="0" dirty="0" smtClean="0">
                <a:solidFill>
                  <a:srgbClr val="444444"/>
                </a:solidFill>
                <a:effectLst/>
                <a:latin typeface="Arial" panose="020B0604020202020204" pitchFamily="34" charset="0"/>
              </a:rPr>
              <a:t> and </a:t>
            </a:r>
            <a:r>
              <a:rPr lang="en-AU" b="1" i="0" dirty="0" smtClean="0">
                <a:solidFill>
                  <a:srgbClr val="00A6D5"/>
                </a:solidFill>
                <a:effectLst/>
                <a:latin typeface="Arial" panose="020B0604020202020204" pitchFamily="34" charset="0"/>
              </a:rPr>
              <a:t>Robert Wilson.</a:t>
            </a:r>
            <a:endParaRPr lang="en-AU" b="0" i="0" dirty="0" smtClean="0">
              <a:solidFill>
                <a:srgbClr val="444444"/>
              </a:solidFill>
              <a:effectLst/>
              <a:latin typeface="Arial" panose="020B0604020202020204" pitchFamily="34" charset="0"/>
            </a:endParaRPr>
          </a:p>
          <a:p>
            <a:pPr algn="ctr"/>
            <a:r>
              <a:rPr lang="en-AU" b="0" i="0" dirty="0" smtClean="0">
                <a:solidFill>
                  <a:srgbClr val="444444"/>
                </a:solidFill>
                <a:effectLst/>
                <a:latin typeface="Arial" panose="020B0604020202020204" pitchFamily="34" charset="0"/>
              </a:rPr>
              <a:t> </a:t>
            </a:r>
          </a:p>
          <a:p>
            <a:pPr algn="ctr"/>
            <a:r>
              <a:rPr lang="en-AU" b="1" i="0" dirty="0" smtClean="0">
                <a:solidFill>
                  <a:srgbClr val="00A6D5"/>
                </a:solidFill>
                <a:effectLst/>
                <a:latin typeface="Arial" panose="020B0604020202020204" pitchFamily="34" charset="0"/>
              </a:rPr>
              <a:t>Arno Penzias</a:t>
            </a:r>
            <a:r>
              <a:rPr lang="en-AU" b="0" i="0" dirty="0" smtClean="0">
                <a:solidFill>
                  <a:srgbClr val="444444"/>
                </a:solidFill>
                <a:effectLst/>
                <a:latin typeface="Arial" panose="020B0604020202020204" pitchFamily="34" charset="0"/>
              </a:rPr>
              <a:t> and </a:t>
            </a:r>
            <a:r>
              <a:rPr lang="en-AU" b="1" i="0" dirty="0" smtClean="0">
                <a:solidFill>
                  <a:srgbClr val="00A6D5"/>
                </a:solidFill>
                <a:effectLst/>
                <a:latin typeface="Arial" panose="020B0604020202020204" pitchFamily="34" charset="0"/>
              </a:rPr>
              <a:t>Robert Wilson</a:t>
            </a:r>
            <a:r>
              <a:rPr lang="en-AU" b="0" i="0" dirty="0" smtClean="0">
                <a:solidFill>
                  <a:srgbClr val="444444"/>
                </a:solidFill>
                <a:effectLst/>
                <a:latin typeface="Arial" panose="020B0604020202020204" pitchFamily="34" charset="0"/>
              </a:rPr>
              <a:t> were studying microwave signals from the </a:t>
            </a:r>
            <a:r>
              <a:rPr lang="en-AU" b="1" i="0" dirty="0" smtClean="0">
                <a:solidFill>
                  <a:srgbClr val="FB6611"/>
                </a:solidFill>
                <a:effectLst/>
                <a:latin typeface="Arial" panose="020B0604020202020204" pitchFamily="34" charset="0"/>
              </a:rPr>
              <a:t>Milky Way</a:t>
            </a:r>
            <a:r>
              <a:rPr lang="en-AU" b="0" i="0" dirty="0" smtClean="0">
                <a:solidFill>
                  <a:srgbClr val="444444"/>
                </a:solidFill>
                <a:effectLst/>
                <a:latin typeface="Arial" panose="020B0604020202020204" pitchFamily="34" charset="0"/>
              </a:rPr>
              <a:t> with a </a:t>
            </a:r>
            <a:r>
              <a:rPr lang="en-AU" b="1" i="0" dirty="0" smtClean="0">
                <a:solidFill>
                  <a:srgbClr val="7C0BAE"/>
                </a:solidFill>
                <a:effectLst/>
                <a:latin typeface="Arial" panose="020B0604020202020204" pitchFamily="34" charset="0"/>
              </a:rPr>
              <a:t>radio receiver</a:t>
            </a:r>
            <a:r>
              <a:rPr lang="en-AU" b="0" i="0" dirty="0" smtClean="0">
                <a:solidFill>
                  <a:srgbClr val="444444"/>
                </a:solidFill>
                <a:effectLst/>
                <a:latin typeface="Arial" panose="020B0604020202020204" pitchFamily="34" charset="0"/>
              </a:rPr>
              <a:t> they were building.</a:t>
            </a:r>
          </a:p>
          <a:p>
            <a:pPr algn="ctr"/>
            <a:r>
              <a:rPr lang="en-AU" b="0" i="0" dirty="0" smtClean="0">
                <a:solidFill>
                  <a:srgbClr val="444444"/>
                </a:solidFill>
                <a:effectLst/>
                <a:latin typeface="Arial" panose="020B0604020202020204" pitchFamily="34" charset="0"/>
              </a:rPr>
              <a:t> </a:t>
            </a:r>
          </a:p>
          <a:p>
            <a:pPr algn="ctr"/>
            <a:r>
              <a:rPr lang="en-AU" b="0" i="0" dirty="0" smtClean="0">
                <a:solidFill>
                  <a:srgbClr val="444444"/>
                </a:solidFill>
                <a:effectLst/>
                <a:latin typeface="Arial" panose="020B0604020202020204" pitchFamily="34" charset="0"/>
              </a:rPr>
              <a:t>They detected a noise, which at first they thought was interference from pigeon droppings. However, they soon came to realise that they were in fact detecting the </a:t>
            </a:r>
            <a:r>
              <a:rPr lang="en-AU" b="1" i="0" dirty="0" smtClean="0">
                <a:solidFill>
                  <a:srgbClr val="F30277"/>
                </a:solidFill>
                <a:effectLst/>
                <a:latin typeface="Arial" panose="020B0604020202020204" pitchFamily="34" charset="0"/>
              </a:rPr>
              <a:t>CMB,</a:t>
            </a:r>
            <a:r>
              <a:rPr lang="en-AU" b="0" i="0" dirty="0" smtClean="0">
                <a:solidFill>
                  <a:srgbClr val="444444"/>
                </a:solidFill>
                <a:effectLst/>
                <a:latin typeface="Arial" panose="020B0604020202020204" pitchFamily="34" charset="0"/>
              </a:rPr>
              <a:t> due to the </a:t>
            </a:r>
            <a:r>
              <a:rPr lang="en-AU" b="1" i="0" dirty="0" smtClean="0">
                <a:solidFill>
                  <a:srgbClr val="48927C"/>
                </a:solidFill>
                <a:effectLst/>
                <a:latin typeface="Arial" panose="020B0604020202020204" pitchFamily="34" charset="0"/>
              </a:rPr>
              <a:t>uniformity</a:t>
            </a:r>
            <a:r>
              <a:rPr lang="en-AU" b="0" i="0" dirty="0" smtClean="0">
                <a:solidFill>
                  <a:srgbClr val="444444"/>
                </a:solidFill>
                <a:effectLst/>
                <a:latin typeface="Arial" panose="020B0604020202020204" pitchFamily="34" charset="0"/>
              </a:rPr>
              <a:t> of the </a:t>
            </a:r>
            <a:r>
              <a:rPr lang="en-AU" b="1" i="0" dirty="0" smtClean="0">
                <a:solidFill>
                  <a:srgbClr val="7C0BAE"/>
                </a:solidFill>
                <a:effectLst/>
                <a:latin typeface="Arial" panose="020B0604020202020204" pitchFamily="34" charset="0"/>
              </a:rPr>
              <a:t>signal.</a:t>
            </a:r>
            <a:endParaRPr lang="en-AU" b="0" i="0" dirty="0">
              <a:solidFill>
                <a:srgbClr val="444444"/>
              </a:solidFill>
              <a:effectLst/>
              <a:latin typeface="Arial" panose="020B0604020202020204" pitchFamily="34" charset="0"/>
            </a:endParaRPr>
          </a:p>
        </p:txBody>
      </p:sp>
      <p:pic>
        <p:nvPicPr>
          <p:cNvPr id="13314" name="Picture 2" descr="https://www.educationperfect.com/media/content/Science/1502073920.859971g/1502073923879-3731213926114600-4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5912" y="3394075"/>
            <a:ext cx="3800475"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13253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7700" y="556736"/>
            <a:ext cx="10058400" cy="923330"/>
          </a:xfrm>
          <a:prstGeom prst="rect">
            <a:avLst/>
          </a:prstGeom>
        </p:spPr>
        <p:txBody>
          <a:bodyPr wrap="square">
            <a:spAutoFit/>
          </a:bodyPr>
          <a:lstStyle/>
          <a:p>
            <a:pPr algn="ctr"/>
            <a:r>
              <a:rPr lang="en-AU" b="1" i="0" dirty="0" smtClean="0">
                <a:solidFill>
                  <a:srgbClr val="444444"/>
                </a:solidFill>
                <a:effectLst/>
                <a:latin typeface="Arial" panose="020B0604020202020204" pitchFamily="34" charset="0"/>
              </a:rPr>
              <a:t>How is the </a:t>
            </a:r>
            <a:r>
              <a:rPr lang="en-AU" b="1" i="0" dirty="0" smtClean="0">
                <a:solidFill>
                  <a:srgbClr val="F30277"/>
                </a:solidFill>
                <a:effectLst/>
                <a:latin typeface="Arial" panose="020B0604020202020204" pitchFamily="34" charset="0"/>
              </a:rPr>
              <a:t>CMB</a:t>
            </a:r>
            <a:r>
              <a:rPr lang="en-AU" b="1" i="0" dirty="0" smtClean="0">
                <a:solidFill>
                  <a:srgbClr val="444444"/>
                </a:solidFill>
                <a:effectLst/>
                <a:latin typeface="Arial" panose="020B0604020202020204" pitchFamily="34" charset="0"/>
              </a:rPr>
              <a:t> </a:t>
            </a:r>
            <a:r>
              <a:rPr lang="en-AU" b="1" i="0" dirty="0" smtClean="0">
                <a:solidFill>
                  <a:srgbClr val="228B22"/>
                </a:solidFill>
                <a:effectLst/>
                <a:latin typeface="Arial" panose="020B0604020202020204" pitchFamily="34" charset="0"/>
              </a:rPr>
              <a:t>evidence</a:t>
            </a:r>
            <a:r>
              <a:rPr lang="en-AU" b="1" i="0" dirty="0" smtClean="0">
                <a:solidFill>
                  <a:srgbClr val="444444"/>
                </a:solidFill>
                <a:effectLst/>
                <a:latin typeface="Arial" panose="020B0604020202020204" pitchFamily="34" charset="0"/>
              </a:rPr>
              <a:t> for the existence of the </a:t>
            </a:r>
            <a:r>
              <a:rPr lang="en-AU" b="1" i="0" dirty="0" smtClean="0">
                <a:solidFill>
                  <a:srgbClr val="CC0000"/>
                </a:solidFill>
                <a:effectLst/>
                <a:latin typeface="Arial" panose="020B0604020202020204" pitchFamily="34" charset="0"/>
              </a:rPr>
              <a:t>Big Bang?</a:t>
            </a:r>
            <a:endParaRPr lang="en-AU" b="0" i="0" dirty="0" smtClean="0">
              <a:solidFill>
                <a:srgbClr val="444444"/>
              </a:solidFill>
              <a:effectLst/>
              <a:latin typeface="Arial" panose="020B0604020202020204" pitchFamily="34" charset="0"/>
            </a:endParaRPr>
          </a:p>
          <a:p>
            <a:pPr algn="ctr"/>
            <a:r>
              <a:rPr lang="en-AU" b="0" i="0" dirty="0" smtClean="0">
                <a:solidFill>
                  <a:srgbClr val="444444"/>
                </a:solidFill>
                <a:effectLst/>
                <a:latin typeface="Arial" panose="020B0604020202020204" pitchFamily="34" charset="0"/>
              </a:rPr>
              <a:t> </a:t>
            </a:r>
          </a:p>
          <a:p>
            <a:pPr algn="ctr"/>
            <a:r>
              <a:rPr lang="en-AU" b="0" i="0" dirty="0" smtClean="0">
                <a:solidFill>
                  <a:srgbClr val="444444"/>
                </a:solidFill>
                <a:effectLst/>
                <a:latin typeface="Arial" panose="020B0604020202020204" pitchFamily="34" charset="0"/>
              </a:rPr>
              <a:t>Let's have a </a:t>
            </a:r>
            <a:r>
              <a:rPr lang="en-AU" b="1" i="0" dirty="0" smtClean="0">
                <a:solidFill>
                  <a:srgbClr val="228B22"/>
                </a:solidFill>
                <a:effectLst/>
                <a:latin typeface="Arial" panose="020B0604020202020204" pitchFamily="34" charset="0"/>
              </a:rPr>
              <a:t>look</a:t>
            </a:r>
            <a:r>
              <a:rPr lang="en-AU" b="0" i="0" dirty="0" smtClean="0">
                <a:solidFill>
                  <a:srgbClr val="444444"/>
                </a:solidFill>
                <a:effectLst/>
                <a:latin typeface="Arial" panose="020B0604020202020204" pitchFamily="34" charset="0"/>
              </a:rPr>
              <a:t> at some of the support that the </a:t>
            </a:r>
            <a:r>
              <a:rPr lang="en-AU" b="1" i="0" dirty="0" smtClean="0">
                <a:solidFill>
                  <a:srgbClr val="F30277"/>
                </a:solidFill>
                <a:effectLst/>
                <a:latin typeface="Arial" panose="020B0604020202020204" pitchFamily="34" charset="0"/>
              </a:rPr>
              <a:t>CMB</a:t>
            </a:r>
            <a:r>
              <a:rPr lang="en-AU" b="0" i="0" dirty="0" smtClean="0">
                <a:solidFill>
                  <a:srgbClr val="444444"/>
                </a:solidFill>
                <a:effectLst/>
                <a:latin typeface="Arial" panose="020B0604020202020204" pitchFamily="34" charset="0"/>
              </a:rPr>
              <a:t> gives to the </a:t>
            </a:r>
            <a:r>
              <a:rPr lang="en-AU" b="1" i="0" dirty="0" smtClean="0">
                <a:solidFill>
                  <a:srgbClr val="CC0000"/>
                </a:solidFill>
                <a:effectLst/>
                <a:latin typeface="Arial" panose="020B0604020202020204" pitchFamily="34" charset="0"/>
              </a:rPr>
              <a:t>Big Bang theory.</a:t>
            </a:r>
            <a:endParaRPr lang="en-AU" b="0" i="0" dirty="0">
              <a:solidFill>
                <a:srgbClr val="444444"/>
              </a:solidFill>
              <a:effectLst/>
              <a:latin typeface="Arial" panose="020B0604020202020204" pitchFamily="34" charset="0"/>
            </a:endParaRPr>
          </a:p>
        </p:txBody>
      </p:sp>
      <p:pic>
        <p:nvPicPr>
          <p:cNvPr id="14338" name="Picture 2" descr="https://www.educationperfect.com/media/content/Science/1502074381.389941g/1502074384378-3731213926114600-8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0575" y="1917700"/>
            <a:ext cx="7620000"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91760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63600" y="850037"/>
            <a:ext cx="10680700" cy="1200329"/>
          </a:xfrm>
          <a:prstGeom prst="rect">
            <a:avLst/>
          </a:prstGeom>
        </p:spPr>
        <p:txBody>
          <a:bodyPr wrap="square">
            <a:spAutoFit/>
          </a:bodyPr>
          <a:lstStyle/>
          <a:p>
            <a:pPr algn="ctr"/>
            <a:r>
              <a:rPr lang="en-AU" b="1" i="0" dirty="0" smtClean="0">
                <a:solidFill>
                  <a:srgbClr val="444444"/>
                </a:solidFill>
                <a:effectLst/>
                <a:latin typeface="Arial" panose="020B0604020202020204" pitchFamily="34" charset="0"/>
              </a:rPr>
              <a:t>When scientists were </a:t>
            </a:r>
            <a:r>
              <a:rPr lang="en-AU" b="1" i="0" dirty="0" smtClean="0">
                <a:solidFill>
                  <a:srgbClr val="228B22"/>
                </a:solidFill>
                <a:effectLst/>
                <a:latin typeface="Arial" panose="020B0604020202020204" pitchFamily="34" charset="0"/>
              </a:rPr>
              <a:t>hypothesising</a:t>
            </a:r>
            <a:r>
              <a:rPr lang="en-AU" b="1" i="0" dirty="0" smtClean="0">
                <a:solidFill>
                  <a:srgbClr val="444444"/>
                </a:solidFill>
                <a:effectLst/>
                <a:latin typeface="Arial" panose="020B0604020202020204" pitchFamily="34" charset="0"/>
              </a:rPr>
              <a:t> how the universe started, there were 2 </a:t>
            </a:r>
            <a:r>
              <a:rPr lang="en-AU" b="1" i="0" dirty="0" smtClean="0">
                <a:solidFill>
                  <a:srgbClr val="FB6611"/>
                </a:solidFill>
                <a:effectLst/>
                <a:latin typeface="Arial" panose="020B0604020202020204" pitchFamily="34" charset="0"/>
              </a:rPr>
              <a:t>competing theories.</a:t>
            </a:r>
            <a:endParaRPr lang="en-AU" b="0" i="0" dirty="0" smtClean="0">
              <a:solidFill>
                <a:srgbClr val="444444"/>
              </a:solidFill>
              <a:effectLst/>
              <a:latin typeface="Arial" panose="020B0604020202020204" pitchFamily="34" charset="0"/>
            </a:endParaRPr>
          </a:p>
          <a:p>
            <a:pPr algn="ctr"/>
            <a:r>
              <a:rPr lang="en-AU" b="0" i="0" dirty="0" smtClean="0">
                <a:solidFill>
                  <a:srgbClr val="444444"/>
                </a:solidFill>
                <a:effectLst/>
                <a:latin typeface="Arial" panose="020B0604020202020204" pitchFamily="34" charset="0"/>
              </a:rPr>
              <a:t> </a:t>
            </a:r>
          </a:p>
          <a:p>
            <a:pPr algn="ctr"/>
            <a:r>
              <a:rPr lang="en-AU" b="0" i="0" dirty="0" smtClean="0">
                <a:solidFill>
                  <a:srgbClr val="444444"/>
                </a:solidFill>
                <a:effectLst/>
                <a:latin typeface="Arial" panose="020B0604020202020204" pitchFamily="34" charset="0"/>
              </a:rPr>
              <a:t>There was the </a:t>
            </a:r>
            <a:r>
              <a:rPr lang="en-AU" b="1" i="0" dirty="0" smtClean="0">
                <a:solidFill>
                  <a:srgbClr val="3770C7"/>
                </a:solidFill>
                <a:effectLst/>
                <a:latin typeface="Arial" panose="020B0604020202020204" pitchFamily="34" charset="0"/>
              </a:rPr>
              <a:t>Steady State theory,</a:t>
            </a:r>
            <a:r>
              <a:rPr lang="en-AU" b="0" i="0" dirty="0" smtClean="0">
                <a:solidFill>
                  <a:srgbClr val="444444"/>
                </a:solidFill>
                <a:effectLst/>
                <a:latin typeface="Arial" panose="020B0604020202020204" pitchFamily="34" charset="0"/>
              </a:rPr>
              <a:t> which predicted that </a:t>
            </a:r>
            <a:r>
              <a:rPr lang="en-AU" b="1" i="0" dirty="0" smtClean="0">
                <a:solidFill>
                  <a:srgbClr val="7C0BAE"/>
                </a:solidFill>
                <a:effectLst/>
                <a:latin typeface="Arial" panose="020B0604020202020204" pitchFamily="34" charset="0"/>
              </a:rPr>
              <a:t>matter</a:t>
            </a:r>
            <a:r>
              <a:rPr lang="en-AU" b="0" i="0" dirty="0" smtClean="0">
                <a:solidFill>
                  <a:srgbClr val="444444"/>
                </a:solidFill>
                <a:effectLst/>
                <a:latin typeface="Arial" panose="020B0604020202020204" pitchFamily="34" charset="0"/>
              </a:rPr>
              <a:t> is </a:t>
            </a:r>
            <a:r>
              <a:rPr lang="en-AU" b="1" i="0" dirty="0" smtClean="0">
                <a:solidFill>
                  <a:srgbClr val="3770C7"/>
                </a:solidFill>
                <a:effectLst/>
                <a:latin typeface="Arial" panose="020B0604020202020204" pitchFamily="34" charset="0"/>
              </a:rPr>
              <a:t>continuously created</a:t>
            </a:r>
            <a:r>
              <a:rPr lang="en-AU" b="0" i="0" dirty="0" smtClean="0">
                <a:solidFill>
                  <a:srgbClr val="444444"/>
                </a:solidFill>
                <a:effectLst/>
                <a:latin typeface="Arial" panose="020B0604020202020204" pitchFamily="34" charset="0"/>
              </a:rPr>
              <a:t> as the universe expands, and the universe has been around forever.</a:t>
            </a:r>
            <a:endParaRPr lang="en-AU" b="0" i="0" dirty="0">
              <a:solidFill>
                <a:srgbClr val="444444"/>
              </a:solidFill>
              <a:effectLst/>
              <a:latin typeface="Arial" panose="020B0604020202020204" pitchFamily="34" charset="0"/>
            </a:endParaRPr>
          </a:p>
        </p:txBody>
      </p:sp>
      <p:pic>
        <p:nvPicPr>
          <p:cNvPr id="15362" name="Picture 2" descr="https://www.educationperfect.com/media/content/Science/1503276715.868261g/1503276717146-900858332126508-4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5475" y="2860675"/>
            <a:ext cx="3800475" cy="2828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73287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56736"/>
            <a:ext cx="12077700" cy="1200329"/>
          </a:xfrm>
          <a:prstGeom prst="rect">
            <a:avLst/>
          </a:prstGeom>
        </p:spPr>
        <p:txBody>
          <a:bodyPr wrap="square">
            <a:spAutoFit/>
          </a:bodyPr>
          <a:lstStyle/>
          <a:p>
            <a:pPr algn="ctr"/>
            <a:r>
              <a:rPr lang="en-AU" b="1" i="0" dirty="0" smtClean="0">
                <a:solidFill>
                  <a:srgbClr val="444444"/>
                </a:solidFill>
                <a:effectLst/>
                <a:latin typeface="Arial" panose="020B0604020202020204" pitchFamily="34" charset="0"/>
              </a:rPr>
              <a:t>There was also the </a:t>
            </a:r>
            <a:r>
              <a:rPr lang="en-AU" b="1" i="0" dirty="0" smtClean="0">
                <a:solidFill>
                  <a:srgbClr val="CC0000"/>
                </a:solidFill>
                <a:effectLst/>
                <a:latin typeface="Arial" panose="020B0604020202020204" pitchFamily="34" charset="0"/>
              </a:rPr>
              <a:t>Big Bang theory.</a:t>
            </a:r>
            <a:endParaRPr lang="en-AU" b="0" i="0" dirty="0" smtClean="0">
              <a:solidFill>
                <a:srgbClr val="444444"/>
              </a:solidFill>
              <a:effectLst/>
              <a:latin typeface="Arial" panose="020B0604020202020204" pitchFamily="34" charset="0"/>
            </a:endParaRPr>
          </a:p>
          <a:p>
            <a:pPr algn="ctr"/>
            <a:r>
              <a:rPr lang="en-AU" b="0" i="0" dirty="0" smtClean="0">
                <a:solidFill>
                  <a:srgbClr val="444444"/>
                </a:solidFill>
                <a:effectLst/>
                <a:latin typeface="Arial" panose="020B0604020202020204" pitchFamily="34" charset="0"/>
              </a:rPr>
              <a:t> </a:t>
            </a:r>
          </a:p>
          <a:p>
            <a:pPr algn="ctr"/>
            <a:r>
              <a:rPr lang="en-AU" b="0" i="0" dirty="0" smtClean="0">
                <a:solidFill>
                  <a:srgbClr val="444444"/>
                </a:solidFill>
                <a:effectLst/>
                <a:latin typeface="Arial" panose="020B0604020202020204" pitchFamily="34" charset="0"/>
              </a:rPr>
              <a:t>This predicted that the expanding universe must have been </a:t>
            </a:r>
            <a:r>
              <a:rPr lang="en-AU" b="1" i="0" dirty="0" smtClean="0">
                <a:solidFill>
                  <a:srgbClr val="7C0BAE"/>
                </a:solidFill>
                <a:effectLst/>
                <a:latin typeface="Arial" panose="020B0604020202020204" pitchFamily="34" charset="0"/>
              </a:rPr>
              <a:t>denser</a:t>
            </a:r>
            <a:r>
              <a:rPr lang="en-AU" b="0" i="0" dirty="0" smtClean="0">
                <a:solidFill>
                  <a:srgbClr val="444444"/>
                </a:solidFill>
                <a:effectLst/>
                <a:latin typeface="Arial" panose="020B0604020202020204" pitchFamily="34" charset="0"/>
              </a:rPr>
              <a:t> in the </a:t>
            </a:r>
            <a:r>
              <a:rPr lang="en-AU" b="1" i="0" dirty="0" smtClean="0">
                <a:solidFill>
                  <a:srgbClr val="7C0BAE"/>
                </a:solidFill>
                <a:effectLst/>
                <a:latin typeface="Arial" panose="020B0604020202020204" pitchFamily="34" charset="0"/>
              </a:rPr>
              <a:t>past</a:t>
            </a:r>
            <a:r>
              <a:rPr lang="en-AU" b="0" i="0" dirty="0" smtClean="0">
                <a:solidFill>
                  <a:srgbClr val="444444"/>
                </a:solidFill>
                <a:effectLst/>
                <a:latin typeface="Arial" panose="020B0604020202020204" pitchFamily="34" charset="0"/>
              </a:rPr>
              <a:t> and therefore must have had </a:t>
            </a:r>
            <a:r>
              <a:rPr lang="en-AU" b="1" i="0" dirty="0" smtClean="0">
                <a:solidFill>
                  <a:srgbClr val="7C0BAE"/>
                </a:solidFill>
                <a:effectLst/>
                <a:latin typeface="Arial" panose="020B0604020202020204" pitchFamily="34" charset="0"/>
              </a:rPr>
              <a:t>infinite density</a:t>
            </a:r>
            <a:r>
              <a:rPr lang="en-AU" b="0" i="0" dirty="0" smtClean="0">
                <a:solidFill>
                  <a:srgbClr val="444444"/>
                </a:solidFill>
                <a:effectLst/>
                <a:latin typeface="Arial" panose="020B0604020202020204" pitchFamily="34" charset="0"/>
              </a:rPr>
              <a:t> at the start.</a:t>
            </a:r>
            <a:endParaRPr lang="en-AU" b="0" i="0" dirty="0">
              <a:solidFill>
                <a:srgbClr val="444444"/>
              </a:solidFill>
              <a:effectLst/>
              <a:latin typeface="Arial" panose="020B0604020202020204" pitchFamily="34" charset="0"/>
            </a:endParaRPr>
          </a:p>
        </p:txBody>
      </p:sp>
      <p:pic>
        <p:nvPicPr>
          <p:cNvPr id="16386" name="Picture 2" descr="https://www.educationperfect.com/media/content/Science/1502075858.261661g/1502075861428-3731213926114600-4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0958" y="2514601"/>
            <a:ext cx="4743129" cy="353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414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322640"/>
            <a:ext cx="11582400" cy="2031325"/>
          </a:xfrm>
          <a:prstGeom prst="rect">
            <a:avLst/>
          </a:prstGeom>
        </p:spPr>
        <p:txBody>
          <a:bodyPr wrap="square">
            <a:spAutoFit/>
          </a:bodyPr>
          <a:lstStyle/>
          <a:p>
            <a:pPr algn="ctr"/>
            <a:r>
              <a:rPr lang="en-AU" b="1" i="0" dirty="0" smtClean="0">
                <a:solidFill>
                  <a:srgbClr val="444444"/>
                </a:solidFill>
                <a:effectLst/>
                <a:latin typeface="Arial" panose="020B0604020202020204" pitchFamily="34" charset="0"/>
              </a:rPr>
              <a:t>The </a:t>
            </a:r>
            <a:r>
              <a:rPr lang="en-AU" b="1" i="0" dirty="0" smtClean="0">
                <a:solidFill>
                  <a:srgbClr val="CC0000"/>
                </a:solidFill>
                <a:effectLst/>
                <a:latin typeface="Arial" panose="020B0604020202020204" pitchFamily="34" charset="0"/>
              </a:rPr>
              <a:t>Big Bang theory</a:t>
            </a:r>
            <a:r>
              <a:rPr lang="en-AU" b="1" i="0" dirty="0" smtClean="0">
                <a:solidFill>
                  <a:srgbClr val="444444"/>
                </a:solidFill>
                <a:effectLst/>
                <a:latin typeface="Arial" panose="020B0604020202020204" pitchFamily="34" charset="0"/>
              </a:rPr>
              <a:t> predicts that the </a:t>
            </a:r>
            <a:r>
              <a:rPr lang="en-AU" b="1" i="0" dirty="0" smtClean="0">
                <a:solidFill>
                  <a:srgbClr val="F30277"/>
                </a:solidFill>
                <a:effectLst/>
                <a:latin typeface="Arial" panose="020B0604020202020204" pitchFamily="34" charset="0"/>
              </a:rPr>
              <a:t>CMB</a:t>
            </a:r>
            <a:r>
              <a:rPr lang="en-AU" b="1" i="0" dirty="0" smtClean="0">
                <a:solidFill>
                  <a:srgbClr val="444444"/>
                </a:solidFill>
                <a:effectLst/>
                <a:latin typeface="Arial" panose="020B0604020202020204" pitchFamily="34" charset="0"/>
              </a:rPr>
              <a:t> will be </a:t>
            </a:r>
            <a:r>
              <a:rPr lang="en-AU" b="1" i="0" dirty="0" smtClean="0">
                <a:solidFill>
                  <a:srgbClr val="48927C"/>
                </a:solidFill>
                <a:effectLst/>
                <a:latin typeface="Arial" panose="020B0604020202020204" pitchFamily="34" charset="0"/>
              </a:rPr>
              <a:t>highly uniform</a:t>
            </a:r>
            <a:r>
              <a:rPr lang="en-AU" b="1" i="0" dirty="0" smtClean="0">
                <a:solidFill>
                  <a:srgbClr val="444444"/>
                </a:solidFill>
                <a:effectLst/>
                <a:latin typeface="Arial" panose="020B0604020202020204" pitchFamily="34" charset="0"/>
              </a:rPr>
              <a:t> in all directions.</a:t>
            </a:r>
            <a:endParaRPr lang="en-AU" b="0" i="0" dirty="0" smtClean="0">
              <a:solidFill>
                <a:srgbClr val="444444"/>
              </a:solidFill>
              <a:effectLst/>
              <a:latin typeface="Arial" panose="020B0604020202020204" pitchFamily="34" charset="0"/>
            </a:endParaRPr>
          </a:p>
          <a:p>
            <a:pPr algn="ctr"/>
            <a:r>
              <a:rPr lang="en-AU" b="0" i="0" dirty="0" smtClean="0">
                <a:solidFill>
                  <a:srgbClr val="444444"/>
                </a:solidFill>
                <a:effectLst/>
                <a:latin typeface="Arial" panose="020B0604020202020204" pitchFamily="34" charset="0"/>
              </a:rPr>
              <a:t> </a:t>
            </a:r>
          </a:p>
          <a:p>
            <a:pPr algn="ctr"/>
            <a:r>
              <a:rPr lang="en-AU" b="0" i="0" dirty="0" smtClean="0">
                <a:solidFill>
                  <a:srgbClr val="444444"/>
                </a:solidFill>
                <a:effectLst/>
                <a:latin typeface="Arial" panose="020B0604020202020204" pitchFamily="34" charset="0"/>
              </a:rPr>
              <a:t>This is because after the </a:t>
            </a:r>
            <a:r>
              <a:rPr lang="en-AU" b="1" i="0" dirty="0" smtClean="0">
                <a:solidFill>
                  <a:srgbClr val="CC0000"/>
                </a:solidFill>
                <a:effectLst/>
                <a:latin typeface="Arial" panose="020B0604020202020204" pitchFamily="34" charset="0"/>
              </a:rPr>
              <a:t>Big Bang,</a:t>
            </a:r>
            <a:r>
              <a:rPr lang="en-AU" b="0" i="0" dirty="0" smtClean="0">
                <a:solidFill>
                  <a:srgbClr val="444444"/>
                </a:solidFill>
                <a:effectLst/>
                <a:latin typeface="Arial" panose="020B0604020202020204" pitchFamily="34" charset="0"/>
              </a:rPr>
              <a:t> the universe </a:t>
            </a:r>
            <a:r>
              <a:rPr lang="en-AU" b="1" i="0" dirty="0" smtClean="0">
                <a:solidFill>
                  <a:srgbClr val="00A6D5"/>
                </a:solidFill>
                <a:effectLst/>
                <a:latin typeface="Arial" panose="020B0604020202020204" pitchFamily="34" charset="0"/>
              </a:rPr>
              <a:t>expanded</a:t>
            </a:r>
            <a:r>
              <a:rPr lang="en-AU" b="0" i="0" dirty="0" smtClean="0">
                <a:solidFill>
                  <a:srgbClr val="444444"/>
                </a:solidFill>
                <a:effectLst/>
                <a:latin typeface="Arial" panose="020B0604020202020204" pitchFamily="34" charset="0"/>
              </a:rPr>
              <a:t> at an </a:t>
            </a:r>
            <a:r>
              <a:rPr lang="en-AU" b="1" i="0" dirty="0" smtClean="0">
                <a:solidFill>
                  <a:srgbClr val="48927C"/>
                </a:solidFill>
                <a:effectLst/>
                <a:latin typeface="Arial" panose="020B0604020202020204" pitchFamily="34" charset="0"/>
              </a:rPr>
              <a:t>equal rate</a:t>
            </a:r>
            <a:r>
              <a:rPr lang="en-AU" b="0" i="0" dirty="0" smtClean="0">
                <a:solidFill>
                  <a:srgbClr val="444444"/>
                </a:solidFill>
                <a:effectLst/>
                <a:latin typeface="Arial" panose="020B0604020202020204" pitchFamily="34" charset="0"/>
              </a:rPr>
              <a:t> in every direction from the infinitely dense point that it started from.</a:t>
            </a:r>
          </a:p>
          <a:p>
            <a:pPr algn="ctr"/>
            <a:r>
              <a:rPr lang="en-AU" b="0" i="0" dirty="0" smtClean="0">
                <a:solidFill>
                  <a:srgbClr val="444444"/>
                </a:solidFill>
                <a:effectLst/>
                <a:latin typeface="Arial" panose="020B0604020202020204" pitchFamily="34" charset="0"/>
              </a:rPr>
              <a:t> </a:t>
            </a:r>
          </a:p>
          <a:p>
            <a:pPr algn="ctr"/>
            <a:r>
              <a:rPr lang="en-AU" b="0" i="0" dirty="0" smtClean="0">
                <a:solidFill>
                  <a:srgbClr val="444444"/>
                </a:solidFill>
                <a:effectLst/>
                <a:latin typeface="Arial" panose="020B0604020202020204" pitchFamily="34" charset="0"/>
              </a:rPr>
              <a:t>What we do find is that the </a:t>
            </a:r>
            <a:r>
              <a:rPr lang="en-AU" b="1" i="0" dirty="0" smtClean="0">
                <a:solidFill>
                  <a:srgbClr val="F30277"/>
                </a:solidFill>
                <a:effectLst/>
                <a:latin typeface="Arial" panose="020B0604020202020204" pitchFamily="34" charset="0"/>
              </a:rPr>
              <a:t>CMB</a:t>
            </a:r>
            <a:r>
              <a:rPr lang="en-AU" b="0" i="0" dirty="0" smtClean="0">
                <a:solidFill>
                  <a:srgbClr val="444444"/>
                </a:solidFill>
                <a:effectLst/>
                <a:latin typeface="Arial" panose="020B0604020202020204" pitchFamily="34" charset="0"/>
              </a:rPr>
              <a:t> is </a:t>
            </a:r>
            <a:r>
              <a:rPr lang="en-AU" b="1" i="0" dirty="0" smtClean="0">
                <a:solidFill>
                  <a:srgbClr val="48927C"/>
                </a:solidFill>
                <a:effectLst/>
                <a:latin typeface="Arial" panose="020B0604020202020204" pitchFamily="34" charset="0"/>
              </a:rPr>
              <a:t>highly uniform</a:t>
            </a:r>
            <a:r>
              <a:rPr lang="en-AU" b="0" i="0" dirty="0" smtClean="0">
                <a:solidFill>
                  <a:srgbClr val="444444"/>
                </a:solidFill>
                <a:effectLst/>
                <a:latin typeface="Arial" panose="020B0604020202020204" pitchFamily="34" charset="0"/>
              </a:rPr>
              <a:t> in all directions. No matter which part of the universe we look at, the </a:t>
            </a:r>
            <a:r>
              <a:rPr lang="en-AU" b="1" i="0" dirty="0" smtClean="0">
                <a:solidFill>
                  <a:srgbClr val="F30277"/>
                </a:solidFill>
                <a:effectLst/>
                <a:latin typeface="Arial" panose="020B0604020202020204" pitchFamily="34" charset="0"/>
              </a:rPr>
              <a:t>CMB</a:t>
            </a:r>
            <a:r>
              <a:rPr lang="en-AU" b="0" i="0" dirty="0" smtClean="0">
                <a:solidFill>
                  <a:srgbClr val="444444"/>
                </a:solidFill>
                <a:effectLst/>
                <a:latin typeface="Arial" panose="020B0604020202020204" pitchFamily="34" charset="0"/>
              </a:rPr>
              <a:t> has a highly uniform </a:t>
            </a:r>
            <a:r>
              <a:rPr lang="en-AU" b="1" i="0" dirty="0" smtClean="0">
                <a:solidFill>
                  <a:srgbClr val="900C3F"/>
                </a:solidFill>
                <a:effectLst/>
                <a:latin typeface="Arial" panose="020B0604020202020204" pitchFamily="34" charset="0"/>
              </a:rPr>
              <a:t>temperature,</a:t>
            </a:r>
            <a:r>
              <a:rPr lang="en-AU" b="0" i="0" dirty="0" smtClean="0">
                <a:solidFill>
                  <a:srgbClr val="444444"/>
                </a:solidFill>
                <a:effectLst/>
                <a:latin typeface="Arial" panose="020B0604020202020204" pitchFamily="34" charset="0"/>
              </a:rPr>
              <a:t> only varying by less than </a:t>
            </a:r>
            <a:r>
              <a:rPr lang="en-AU" b="1" i="0" dirty="0" smtClean="0">
                <a:solidFill>
                  <a:srgbClr val="444444"/>
                </a:solidFill>
                <a:effectLst/>
                <a:latin typeface="KaTeX_Main"/>
              </a:rPr>
              <a:t>0.0001</a:t>
            </a:r>
            <a:r>
              <a:rPr lang="en-AU" b="0" i="0" dirty="0" smtClean="0">
                <a:solidFill>
                  <a:srgbClr val="444444"/>
                </a:solidFill>
                <a:effectLst/>
                <a:latin typeface="Arial" panose="020B0604020202020204" pitchFamily="34" charset="0"/>
              </a:rPr>
              <a:t> </a:t>
            </a:r>
            <a:r>
              <a:rPr lang="en-AU" b="1" i="0" dirty="0" smtClean="0">
                <a:solidFill>
                  <a:srgbClr val="444444"/>
                </a:solidFill>
                <a:effectLst/>
                <a:latin typeface="Arial" panose="020B0604020202020204" pitchFamily="34" charset="0"/>
              </a:rPr>
              <a:t>degrees.</a:t>
            </a:r>
            <a:endParaRPr lang="en-AU" b="0" i="0" dirty="0">
              <a:solidFill>
                <a:srgbClr val="444444"/>
              </a:solidFill>
              <a:effectLst/>
              <a:latin typeface="Arial" panose="020B0604020202020204" pitchFamily="34" charset="0"/>
            </a:endParaRPr>
          </a:p>
        </p:txBody>
      </p:sp>
      <p:pic>
        <p:nvPicPr>
          <p:cNvPr id="17410" name="Picture 2" descr="https://www.educationperfect.com/media/content/Science/1501810636.523411g/1501810653996-247541064902010-4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1275" y="3427412"/>
            <a:ext cx="3800475" cy="1790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44921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8300" y="410339"/>
            <a:ext cx="11391900" cy="1754326"/>
          </a:xfrm>
          <a:prstGeom prst="rect">
            <a:avLst/>
          </a:prstGeom>
        </p:spPr>
        <p:txBody>
          <a:bodyPr wrap="square">
            <a:spAutoFit/>
          </a:bodyPr>
          <a:lstStyle/>
          <a:p>
            <a:pPr algn="ctr"/>
            <a:r>
              <a:rPr lang="en-AU" b="1" i="0" dirty="0" smtClean="0">
                <a:solidFill>
                  <a:srgbClr val="444444"/>
                </a:solidFill>
                <a:effectLst/>
                <a:latin typeface="Arial" panose="020B0604020202020204" pitchFamily="34" charset="0"/>
              </a:rPr>
              <a:t>It was also predicted that as the universe expanded, this would then stretch and thus </a:t>
            </a:r>
            <a:r>
              <a:rPr lang="en-AU" b="1" i="0" dirty="0" smtClean="0">
                <a:solidFill>
                  <a:srgbClr val="0847C3"/>
                </a:solidFill>
                <a:effectLst/>
                <a:latin typeface="Arial" panose="020B0604020202020204" pitchFamily="34" charset="0"/>
              </a:rPr>
              <a:t>cool.</a:t>
            </a:r>
            <a:endParaRPr lang="en-AU" b="0" i="0" dirty="0" smtClean="0">
              <a:solidFill>
                <a:srgbClr val="444444"/>
              </a:solidFill>
              <a:effectLst/>
              <a:latin typeface="Arial" panose="020B0604020202020204" pitchFamily="34" charset="0"/>
            </a:endParaRPr>
          </a:p>
          <a:p>
            <a:pPr algn="ctr"/>
            <a:r>
              <a:rPr lang="en-AU" b="0" i="0" dirty="0" smtClean="0">
                <a:solidFill>
                  <a:srgbClr val="444444"/>
                </a:solidFill>
                <a:effectLst/>
                <a:latin typeface="Arial" panose="020B0604020202020204" pitchFamily="34" charset="0"/>
              </a:rPr>
              <a:t> </a:t>
            </a:r>
          </a:p>
          <a:p>
            <a:pPr algn="ctr"/>
            <a:r>
              <a:rPr lang="en-AU" b="0" i="0" dirty="0" smtClean="0">
                <a:solidFill>
                  <a:srgbClr val="444444"/>
                </a:solidFill>
                <a:effectLst/>
                <a:latin typeface="Arial" panose="020B0604020202020204" pitchFamily="34" charset="0"/>
              </a:rPr>
              <a:t>This cooling of </a:t>
            </a:r>
            <a:r>
              <a:rPr lang="en-AU" b="1" i="0" dirty="0" smtClean="0">
                <a:solidFill>
                  <a:srgbClr val="900C3F"/>
                </a:solidFill>
                <a:effectLst/>
                <a:latin typeface="Arial" panose="020B0604020202020204" pitchFamily="34" charset="0"/>
              </a:rPr>
              <a:t>high temperature</a:t>
            </a:r>
            <a:r>
              <a:rPr lang="en-AU" b="0" i="0" dirty="0" smtClean="0">
                <a:solidFill>
                  <a:srgbClr val="444444"/>
                </a:solidFill>
                <a:effectLst/>
                <a:latin typeface="Arial" panose="020B0604020202020204" pitchFamily="34" charset="0"/>
              </a:rPr>
              <a:t> radiation of the early universe resulted in </a:t>
            </a:r>
            <a:r>
              <a:rPr lang="en-AU" b="1" i="0" dirty="0" smtClean="0">
                <a:solidFill>
                  <a:srgbClr val="571A98"/>
                </a:solidFill>
                <a:effectLst/>
                <a:latin typeface="Arial" panose="020B0604020202020204" pitchFamily="34" charset="0"/>
              </a:rPr>
              <a:t>microwave radiation.</a:t>
            </a:r>
            <a:endParaRPr lang="en-AU" b="0" i="0" dirty="0" smtClean="0">
              <a:solidFill>
                <a:srgbClr val="444444"/>
              </a:solidFill>
              <a:effectLst/>
              <a:latin typeface="Arial" panose="020B0604020202020204" pitchFamily="34" charset="0"/>
            </a:endParaRPr>
          </a:p>
          <a:p>
            <a:pPr algn="ctr"/>
            <a:r>
              <a:rPr lang="en-AU" b="0" i="0" dirty="0" smtClean="0">
                <a:solidFill>
                  <a:srgbClr val="444444"/>
                </a:solidFill>
                <a:effectLst/>
                <a:latin typeface="Arial" panose="020B0604020202020204" pitchFamily="34" charset="0"/>
              </a:rPr>
              <a:t> </a:t>
            </a:r>
          </a:p>
          <a:p>
            <a:pPr algn="ctr"/>
            <a:r>
              <a:rPr lang="en-AU" b="0" i="0" dirty="0" smtClean="0">
                <a:solidFill>
                  <a:srgbClr val="444444"/>
                </a:solidFill>
                <a:effectLst/>
                <a:latin typeface="Arial" panose="020B0604020202020204" pitchFamily="34" charset="0"/>
              </a:rPr>
              <a:t>This prediction turned out to be accurate. The </a:t>
            </a:r>
            <a:r>
              <a:rPr lang="en-AU" b="1" i="0" dirty="0" smtClean="0">
                <a:solidFill>
                  <a:srgbClr val="F30277"/>
                </a:solidFill>
                <a:effectLst/>
                <a:latin typeface="Arial" panose="020B0604020202020204" pitchFamily="34" charset="0"/>
              </a:rPr>
              <a:t>CMB</a:t>
            </a:r>
            <a:r>
              <a:rPr lang="en-AU" b="0" i="0" dirty="0" smtClean="0">
                <a:solidFill>
                  <a:srgbClr val="444444"/>
                </a:solidFill>
                <a:effectLst/>
                <a:latin typeface="Arial" panose="020B0604020202020204" pitchFamily="34" charset="0"/>
              </a:rPr>
              <a:t> is </a:t>
            </a:r>
            <a:r>
              <a:rPr lang="en-AU" b="1" i="0" dirty="0" smtClean="0">
                <a:solidFill>
                  <a:srgbClr val="571A98"/>
                </a:solidFill>
                <a:effectLst/>
                <a:latin typeface="Arial" panose="020B0604020202020204" pitchFamily="34" charset="0"/>
              </a:rPr>
              <a:t>microwave radiation</a:t>
            </a:r>
            <a:r>
              <a:rPr lang="en-AU" b="0" i="0" dirty="0" smtClean="0">
                <a:solidFill>
                  <a:srgbClr val="444444"/>
                </a:solidFill>
                <a:effectLst/>
                <a:latin typeface="Arial" panose="020B0604020202020204" pitchFamily="34" charset="0"/>
              </a:rPr>
              <a:t> which has a very low temperature of </a:t>
            </a:r>
            <a:r>
              <a:rPr lang="en-AU" b="0" i="0" dirty="0" smtClean="0">
                <a:solidFill>
                  <a:srgbClr val="444444"/>
                </a:solidFill>
                <a:effectLst/>
                <a:latin typeface="KaTeX_Main"/>
              </a:rPr>
              <a:t>2.725</a:t>
            </a:r>
            <a:r>
              <a:rPr lang="en-AU" b="0" i="0" baseline="30000" dirty="0" smtClean="0">
                <a:solidFill>
                  <a:srgbClr val="444444"/>
                </a:solidFill>
                <a:effectLst/>
                <a:latin typeface="KaTeX_Main"/>
              </a:rPr>
              <a:t>o</a:t>
            </a:r>
            <a:r>
              <a:rPr lang="en-AU" b="0" i="0" dirty="0" smtClean="0">
                <a:solidFill>
                  <a:srgbClr val="444444"/>
                </a:solidFill>
                <a:effectLst/>
                <a:latin typeface="KaTeX_Main"/>
              </a:rPr>
              <a:t>C</a:t>
            </a:r>
            <a:r>
              <a:rPr lang="en-AU" b="0" i="0" dirty="0" smtClean="0">
                <a:solidFill>
                  <a:srgbClr val="444444"/>
                </a:solidFill>
                <a:effectLst/>
                <a:latin typeface="Arial" panose="020B0604020202020204" pitchFamily="34" charset="0"/>
              </a:rPr>
              <a:t> above </a:t>
            </a:r>
            <a:r>
              <a:rPr lang="en-AU" b="1" i="0" dirty="0" smtClean="0">
                <a:solidFill>
                  <a:srgbClr val="0847C3"/>
                </a:solidFill>
                <a:effectLst/>
                <a:latin typeface="Arial" panose="020B0604020202020204" pitchFamily="34" charset="0"/>
              </a:rPr>
              <a:t>absolute zero</a:t>
            </a:r>
            <a:r>
              <a:rPr lang="en-AU" b="0" i="0" dirty="0" smtClean="0">
                <a:solidFill>
                  <a:srgbClr val="444444"/>
                </a:solidFill>
                <a:effectLst/>
                <a:latin typeface="Arial" panose="020B0604020202020204" pitchFamily="34" charset="0"/>
              </a:rPr>
              <a:t> (</a:t>
            </a:r>
            <a:r>
              <a:rPr lang="en-AU" b="0" i="0" dirty="0" smtClean="0">
                <a:solidFill>
                  <a:srgbClr val="444444"/>
                </a:solidFill>
                <a:effectLst/>
                <a:latin typeface="KaTeX_Main"/>
              </a:rPr>
              <a:t>−273.15</a:t>
            </a:r>
            <a:r>
              <a:rPr lang="en-AU" b="0" i="0" baseline="30000" dirty="0" smtClean="0">
                <a:solidFill>
                  <a:srgbClr val="444444"/>
                </a:solidFill>
                <a:effectLst/>
                <a:latin typeface="KaTeX_Main"/>
              </a:rPr>
              <a:t>o</a:t>
            </a:r>
            <a:r>
              <a:rPr lang="en-AU" b="0" i="0" dirty="0" smtClean="0">
                <a:solidFill>
                  <a:srgbClr val="444444"/>
                </a:solidFill>
                <a:effectLst/>
                <a:latin typeface="KaTeX_Main"/>
              </a:rPr>
              <a:t>C</a:t>
            </a:r>
            <a:r>
              <a:rPr lang="en-AU" b="0" i="0" dirty="0" smtClean="0">
                <a:solidFill>
                  <a:srgbClr val="444444"/>
                </a:solidFill>
                <a:effectLst/>
                <a:latin typeface="Arial" panose="020B0604020202020204" pitchFamily="34" charset="0"/>
              </a:rPr>
              <a:t>).</a:t>
            </a:r>
            <a:endParaRPr lang="en-AU" b="0" i="0" dirty="0">
              <a:solidFill>
                <a:srgbClr val="444444"/>
              </a:solidFill>
              <a:effectLst/>
              <a:latin typeface="Arial" panose="020B0604020202020204" pitchFamily="34" charset="0"/>
            </a:endParaRPr>
          </a:p>
        </p:txBody>
      </p:sp>
      <p:pic>
        <p:nvPicPr>
          <p:cNvPr id="18434" name="Picture 2" descr="https://www.educationperfect.com/media/content/German/1448251133.348941g/1448251144388-3513602616541832-4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1200" y="2484437"/>
            <a:ext cx="3086100" cy="3800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277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825838"/>
            <a:ext cx="10287000" cy="1477328"/>
          </a:xfrm>
          <a:prstGeom prst="rect">
            <a:avLst/>
          </a:prstGeom>
        </p:spPr>
        <p:txBody>
          <a:bodyPr wrap="square">
            <a:spAutoFit/>
          </a:bodyPr>
          <a:lstStyle/>
          <a:p>
            <a:pPr algn="ctr"/>
            <a:r>
              <a:rPr lang="en-AU" b="1" i="0" dirty="0" smtClean="0">
                <a:solidFill>
                  <a:srgbClr val="444444"/>
                </a:solidFill>
                <a:effectLst/>
                <a:latin typeface="Arial" panose="020B0604020202020204" pitchFamily="34" charset="0"/>
              </a:rPr>
              <a:t>In this Smart Lesson you will do the following:</a:t>
            </a:r>
            <a:endParaRPr lang="en-AU" b="0" i="0" dirty="0" smtClean="0">
              <a:solidFill>
                <a:srgbClr val="444444"/>
              </a:solidFill>
              <a:effectLst/>
              <a:latin typeface="Arial" panose="020B0604020202020204" pitchFamily="34" charset="0"/>
            </a:endParaRPr>
          </a:p>
          <a:p>
            <a:pPr algn="ctr"/>
            <a:r>
              <a:rPr lang="en-AU" b="0" i="0" dirty="0" smtClean="0">
                <a:solidFill>
                  <a:srgbClr val="444444"/>
                </a:solidFill>
                <a:effectLst/>
                <a:latin typeface="Arial" panose="020B0604020202020204" pitchFamily="34" charset="0"/>
              </a:rPr>
              <a:t> </a:t>
            </a:r>
          </a:p>
          <a:p>
            <a:pPr>
              <a:buFont typeface="Arial" panose="020B0604020202020204" pitchFamily="34" charset="0"/>
              <a:buChar char="•"/>
            </a:pPr>
            <a:r>
              <a:rPr lang="en-AU" b="1" i="0" dirty="0" smtClean="0">
                <a:solidFill>
                  <a:srgbClr val="228B22"/>
                </a:solidFill>
                <a:effectLst/>
                <a:latin typeface="Arial" panose="020B0604020202020204" pitchFamily="34" charset="0"/>
              </a:rPr>
              <a:t>Describe</a:t>
            </a:r>
            <a:r>
              <a:rPr lang="en-AU" b="0" i="0" dirty="0" smtClean="0">
                <a:solidFill>
                  <a:srgbClr val="444444"/>
                </a:solidFill>
                <a:effectLst/>
                <a:latin typeface="Arial" panose="020B0604020202020204" pitchFamily="34" charset="0"/>
              </a:rPr>
              <a:t> what </a:t>
            </a:r>
            <a:r>
              <a:rPr lang="en-AU" b="1" i="0" dirty="0" smtClean="0">
                <a:solidFill>
                  <a:srgbClr val="F30277"/>
                </a:solidFill>
                <a:effectLst/>
                <a:latin typeface="Arial" panose="020B0604020202020204" pitchFamily="34" charset="0"/>
              </a:rPr>
              <a:t>Cosmic Microwave Background</a:t>
            </a:r>
            <a:r>
              <a:rPr lang="en-AU" b="0" i="0" dirty="0" smtClean="0">
                <a:solidFill>
                  <a:srgbClr val="444444"/>
                </a:solidFill>
                <a:effectLst/>
                <a:latin typeface="Arial" panose="020B0604020202020204" pitchFamily="34" charset="0"/>
              </a:rPr>
              <a:t> is.</a:t>
            </a:r>
          </a:p>
          <a:p>
            <a:pPr>
              <a:buFont typeface="Arial" panose="020B0604020202020204" pitchFamily="34" charset="0"/>
              <a:buChar char="•"/>
            </a:pPr>
            <a:r>
              <a:rPr lang="en-AU" b="1" i="0" dirty="0" smtClean="0">
                <a:solidFill>
                  <a:srgbClr val="00A6D5"/>
                </a:solidFill>
                <a:effectLst/>
                <a:latin typeface="Arial" panose="020B0604020202020204" pitchFamily="34" charset="0"/>
              </a:rPr>
              <a:t>Compare</a:t>
            </a:r>
            <a:r>
              <a:rPr lang="en-AU" b="0" i="0" dirty="0" smtClean="0">
                <a:solidFill>
                  <a:srgbClr val="444444"/>
                </a:solidFill>
                <a:effectLst/>
                <a:latin typeface="Arial" panose="020B0604020202020204" pitchFamily="34" charset="0"/>
              </a:rPr>
              <a:t> the </a:t>
            </a:r>
            <a:r>
              <a:rPr lang="en-AU" b="1" i="0" dirty="0" smtClean="0">
                <a:solidFill>
                  <a:srgbClr val="FB6611"/>
                </a:solidFill>
                <a:effectLst/>
                <a:latin typeface="Arial" panose="020B0604020202020204" pitchFamily="34" charset="0"/>
              </a:rPr>
              <a:t>theories</a:t>
            </a:r>
            <a:r>
              <a:rPr lang="en-AU" b="0" i="0" dirty="0" smtClean="0">
                <a:solidFill>
                  <a:srgbClr val="444444"/>
                </a:solidFill>
                <a:effectLst/>
                <a:latin typeface="Arial" panose="020B0604020202020204" pitchFamily="34" charset="0"/>
              </a:rPr>
              <a:t> about the </a:t>
            </a:r>
            <a:r>
              <a:rPr lang="en-AU" b="1" i="0" dirty="0" smtClean="0">
                <a:solidFill>
                  <a:srgbClr val="444444"/>
                </a:solidFill>
                <a:effectLst/>
                <a:latin typeface="Arial" panose="020B0604020202020204" pitchFamily="34" charset="0"/>
              </a:rPr>
              <a:t>creation of the universe.</a:t>
            </a:r>
            <a:endParaRPr lang="en-AU" b="0" i="0" dirty="0" smtClean="0">
              <a:solidFill>
                <a:srgbClr val="444444"/>
              </a:solidFill>
              <a:effectLst/>
              <a:latin typeface="Arial" panose="020B0604020202020204" pitchFamily="34" charset="0"/>
            </a:endParaRPr>
          </a:p>
          <a:p>
            <a:pPr>
              <a:buFont typeface="Arial" panose="020B0604020202020204" pitchFamily="34" charset="0"/>
              <a:buChar char="•"/>
            </a:pPr>
            <a:r>
              <a:rPr lang="en-AU" b="1" i="0" dirty="0" smtClean="0">
                <a:solidFill>
                  <a:srgbClr val="0066CC"/>
                </a:solidFill>
                <a:effectLst/>
                <a:latin typeface="Arial" panose="020B0604020202020204" pitchFamily="34" charset="0"/>
              </a:rPr>
              <a:t>Discuss</a:t>
            </a:r>
            <a:r>
              <a:rPr lang="en-AU" b="0" i="0" dirty="0" smtClean="0">
                <a:solidFill>
                  <a:srgbClr val="444444"/>
                </a:solidFill>
                <a:effectLst/>
                <a:latin typeface="Arial" panose="020B0604020202020204" pitchFamily="34" charset="0"/>
              </a:rPr>
              <a:t> how </a:t>
            </a:r>
            <a:r>
              <a:rPr lang="en-AU" b="1" i="0" dirty="0" smtClean="0">
                <a:solidFill>
                  <a:srgbClr val="F30277"/>
                </a:solidFill>
                <a:effectLst/>
                <a:latin typeface="Arial" panose="020B0604020202020204" pitchFamily="34" charset="0"/>
              </a:rPr>
              <a:t>Cosmic Microwave Background</a:t>
            </a:r>
            <a:r>
              <a:rPr lang="en-AU" b="0" i="0" dirty="0" smtClean="0">
                <a:solidFill>
                  <a:srgbClr val="444444"/>
                </a:solidFill>
                <a:effectLst/>
                <a:latin typeface="Arial" panose="020B0604020202020204" pitchFamily="34" charset="0"/>
              </a:rPr>
              <a:t> supports this theory.</a:t>
            </a:r>
            <a:endParaRPr lang="en-AU" b="0" i="0" dirty="0">
              <a:solidFill>
                <a:srgbClr val="444444"/>
              </a:solidFill>
              <a:effectLst/>
              <a:latin typeface="Arial" panose="020B0604020202020204" pitchFamily="34" charset="0"/>
            </a:endParaRPr>
          </a:p>
        </p:txBody>
      </p:sp>
      <p:pic>
        <p:nvPicPr>
          <p:cNvPr id="1026" name="Picture 2" descr="https://www.educationperfect.com/media/content/Science/1506648250.35421f/1506648299225-1600233613251090.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987675" y="3444875"/>
            <a:ext cx="4762500" cy="2676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00211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28700" y="961936"/>
            <a:ext cx="10490200" cy="646331"/>
          </a:xfrm>
          <a:prstGeom prst="rect">
            <a:avLst/>
          </a:prstGeom>
        </p:spPr>
        <p:txBody>
          <a:bodyPr wrap="square">
            <a:spAutoFit/>
          </a:bodyPr>
          <a:lstStyle/>
          <a:p>
            <a:pPr algn="ctr"/>
            <a:r>
              <a:rPr lang="en-AU" b="1" i="0" dirty="0" smtClean="0">
                <a:solidFill>
                  <a:srgbClr val="444444"/>
                </a:solidFill>
                <a:effectLst/>
                <a:latin typeface="Arial" panose="020B0604020202020204" pitchFamily="34" charset="0"/>
              </a:rPr>
              <a:t>Therefore, both the </a:t>
            </a:r>
            <a:r>
              <a:rPr lang="en-AU" b="1" i="0" dirty="0" smtClean="0">
                <a:solidFill>
                  <a:srgbClr val="900C3F"/>
                </a:solidFill>
                <a:effectLst/>
                <a:latin typeface="Arial" panose="020B0604020202020204" pitchFamily="34" charset="0"/>
              </a:rPr>
              <a:t>low temperature</a:t>
            </a:r>
            <a:r>
              <a:rPr lang="en-AU" b="1" i="0" dirty="0" smtClean="0">
                <a:solidFill>
                  <a:srgbClr val="444444"/>
                </a:solidFill>
                <a:effectLst/>
                <a:latin typeface="Arial" panose="020B0604020202020204" pitchFamily="34" charset="0"/>
              </a:rPr>
              <a:t> and the </a:t>
            </a:r>
            <a:r>
              <a:rPr lang="en-AU" b="1" i="0" dirty="0" smtClean="0">
                <a:solidFill>
                  <a:srgbClr val="48927C"/>
                </a:solidFill>
                <a:effectLst/>
                <a:latin typeface="Arial" panose="020B0604020202020204" pitchFamily="34" charset="0"/>
              </a:rPr>
              <a:t>uniformity</a:t>
            </a:r>
            <a:r>
              <a:rPr lang="en-AU" b="1" i="0" dirty="0" smtClean="0">
                <a:solidFill>
                  <a:srgbClr val="444444"/>
                </a:solidFill>
                <a:effectLst/>
                <a:latin typeface="Arial" panose="020B0604020202020204" pitchFamily="34" charset="0"/>
              </a:rPr>
              <a:t> of the </a:t>
            </a:r>
            <a:r>
              <a:rPr lang="en-AU" b="1" i="0" dirty="0" smtClean="0">
                <a:solidFill>
                  <a:srgbClr val="F30277"/>
                </a:solidFill>
                <a:effectLst/>
                <a:latin typeface="Arial" panose="020B0604020202020204" pitchFamily="34" charset="0"/>
              </a:rPr>
              <a:t>CMB</a:t>
            </a:r>
            <a:r>
              <a:rPr lang="en-AU" b="1" i="0" dirty="0" smtClean="0">
                <a:solidFill>
                  <a:srgbClr val="444444"/>
                </a:solidFill>
                <a:effectLst/>
                <a:latin typeface="Arial" panose="020B0604020202020204" pitchFamily="34" charset="0"/>
              </a:rPr>
              <a:t> provide evidence for the </a:t>
            </a:r>
            <a:r>
              <a:rPr lang="en-AU" b="1" i="0" dirty="0" smtClean="0">
                <a:solidFill>
                  <a:srgbClr val="CC0000"/>
                </a:solidFill>
                <a:effectLst/>
                <a:latin typeface="Arial" panose="020B0604020202020204" pitchFamily="34" charset="0"/>
              </a:rPr>
              <a:t>Big Bang theory,</a:t>
            </a:r>
            <a:r>
              <a:rPr lang="en-AU" b="1" i="0" dirty="0" smtClean="0">
                <a:solidFill>
                  <a:srgbClr val="444444"/>
                </a:solidFill>
                <a:effectLst/>
                <a:latin typeface="Arial" panose="020B0604020202020204" pitchFamily="34" charset="0"/>
              </a:rPr>
              <a:t> as opposed to the </a:t>
            </a:r>
            <a:r>
              <a:rPr lang="en-AU" b="1" i="0" dirty="0" smtClean="0">
                <a:solidFill>
                  <a:srgbClr val="3770C7"/>
                </a:solidFill>
                <a:effectLst/>
                <a:latin typeface="Arial" panose="020B0604020202020204" pitchFamily="34" charset="0"/>
              </a:rPr>
              <a:t>Steady State theory.</a:t>
            </a:r>
            <a:endParaRPr lang="en-AU" b="0" i="0" dirty="0">
              <a:solidFill>
                <a:srgbClr val="444444"/>
              </a:solidFill>
              <a:effectLst/>
              <a:latin typeface="Arial" panose="020B0604020202020204" pitchFamily="34" charset="0"/>
            </a:endParaRPr>
          </a:p>
        </p:txBody>
      </p:sp>
      <p:pic>
        <p:nvPicPr>
          <p:cNvPr id="3" name="1527034027.44481">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2755900" y="2971800"/>
            <a:ext cx="6096000" cy="2743200"/>
          </a:xfrm>
          <a:prstGeom prst="rect">
            <a:avLst/>
          </a:prstGeom>
        </p:spPr>
      </p:pic>
    </p:spTree>
    <p:extLst>
      <p:ext uri="{BB962C8B-B14F-4D97-AF65-F5344CB8AC3E}">
        <p14:creationId xmlns:p14="http://schemas.microsoft.com/office/powerpoint/2010/main" val="4183524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502"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7500" y="396439"/>
            <a:ext cx="11874500" cy="2031325"/>
          </a:xfrm>
          <a:prstGeom prst="rect">
            <a:avLst/>
          </a:prstGeom>
        </p:spPr>
        <p:txBody>
          <a:bodyPr wrap="square">
            <a:spAutoFit/>
          </a:bodyPr>
          <a:lstStyle/>
          <a:p>
            <a:pPr algn="ctr"/>
            <a:r>
              <a:rPr lang="en-AU" b="1" i="0" dirty="0" smtClean="0">
                <a:solidFill>
                  <a:srgbClr val="444444"/>
                </a:solidFill>
                <a:effectLst/>
                <a:latin typeface="Arial" panose="020B0604020202020204" pitchFamily="34" charset="0"/>
              </a:rPr>
              <a:t>Our universe is filled with </a:t>
            </a:r>
            <a:r>
              <a:rPr lang="en-AU" b="1" i="0" dirty="0" smtClean="0">
                <a:solidFill>
                  <a:srgbClr val="571A98"/>
                </a:solidFill>
                <a:effectLst/>
                <a:latin typeface="Arial" panose="020B0604020202020204" pitchFamily="34" charset="0"/>
              </a:rPr>
              <a:t>electromagnetic radiation.</a:t>
            </a:r>
            <a:endParaRPr lang="en-AU" b="0" i="0" dirty="0" smtClean="0">
              <a:solidFill>
                <a:srgbClr val="444444"/>
              </a:solidFill>
              <a:effectLst/>
              <a:latin typeface="Arial" panose="020B0604020202020204" pitchFamily="34" charset="0"/>
            </a:endParaRPr>
          </a:p>
          <a:p>
            <a:pPr algn="ctr"/>
            <a:r>
              <a:rPr lang="en-AU" b="0" i="0" dirty="0" smtClean="0">
                <a:solidFill>
                  <a:srgbClr val="444444"/>
                </a:solidFill>
                <a:effectLst/>
                <a:latin typeface="Arial" panose="020B0604020202020204" pitchFamily="34" charset="0"/>
              </a:rPr>
              <a:t> </a:t>
            </a:r>
          </a:p>
          <a:p>
            <a:pPr algn="ctr"/>
            <a:r>
              <a:rPr lang="en-AU" b="0" i="0" dirty="0" smtClean="0">
                <a:solidFill>
                  <a:srgbClr val="444444"/>
                </a:solidFill>
                <a:effectLst/>
                <a:latin typeface="Arial" panose="020B0604020202020204" pitchFamily="34" charset="0"/>
              </a:rPr>
              <a:t>This electromagnetic radiation exists as </a:t>
            </a:r>
            <a:r>
              <a:rPr lang="en-AU" b="1" i="0" dirty="0" smtClean="0">
                <a:solidFill>
                  <a:srgbClr val="571A98"/>
                </a:solidFill>
                <a:effectLst/>
                <a:latin typeface="Arial" panose="020B0604020202020204" pitchFamily="34" charset="0"/>
              </a:rPr>
              <a:t>waves</a:t>
            </a:r>
            <a:r>
              <a:rPr lang="en-AU" b="0" i="0" dirty="0" smtClean="0">
                <a:solidFill>
                  <a:srgbClr val="444444"/>
                </a:solidFill>
                <a:effectLst/>
                <a:latin typeface="Arial" panose="020B0604020202020204" pitchFamily="34" charset="0"/>
              </a:rPr>
              <a:t> that ranges from radio waves, visible light and all the way up to gamma radiation.</a:t>
            </a:r>
          </a:p>
          <a:p>
            <a:pPr algn="ctr"/>
            <a:r>
              <a:rPr lang="en-AU" b="0" i="0" dirty="0" smtClean="0">
                <a:solidFill>
                  <a:srgbClr val="444444"/>
                </a:solidFill>
                <a:effectLst/>
                <a:latin typeface="Arial" panose="020B0604020202020204" pitchFamily="34" charset="0"/>
              </a:rPr>
              <a:t> </a:t>
            </a:r>
          </a:p>
          <a:p>
            <a:pPr algn="ctr"/>
            <a:r>
              <a:rPr lang="en-AU" b="0" i="0" dirty="0" smtClean="0">
                <a:solidFill>
                  <a:srgbClr val="444444"/>
                </a:solidFill>
                <a:effectLst/>
                <a:latin typeface="Arial" panose="020B0604020202020204" pitchFamily="34" charset="0"/>
              </a:rPr>
              <a:t>These waves can be </a:t>
            </a:r>
            <a:r>
              <a:rPr lang="en-AU" b="1" i="0" dirty="0" smtClean="0">
                <a:solidFill>
                  <a:srgbClr val="FB6611"/>
                </a:solidFill>
                <a:effectLst/>
                <a:latin typeface="Arial" panose="020B0604020202020204" pitchFamily="34" charset="0"/>
              </a:rPr>
              <a:t>transmitted</a:t>
            </a:r>
            <a:r>
              <a:rPr lang="en-AU" b="0" i="0" dirty="0" smtClean="0">
                <a:solidFill>
                  <a:srgbClr val="444444"/>
                </a:solidFill>
                <a:effectLst/>
                <a:latin typeface="Arial" panose="020B0604020202020204" pitchFamily="34" charset="0"/>
              </a:rPr>
              <a:t> through a vacuum such as space.</a:t>
            </a:r>
          </a:p>
          <a:p>
            <a:pPr algn="ctr"/>
            <a:r>
              <a:rPr lang="en-AU" b="0" i="0" dirty="0" smtClean="0">
                <a:solidFill>
                  <a:srgbClr val="444444"/>
                </a:solidFill>
                <a:effectLst/>
                <a:latin typeface="Arial" panose="020B0604020202020204" pitchFamily="34" charset="0"/>
              </a:rPr>
              <a:t> </a:t>
            </a:r>
            <a:endParaRPr lang="en-AU" b="0" i="0" dirty="0">
              <a:solidFill>
                <a:srgbClr val="444444"/>
              </a:solidFill>
              <a:effectLst/>
              <a:latin typeface="Arial" panose="020B0604020202020204" pitchFamily="34" charset="0"/>
            </a:endParaRPr>
          </a:p>
        </p:txBody>
      </p:sp>
      <p:pic>
        <p:nvPicPr>
          <p:cNvPr id="2050" name="Picture 2" descr="https://www.educationperfect.com/media/content/Science/1523417564.339921g/1523417564351-3529030835621552-8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0575" y="2619374"/>
            <a:ext cx="7610475" cy="4238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0798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3100" y="407938"/>
            <a:ext cx="10896600" cy="1477328"/>
          </a:xfrm>
          <a:prstGeom prst="rect">
            <a:avLst/>
          </a:prstGeom>
        </p:spPr>
        <p:txBody>
          <a:bodyPr wrap="square">
            <a:spAutoFit/>
          </a:bodyPr>
          <a:lstStyle/>
          <a:p>
            <a:pPr algn="ctr"/>
            <a:r>
              <a:rPr lang="en-AU" b="1" i="0" dirty="0" smtClean="0">
                <a:solidFill>
                  <a:srgbClr val="444444"/>
                </a:solidFill>
                <a:effectLst/>
                <a:latin typeface="Arial" panose="020B0604020202020204" pitchFamily="34" charset="0"/>
              </a:rPr>
              <a:t>The </a:t>
            </a:r>
            <a:r>
              <a:rPr lang="en-AU" b="1" i="0" dirty="0" smtClean="0">
                <a:solidFill>
                  <a:srgbClr val="F30277"/>
                </a:solidFill>
                <a:effectLst/>
                <a:latin typeface="Arial" panose="020B0604020202020204" pitchFamily="34" charset="0"/>
              </a:rPr>
              <a:t>Cosmic Microwave Background,</a:t>
            </a:r>
            <a:r>
              <a:rPr lang="en-AU" b="1" i="0" dirty="0" smtClean="0">
                <a:solidFill>
                  <a:srgbClr val="444444"/>
                </a:solidFill>
                <a:effectLst/>
                <a:latin typeface="Arial" panose="020B0604020202020204" pitchFamily="34" charset="0"/>
              </a:rPr>
              <a:t> or the </a:t>
            </a:r>
            <a:r>
              <a:rPr lang="en-AU" b="1" i="0" dirty="0" smtClean="0">
                <a:solidFill>
                  <a:srgbClr val="F30277"/>
                </a:solidFill>
                <a:effectLst/>
                <a:latin typeface="Arial" panose="020B0604020202020204" pitchFamily="34" charset="0"/>
              </a:rPr>
              <a:t>CMB</a:t>
            </a:r>
            <a:r>
              <a:rPr lang="en-AU" b="1" i="0" dirty="0" smtClean="0">
                <a:solidFill>
                  <a:srgbClr val="444444"/>
                </a:solidFill>
                <a:effectLst/>
                <a:latin typeface="Arial" panose="020B0604020202020204" pitchFamily="34" charset="0"/>
              </a:rPr>
              <a:t> for short, is </a:t>
            </a:r>
            <a:r>
              <a:rPr lang="en-AU" b="1" i="0" dirty="0" smtClean="0">
                <a:solidFill>
                  <a:srgbClr val="571A98"/>
                </a:solidFill>
                <a:effectLst/>
                <a:latin typeface="Arial" panose="020B0604020202020204" pitchFamily="34" charset="0"/>
              </a:rPr>
              <a:t>electromagnetic radiation</a:t>
            </a:r>
            <a:r>
              <a:rPr lang="en-AU" b="1" i="0" dirty="0" smtClean="0">
                <a:solidFill>
                  <a:srgbClr val="444444"/>
                </a:solidFill>
                <a:effectLst/>
                <a:latin typeface="Arial" panose="020B0604020202020204" pitchFamily="34" charset="0"/>
              </a:rPr>
              <a:t> that fills the universe, and can be detected in every direction we look.</a:t>
            </a:r>
            <a:endParaRPr lang="en-AU" b="0" i="0" dirty="0" smtClean="0">
              <a:solidFill>
                <a:srgbClr val="444444"/>
              </a:solidFill>
              <a:effectLst/>
              <a:latin typeface="Arial" panose="020B0604020202020204" pitchFamily="34" charset="0"/>
            </a:endParaRPr>
          </a:p>
          <a:p>
            <a:pPr algn="ctr"/>
            <a:r>
              <a:rPr lang="en-AU" b="0" i="0" dirty="0" smtClean="0">
                <a:solidFill>
                  <a:srgbClr val="444444"/>
                </a:solidFill>
                <a:effectLst/>
                <a:latin typeface="Arial" panose="020B0604020202020204" pitchFamily="34" charset="0"/>
              </a:rPr>
              <a:t> </a:t>
            </a:r>
          </a:p>
          <a:p>
            <a:pPr algn="ctr"/>
            <a:r>
              <a:rPr lang="en-AU" b="0" i="0" dirty="0" smtClean="0">
                <a:solidFill>
                  <a:srgbClr val="444444"/>
                </a:solidFill>
                <a:effectLst/>
                <a:latin typeface="Arial" panose="020B0604020202020204" pitchFamily="34" charset="0"/>
              </a:rPr>
              <a:t>We cannot </a:t>
            </a:r>
            <a:r>
              <a:rPr lang="en-AU" b="1" i="0" dirty="0" smtClean="0">
                <a:solidFill>
                  <a:srgbClr val="228B22"/>
                </a:solidFill>
                <a:effectLst/>
                <a:latin typeface="Arial" panose="020B0604020202020204" pitchFamily="34" charset="0"/>
              </a:rPr>
              <a:t>see</a:t>
            </a:r>
            <a:r>
              <a:rPr lang="en-AU" b="0" i="0" dirty="0" smtClean="0">
                <a:solidFill>
                  <a:srgbClr val="444444"/>
                </a:solidFill>
                <a:effectLst/>
                <a:latin typeface="Arial" panose="020B0604020202020204" pitchFamily="34" charset="0"/>
              </a:rPr>
              <a:t> the </a:t>
            </a:r>
            <a:r>
              <a:rPr lang="en-AU" b="1" i="0" dirty="0" smtClean="0">
                <a:solidFill>
                  <a:srgbClr val="F30277"/>
                </a:solidFill>
                <a:effectLst/>
                <a:latin typeface="Arial" panose="020B0604020202020204" pitchFamily="34" charset="0"/>
              </a:rPr>
              <a:t>CMB,</a:t>
            </a:r>
            <a:r>
              <a:rPr lang="en-AU" b="0" i="0" dirty="0" smtClean="0">
                <a:solidFill>
                  <a:srgbClr val="444444"/>
                </a:solidFill>
                <a:effectLst/>
                <a:latin typeface="Arial" panose="020B0604020202020204" pitchFamily="34" charset="0"/>
              </a:rPr>
              <a:t> as it has a wavelength undetectable to our eyes, but we can </a:t>
            </a:r>
            <a:r>
              <a:rPr lang="en-AU" b="1" i="0" dirty="0" smtClean="0">
                <a:solidFill>
                  <a:srgbClr val="228B22"/>
                </a:solidFill>
                <a:effectLst/>
                <a:latin typeface="Arial" panose="020B0604020202020204" pitchFamily="34" charset="0"/>
              </a:rPr>
              <a:t>detect</a:t>
            </a:r>
            <a:r>
              <a:rPr lang="en-AU" b="0" i="0" dirty="0" smtClean="0">
                <a:solidFill>
                  <a:srgbClr val="444444"/>
                </a:solidFill>
                <a:effectLst/>
                <a:latin typeface="Arial" panose="020B0604020202020204" pitchFamily="34" charset="0"/>
              </a:rPr>
              <a:t> it using instruments such as the </a:t>
            </a:r>
            <a:r>
              <a:rPr lang="en-AU" b="1" i="0" dirty="0" smtClean="0">
                <a:solidFill>
                  <a:srgbClr val="444444"/>
                </a:solidFill>
                <a:effectLst/>
                <a:latin typeface="Arial" panose="020B0604020202020204" pitchFamily="34" charset="0"/>
              </a:rPr>
              <a:t>radio receiver</a:t>
            </a:r>
            <a:r>
              <a:rPr lang="en-AU" b="0" i="0" dirty="0" smtClean="0">
                <a:solidFill>
                  <a:srgbClr val="444444"/>
                </a:solidFill>
                <a:effectLst/>
                <a:latin typeface="Arial" panose="020B0604020202020204" pitchFamily="34" charset="0"/>
              </a:rPr>
              <a:t> shown below:</a:t>
            </a:r>
            <a:endParaRPr lang="en-AU" b="0" i="0" dirty="0">
              <a:solidFill>
                <a:srgbClr val="444444"/>
              </a:solidFill>
              <a:effectLst/>
              <a:latin typeface="Arial" panose="020B0604020202020204" pitchFamily="34" charset="0"/>
            </a:endParaRPr>
          </a:p>
        </p:txBody>
      </p:sp>
      <p:pic>
        <p:nvPicPr>
          <p:cNvPr id="3074" name="Picture 2" descr="https://www.educationperfect.com/media/content/Science/1458599310.41571g/1458599309713-3063970968504702-4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6400" y="2759075"/>
            <a:ext cx="3810000" cy="2990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6894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1500" y="614740"/>
            <a:ext cx="11074400" cy="2308324"/>
          </a:xfrm>
          <a:prstGeom prst="rect">
            <a:avLst/>
          </a:prstGeom>
        </p:spPr>
        <p:txBody>
          <a:bodyPr wrap="square">
            <a:spAutoFit/>
          </a:bodyPr>
          <a:lstStyle/>
          <a:p>
            <a:pPr algn="ctr"/>
            <a:r>
              <a:rPr lang="en-AU" b="1" i="0" dirty="0" smtClean="0">
                <a:solidFill>
                  <a:srgbClr val="444444"/>
                </a:solidFill>
                <a:effectLst/>
                <a:latin typeface="Arial" panose="020B0604020202020204" pitchFamily="34" charset="0"/>
              </a:rPr>
              <a:t>However, if we could see the </a:t>
            </a:r>
            <a:r>
              <a:rPr lang="en-AU" b="1" i="0" dirty="0" smtClean="0">
                <a:solidFill>
                  <a:srgbClr val="F30277"/>
                </a:solidFill>
                <a:effectLst/>
                <a:latin typeface="Arial" panose="020B0604020202020204" pitchFamily="34" charset="0"/>
              </a:rPr>
              <a:t>CMB,</a:t>
            </a:r>
            <a:r>
              <a:rPr lang="en-AU" b="1" i="0" dirty="0" smtClean="0">
                <a:solidFill>
                  <a:srgbClr val="444444"/>
                </a:solidFill>
                <a:effectLst/>
                <a:latin typeface="Arial" panose="020B0604020202020204" pitchFamily="34" charset="0"/>
              </a:rPr>
              <a:t> then the entire sky would </a:t>
            </a:r>
            <a:r>
              <a:rPr lang="en-AU" b="1" i="0" dirty="0" smtClean="0">
                <a:solidFill>
                  <a:srgbClr val="48927C"/>
                </a:solidFill>
                <a:effectLst/>
                <a:latin typeface="Arial" panose="020B0604020202020204" pitchFamily="34" charset="0"/>
              </a:rPr>
              <a:t>glow</a:t>
            </a:r>
            <a:r>
              <a:rPr lang="en-AU" b="1" i="0" dirty="0" smtClean="0">
                <a:solidFill>
                  <a:srgbClr val="444444"/>
                </a:solidFill>
                <a:effectLst/>
                <a:latin typeface="Arial" panose="020B0604020202020204" pitchFamily="34" charset="0"/>
              </a:rPr>
              <a:t> with an astonishing </a:t>
            </a:r>
            <a:r>
              <a:rPr lang="en-AU" b="1" i="0" dirty="0" smtClean="0">
                <a:solidFill>
                  <a:srgbClr val="48927C"/>
                </a:solidFill>
                <a:effectLst/>
                <a:latin typeface="Arial" panose="020B0604020202020204" pitchFamily="34" charset="0"/>
              </a:rPr>
              <a:t>uniform brightness</a:t>
            </a:r>
            <a:r>
              <a:rPr lang="en-AU" b="1" i="0" dirty="0" smtClean="0">
                <a:solidFill>
                  <a:srgbClr val="444444"/>
                </a:solidFill>
                <a:effectLst/>
                <a:latin typeface="Arial" panose="020B0604020202020204" pitchFamily="34" charset="0"/>
              </a:rPr>
              <a:t> in every direction.</a:t>
            </a:r>
            <a:endParaRPr lang="en-AU" b="0" i="0" dirty="0" smtClean="0">
              <a:solidFill>
                <a:srgbClr val="444444"/>
              </a:solidFill>
              <a:effectLst/>
              <a:latin typeface="Arial" panose="020B0604020202020204" pitchFamily="34" charset="0"/>
            </a:endParaRPr>
          </a:p>
          <a:p>
            <a:pPr algn="ctr"/>
            <a:r>
              <a:rPr lang="en-AU" b="0" i="0" dirty="0" smtClean="0">
                <a:solidFill>
                  <a:srgbClr val="444444"/>
                </a:solidFill>
                <a:effectLst/>
                <a:latin typeface="Arial" panose="020B0604020202020204" pitchFamily="34" charset="0"/>
              </a:rPr>
              <a:t> </a:t>
            </a:r>
          </a:p>
          <a:p>
            <a:pPr algn="ctr"/>
            <a:r>
              <a:rPr lang="en-AU" b="0" i="0" dirty="0" smtClean="0">
                <a:solidFill>
                  <a:srgbClr val="444444"/>
                </a:solidFill>
                <a:effectLst/>
                <a:latin typeface="Arial" panose="020B0604020202020204" pitchFamily="34" charset="0"/>
              </a:rPr>
              <a:t>The picture below depicts what we would observe if we could see the </a:t>
            </a:r>
            <a:r>
              <a:rPr lang="en-AU" b="1" i="0" dirty="0" smtClean="0">
                <a:solidFill>
                  <a:srgbClr val="F30277"/>
                </a:solidFill>
                <a:effectLst/>
                <a:latin typeface="Arial" panose="020B0604020202020204" pitchFamily="34" charset="0"/>
              </a:rPr>
              <a:t>CMB temperature brightness</a:t>
            </a:r>
            <a:r>
              <a:rPr lang="en-AU" b="0" i="0" dirty="0" smtClean="0">
                <a:solidFill>
                  <a:srgbClr val="444444"/>
                </a:solidFill>
                <a:effectLst/>
                <a:latin typeface="Arial" panose="020B0604020202020204" pitchFamily="34" charset="0"/>
              </a:rPr>
              <a:t> over the full sky:</a:t>
            </a:r>
          </a:p>
          <a:p>
            <a:pPr algn="ctr"/>
            <a:r>
              <a:rPr lang="en-AU" b="0" i="0" dirty="0" smtClean="0">
                <a:solidFill>
                  <a:srgbClr val="444444"/>
                </a:solidFill>
                <a:effectLst/>
                <a:latin typeface="Arial" panose="020B0604020202020204" pitchFamily="34" charset="0"/>
              </a:rPr>
              <a:t> </a:t>
            </a:r>
          </a:p>
          <a:p>
            <a:pPr algn="ctr"/>
            <a:r>
              <a:rPr lang="en-AU" b="0" i="0" dirty="0" smtClean="0">
                <a:solidFill>
                  <a:srgbClr val="444444"/>
                </a:solidFill>
                <a:effectLst/>
                <a:latin typeface="Arial" panose="020B0604020202020204" pitchFamily="34" charset="0"/>
              </a:rPr>
              <a:t>The </a:t>
            </a:r>
            <a:r>
              <a:rPr lang="en-AU" b="1" i="0" dirty="0" smtClean="0">
                <a:solidFill>
                  <a:srgbClr val="900C3F"/>
                </a:solidFill>
                <a:effectLst/>
                <a:latin typeface="Arial" panose="020B0604020202020204" pitchFamily="34" charset="0"/>
              </a:rPr>
              <a:t>temperature</a:t>
            </a:r>
            <a:r>
              <a:rPr lang="en-AU" b="0" i="0" dirty="0" smtClean="0">
                <a:solidFill>
                  <a:srgbClr val="444444"/>
                </a:solidFill>
                <a:effectLst/>
                <a:latin typeface="Arial" panose="020B0604020202020204" pitchFamily="34" charset="0"/>
              </a:rPr>
              <a:t> is so </a:t>
            </a:r>
            <a:r>
              <a:rPr lang="en-AU" b="1" i="0" dirty="0" smtClean="0">
                <a:solidFill>
                  <a:srgbClr val="444444"/>
                </a:solidFill>
                <a:effectLst/>
                <a:latin typeface="Arial" panose="020B0604020202020204" pitchFamily="34" charset="0"/>
              </a:rPr>
              <a:t>uniform</a:t>
            </a:r>
            <a:r>
              <a:rPr lang="en-AU" b="0" i="0" dirty="0" smtClean="0">
                <a:solidFill>
                  <a:srgbClr val="444444"/>
                </a:solidFill>
                <a:effectLst/>
                <a:latin typeface="Arial" panose="020B0604020202020204" pitchFamily="34" charset="0"/>
              </a:rPr>
              <a:t> it all looks like a single shade of </a:t>
            </a:r>
            <a:r>
              <a:rPr lang="en-AU" b="1" i="0" dirty="0" smtClean="0">
                <a:solidFill>
                  <a:srgbClr val="228B22"/>
                </a:solidFill>
                <a:effectLst/>
                <a:latin typeface="Arial" panose="020B0604020202020204" pitchFamily="34" charset="0"/>
              </a:rPr>
              <a:t>green!</a:t>
            </a:r>
            <a:endParaRPr lang="en-AU" b="0" i="0" dirty="0" smtClean="0">
              <a:solidFill>
                <a:srgbClr val="444444"/>
              </a:solidFill>
              <a:effectLst/>
              <a:latin typeface="Arial" panose="020B0604020202020204" pitchFamily="34" charset="0"/>
            </a:endParaRPr>
          </a:p>
          <a:p>
            <a:pPr algn="ctr"/>
            <a:r>
              <a:rPr lang="en-AU" b="0" i="0" dirty="0" smtClean="0">
                <a:solidFill>
                  <a:srgbClr val="444444"/>
                </a:solidFill>
                <a:effectLst/>
                <a:latin typeface="Arial" panose="020B0604020202020204" pitchFamily="34" charset="0"/>
              </a:rPr>
              <a:t> </a:t>
            </a:r>
            <a:endParaRPr lang="en-AU" b="0" i="0" dirty="0">
              <a:solidFill>
                <a:srgbClr val="444444"/>
              </a:solidFill>
              <a:effectLst/>
              <a:latin typeface="Arial" panose="020B0604020202020204" pitchFamily="34" charset="0"/>
            </a:endParaRPr>
          </a:p>
        </p:txBody>
      </p:sp>
      <p:pic>
        <p:nvPicPr>
          <p:cNvPr id="4098" name="Picture 2" descr="https://www.educationperfect.com/media/content/Science/1501810636.523411g/1501810653996-247541064902010-4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0475" y="3529012"/>
            <a:ext cx="3800475" cy="1790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8034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43739"/>
            <a:ext cx="11150600" cy="2308324"/>
          </a:xfrm>
          <a:prstGeom prst="rect">
            <a:avLst/>
          </a:prstGeom>
        </p:spPr>
        <p:txBody>
          <a:bodyPr wrap="square">
            <a:spAutoFit/>
          </a:bodyPr>
          <a:lstStyle/>
          <a:p>
            <a:pPr algn="ctr"/>
            <a:r>
              <a:rPr lang="en-AU" b="1" i="0" dirty="0" smtClean="0">
                <a:solidFill>
                  <a:srgbClr val="444444"/>
                </a:solidFill>
                <a:effectLst/>
                <a:latin typeface="Arial" panose="020B0604020202020204" pitchFamily="34" charset="0"/>
              </a:rPr>
              <a:t>So what exactly is the </a:t>
            </a:r>
            <a:r>
              <a:rPr lang="en-AU" b="1" i="0" dirty="0" smtClean="0">
                <a:solidFill>
                  <a:srgbClr val="F30277"/>
                </a:solidFill>
                <a:effectLst/>
                <a:latin typeface="Arial" panose="020B0604020202020204" pitchFamily="34" charset="0"/>
              </a:rPr>
              <a:t>CMB</a:t>
            </a:r>
            <a:r>
              <a:rPr lang="en-AU" b="1" i="0" dirty="0" smtClean="0">
                <a:solidFill>
                  <a:srgbClr val="444444"/>
                </a:solidFill>
                <a:effectLst/>
                <a:latin typeface="Arial" panose="020B0604020202020204" pitchFamily="34" charset="0"/>
              </a:rPr>
              <a:t> and why does it exist?</a:t>
            </a:r>
            <a:endParaRPr lang="en-AU" b="0" i="0" dirty="0" smtClean="0">
              <a:solidFill>
                <a:srgbClr val="444444"/>
              </a:solidFill>
              <a:effectLst/>
              <a:latin typeface="Arial" panose="020B0604020202020204" pitchFamily="34" charset="0"/>
            </a:endParaRPr>
          </a:p>
          <a:p>
            <a:pPr algn="ctr"/>
            <a:r>
              <a:rPr lang="en-AU" b="0" i="0" dirty="0" smtClean="0">
                <a:solidFill>
                  <a:srgbClr val="444444"/>
                </a:solidFill>
                <a:effectLst/>
                <a:latin typeface="Arial" panose="020B0604020202020204" pitchFamily="34" charset="0"/>
              </a:rPr>
              <a:t> </a:t>
            </a:r>
          </a:p>
          <a:p>
            <a:pPr algn="ctr"/>
            <a:r>
              <a:rPr lang="en-AU" b="0" i="0" dirty="0" smtClean="0">
                <a:solidFill>
                  <a:srgbClr val="444444"/>
                </a:solidFill>
                <a:effectLst/>
                <a:latin typeface="Arial" panose="020B0604020202020204" pitchFamily="34" charset="0"/>
              </a:rPr>
              <a:t>To </a:t>
            </a:r>
            <a:r>
              <a:rPr lang="en-AU" b="1" i="0" dirty="0" smtClean="0">
                <a:solidFill>
                  <a:srgbClr val="228B22"/>
                </a:solidFill>
                <a:effectLst/>
                <a:latin typeface="Arial" panose="020B0604020202020204" pitchFamily="34" charset="0"/>
              </a:rPr>
              <a:t>answer</a:t>
            </a:r>
            <a:r>
              <a:rPr lang="en-AU" b="0" i="0" dirty="0" smtClean="0">
                <a:solidFill>
                  <a:srgbClr val="444444"/>
                </a:solidFill>
                <a:effectLst/>
                <a:latin typeface="Arial" panose="020B0604020202020204" pitchFamily="34" charset="0"/>
              </a:rPr>
              <a:t> those </a:t>
            </a:r>
            <a:r>
              <a:rPr lang="en-AU" b="1" i="0" dirty="0" smtClean="0">
                <a:solidFill>
                  <a:srgbClr val="444444"/>
                </a:solidFill>
                <a:effectLst/>
                <a:latin typeface="Arial" panose="020B0604020202020204" pitchFamily="34" charset="0"/>
              </a:rPr>
              <a:t>questions</a:t>
            </a:r>
            <a:r>
              <a:rPr lang="en-AU" b="0" i="0" dirty="0" smtClean="0">
                <a:solidFill>
                  <a:srgbClr val="444444"/>
                </a:solidFill>
                <a:effectLst/>
                <a:latin typeface="Arial" panose="020B0604020202020204" pitchFamily="34" charset="0"/>
              </a:rPr>
              <a:t> we need to start with the </a:t>
            </a:r>
            <a:r>
              <a:rPr lang="en-AU" b="1" i="0" dirty="0" smtClean="0">
                <a:solidFill>
                  <a:srgbClr val="CC0000"/>
                </a:solidFill>
                <a:effectLst/>
                <a:latin typeface="Arial" panose="020B0604020202020204" pitchFamily="34" charset="0"/>
              </a:rPr>
              <a:t>Big Bang.</a:t>
            </a:r>
            <a:endParaRPr lang="en-AU" b="0" i="0" dirty="0" smtClean="0">
              <a:solidFill>
                <a:srgbClr val="444444"/>
              </a:solidFill>
              <a:effectLst/>
              <a:latin typeface="Arial" panose="020B0604020202020204" pitchFamily="34" charset="0"/>
            </a:endParaRPr>
          </a:p>
          <a:p>
            <a:pPr algn="ctr"/>
            <a:r>
              <a:rPr lang="en-AU" b="0" i="0" dirty="0" smtClean="0">
                <a:solidFill>
                  <a:srgbClr val="444444"/>
                </a:solidFill>
                <a:effectLst/>
                <a:latin typeface="Arial" panose="020B0604020202020204" pitchFamily="34" charset="0"/>
              </a:rPr>
              <a:t> </a:t>
            </a:r>
          </a:p>
          <a:p>
            <a:pPr algn="ctr"/>
            <a:r>
              <a:rPr lang="en-AU" b="0" i="0" dirty="0" smtClean="0">
                <a:solidFill>
                  <a:srgbClr val="444444"/>
                </a:solidFill>
                <a:effectLst/>
                <a:latin typeface="Arial" panose="020B0604020202020204" pitchFamily="34" charset="0"/>
              </a:rPr>
              <a:t>If we look out into </a:t>
            </a:r>
            <a:r>
              <a:rPr lang="en-AU" b="1" i="0" dirty="0" smtClean="0">
                <a:solidFill>
                  <a:srgbClr val="7C0BAE"/>
                </a:solidFill>
                <a:effectLst/>
                <a:latin typeface="Arial" panose="020B0604020202020204" pitchFamily="34" charset="0"/>
              </a:rPr>
              <a:t>deep space,</a:t>
            </a:r>
            <a:r>
              <a:rPr lang="en-AU" b="0" i="0" dirty="0" smtClean="0">
                <a:solidFill>
                  <a:srgbClr val="444444"/>
                </a:solidFill>
                <a:effectLst/>
                <a:latin typeface="Arial" panose="020B0604020202020204" pitchFamily="34" charset="0"/>
              </a:rPr>
              <a:t> we are able to look back in time, at the </a:t>
            </a:r>
            <a:r>
              <a:rPr lang="en-AU" b="1" i="0" dirty="0" smtClean="0">
                <a:solidFill>
                  <a:srgbClr val="00A6D5"/>
                </a:solidFill>
                <a:effectLst/>
                <a:latin typeface="Arial" panose="020B0604020202020204" pitchFamily="34" charset="0"/>
              </a:rPr>
              <a:t>origins</a:t>
            </a:r>
            <a:r>
              <a:rPr lang="en-AU" b="0" i="0" dirty="0" smtClean="0">
                <a:solidFill>
                  <a:srgbClr val="444444"/>
                </a:solidFill>
                <a:effectLst/>
                <a:latin typeface="Arial" panose="020B0604020202020204" pitchFamily="34" charset="0"/>
              </a:rPr>
              <a:t> of the </a:t>
            </a:r>
            <a:r>
              <a:rPr lang="en-AU" b="1" i="0" dirty="0" smtClean="0">
                <a:solidFill>
                  <a:srgbClr val="00A6D5"/>
                </a:solidFill>
                <a:effectLst/>
                <a:latin typeface="Arial" panose="020B0604020202020204" pitchFamily="34" charset="0"/>
              </a:rPr>
              <a:t>universe.</a:t>
            </a:r>
            <a:endParaRPr lang="en-AU" b="0" i="0" dirty="0" smtClean="0">
              <a:solidFill>
                <a:srgbClr val="444444"/>
              </a:solidFill>
              <a:effectLst/>
              <a:latin typeface="Arial" panose="020B0604020202020204" pitchFamily="34" charset="0"/>
            </a:endParaRPr>
          </a:p>
          <a:p>
            <a:pPr algn="ctr"/>
            <a:r>
              <a:rPr lang="en-AU" b="0" i="0" dirty="0" smtClean="0">
                <a:solidFill>
                  <a:srgbClr val="444444"/>
                </a:solidFill>
                <a:effectLst/>
                <a:latin typeface="Arial" panose="020B0604020202020204" pitchFamily="34" charset="0"/>
              </a:rPr>
              <a:t> </a:t>
            </a:r>
          </a:p>
          <a:p>
            <a:r>
              <a:rPr lang="en-AU" dirty="0" smtClean="0"/>
              <a:t/>
            </a:r>
            <a:br>
              <a:rPr lang="en-AU" dirty="0" smtClean="0"/>
            </a:br>
            <a:endParaRPr lang="en-AU" dirty="0"/>
          </a:p>
        </p:txBody>
      </p:sp>
      <p:pic>
        <p:nvPicPr>
          <p:cNvPr id="5122" name="Picture 2" descr="https://www.educationperfect.com/media/content/Science/1502058848.00291g/1502058852193-3731213926114600-8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0775" y="2571750"/>
            <a:ext cx="7620000"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2626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491341"/>
            <a:ext cx="11353800" cy="2585323"/>
          </a:xfrm>
          <a:prstGeom prst="rect">
            <a:avLst/>
          </a:prstGeom>
        </p:spPr>
        <p:txBody>
          <a:bodyPr wrap="square">
            <a:spAutoFit/>
          </a:bodyPr>
          <a:lstStyle/>
          <a:p>
            <a:pPr algn="ctr"/>
            <a:r>
              <a:rPr lang="en-AU" b="1" i="0" dirty="0" smtClean="0">
                <a:solidFill>
                  <a:srgbClr val="444444"/>
                </a:solidFill>
                <a:effectLst/>
                <a:latin typeface="Arial" panose="020B0604020202020204" pitchFamily="34" charset="0"/>
              </a:rPr>
              <a:t>The </a:t>
            </a:r>
            <a:r>
              <a:rPr lang="en-AU" b="1" i="0" dirty="0" smtClean="0">
                <a:solidFill>
                  <a:srgbClr val="CC0000"/>
                </a:solidFill>
                <a:effectLst/>
                <a:latin typeface="Arial" panose="020B0604020202020204" pitchFamily="34" charset="0"/>
              </a:rPr>
              <a:t>Big Bang</a:t>
            </a:r>
            <a:r>
              <a:rPr lang="en-AU" b="1" i="0" dirty="0" smtClean="0">
                <a:solidFill>
                  <a:srgbClr val="444444"/>
                </a:solidFill>
                <a:effectLst/>
                <a:latin typeface="Arial" panose="020B0604020202020204" pitchFamily="34" charset="0"/>
              </a:rPr>
              <a:t> theory is the prevailing model for how the universe began.</a:t>
            </a:r>
            <a:endParaRPr lang="en-AU" b="0" i="0" dirty="0" smtClean="0">
              <a:solidFill>
                <a:srgbClr val="444444"/>
              </a:solidFill>
              <a:effectLst/>
              <a:latin typeface="Arial" panose="020B0604020202020204" pitchFamily="34" charset="0"/>
            </a:endParaRPr>
          </a:p>
          <a:p>
            <a:pPr algn="ctr"/>
            <a:r>
              <a:rPr lang="en-AU" b="0" i="0" dirty="0" smtClean="0">
                <a:solidFill>
                  <a:srgbClr val="444444"/>
                </a:solidFill>
                <a:effectLst/>
                <a:latin typeface="Arial" panose="020B0604020202020204" pitchFamily="34" charset="0"/>
              </a:rPr>
              <a:t> </a:t>
            </a:r>
          </a:p>
          <a:p>
            <a:pPr algn="ctr"/>
            <a:r>
              <a:rPr lang="en-AU" b="0" i="0" dirty="0" smtClean="0">
                <a:solidFill>
                  <a:srgbClr val="444444"/>
                </a:solidFill>
                <a:effectLst/>
                <a:latin typeface="Arial" panose="020B0604020202020204" pitchFamily="34" charset="0"/>
              </a:rPr>
              <a:t>It describes that the entire universe was in a state that was both extremely dense and hot.</a:t>
            </a:r>
          </a:p>
          <a:p>
            <a:pPr algn="ctr"/>
            <a:r>
              <a:rPr lang="en-AU" b="0" i="0" dirty="0" smtClean="0">
                <a:solidFill>
                  <a:srgbClr val="444444"/>
                </a:solidFill>
                <a:effectLst/>
                <a:latin typeface="Arial" panose="020B0604020202020204" pitchFamily="34" charset="0"/>
              </a:rPr>
              <a:t> </a:t>
            </a:r>
          </a:p>
          <a:p>
            <a:pPr algn="ctr"/>
            <a:r>
              <a:rPr lang="en-AU" b="0" i="0" dirty="0" smtClean="0">
                <a:solidFill>
                  <a:srgbClr val="444444"/>
                </a:solidFill>
                <a:effectLst/>
                <a:latin typeface="Arial" panose="020B0604020202020204" pitchFamily="34" charset="0"/>
              </a:rPr>
              <a:t>This single state then expanded resulting in the creation of simple matter, such as protons, electrons and atoms like hydrogen and helium, and the emission of electromagnetic waves. As the universe began to expand it also began to cool.</a:t>
            </a:r>
          </a:p>
          <a:p>
            <a:pPr algn="ctr"/>
            <a:r>
              <a:rPr lang="en-AU" b="0" i="0" dirty="0" smtClean="0">
                <a:solidFill>
                  <a:srgbClr val="444444"/>
                </a:solidFill>
                <a:effectLst/>
                <a:latin typeface="Arial" panose="020B0604020202020204" pitchFamily="34" charset="0"/>
              </a:rPr>
              <a:t> </a:t>
            </a:r>
          </a:p>
          <a:p>
            <a:pPr algn="ctr"/>
            <a:r>
              <a:rPr lang="en-AU" b="0" i="0" dirty="0" smtClean="0">
                <a:solidFill>
                  <a:srgbClr val="444444"/>
                </a:solidFill>
                <a:effectLst/>
                <a:latin typeface="Arial" panose="020B0604020202020204" pitchFamily="34" charset="0"/>
              </a:rPr>
              <a:t>This eventually lead to the universe as we know it today as well the </a:t>
            </a:r>
            <a:r>
              <a:rPr lang="en-AU" b="1" i="0" dirty="0" smtClean="0">
                <a:solidFill>
                  <a:srgbClr val="F30277"/>
                </a:solidFill>
                <a:effectLst/>
                <a:latin typeface="Arial" panose="020B0604020202020204" pitchFamily="34" charset="0"/>
              </a:rPr>
              <a:t>CMB.</a:t>
            </a:r>
            <a:endParaRPr lang="en-AU" b="0" i="0" dirty="0">
              <a:solidFill>
                <a:srgbClr val="444444"/>
              </a:solidFill>
              <a:effectLst/>
              <a:latin typeface="Arial" panose="020B0604020202020204" pitchFamily="34" charset="0"/>
            </a:endParaRPr>
          </a:p>
        </p:txBody>
      </p:sp>
      <p:pic>
        <p:nvPicPr>
          <p:cNvPr id="6146" name="Picture 2" descr="https://www.educationperfect.com/media/content/Science/1456448239.086391g/1456448242839-4279413409613837-optimise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6650" y="3286125"/>
            <a:ext cx="4762500" cy="357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2929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5300" y="811937"/>
            <a:ext cx="11404600" cy="1200329"/>
          </a:xfrm>
          <a:prstGeom prst="rect">
            <a:avLst/>
          </a:prstGeom>
        </p:spPr>
        <p:txBody>
          <a:bodyPr wrap="square">
            <a:spAutoFit/>
          </a:bodyPr>
          <a:lstStyle/>
          <a:p>
            <a:pPr algn="ctr"/>
            <a:r>
              <a:rPr lang="en-AU" b="1" i="0" dirty="0" smtClean="0">
                <a:solidFill>
                  <a:srgbClr val="444444"/>
                </a:solidFill>
                <a:effectLst/>
                <a:latin typeface="Arial" panose="020B0604020202020204" pitchFamily="34" charset="0"/>
              </a:rPr>
              <a:t>Before the formation of the </a:t>
            </a:r>
            <a:r>
              <a:rPr lang="en-AU" b="1" i="0" dirty="0" smtClean="0">
                <a:solidFill>
                  <a:srgbClr val="F30277"/>
                </a:solidFill>
                <a:effectLst/>
                <a:latin typeface="Arial" panose="020B0604020202020204" pitchFamily="34" charset="0"/>
              </a:rPr>
              <a:t>CMB,</a:t>
            </a:r>
            <a:r>
              <a:rPr lang="en-AU" b="1" i="0" dirty="0" smtClean="0">
                <a:solidFill>
                  <a:srgbClr val="444444"/>
                </a:solidFill>
                <a:effectLst/>
                <a:latin typeface="Arial" panose="020B0604020202020204" pitchFamily="34" charset="0"/>
              </a:rPr>
              <a:t> the </a:t>
            </a:r>
            <a:r>
              <a:rPr lang="en-AU" b="1" i="0" dirty="0" smtClean="0">
                <a:solidFill>
                  <a:srgbClr val="7C0BAE"/>
                </a:solidFill>
                <a:effectLst/>
                <a:latin typeface="Arial" panose="020B0604020202020204" pitchFamily="34" charset="0"/>
              </a:rPr>
              <a:t>universe</a:t>
            </a:r>
            <a:r>
              <a:rPr lang="en-AU" b="1" i="0" dirty="0" smtClean="0">
                <a:solidFill>
                  <a:srgbClr val="444444"/>
                </a:solidFill>
                <a:effectLst/>
                <a:latin typeface="Arial" panose="020B0604020202020204" pitchFamily="34" charset="0"/>
              </a:rPr>
              <a:t> was a </a:t>
            </a:r>
            <a:r>
              <a:rPr lang="en-AU" b="1" i="0" dirty="0" smtClean="0">
                <a:solidFill>
                  <a:srgbClr val="FB6611"/>
                </a:solidFill>
                <a:effectLst/>
                <a:latin typeface="Arial" panose="020B0604020202020204" pitchFamily="34" charset="0"/>
              </a:rPr>
              <a:t>hot, dense</a:t>
            </a:r>
            <a:r>
              <a:rPr lang="en-AU" b="1" i="0" dirty="0" smtClean="0">
                <a:solidFill>
                  <a:srgbClr val="444444"/>
                </a:solidFill>
                <a:effectLst/>
                <a:latin typeface="Arial" panose="020B0604020202020204" pitchFamily="34" charset="0"/>
              </a:rPr>
              <a:t> and </a:t>
            </a:r>
            <a:r>
              <a:rPr lang="en-AU" b="1" i="0" dirty="0" smtClean="0">
                <a:solidFill>
                  <a:srgbClr val="FB6611"/>
                </a:solidFill>
                <a:effectLst/>
                <a:latin typeface="Arial" panose="020B0604020202020204" pitchFamily="34" charset="0"/>
              </a:rPr>
              <a:t>opaque plasma</a:t>
            </a:r>
            <a:r>
              <a:rPr lang="en-AU" b="1" i="0" dirty="0" smtClean="0">
                <a:solidFill>
                  <a:srgbClr val="444444"/>
                </a:solidFill>
                <a:effectLst/>
                <a:latin typeface="Arial" panose="020B0604020202020204" pitchFamily="34" charset="0"/>
              </a:rPr>
              <a:t> that contained both matter and energy.</a:t>
            </a:r>
            <a:endParaRPr lang="en-AU" b="0" i="0" dirty="0" smtClean="0">
              <a:solidFill>
                <a:srgbClr val="444444"/>
              </a:solidFill>
              <a:effectLst/>
              <a:latin typeface="Arial" panose="020B0604020202020204" pitchFamily="34" charset="0"/>
            </a:endParaRPr>
          </a:p>
          <a:p>
            <a:pPr algn="ctr"/>
            <a:r>
              <a:rPr lang="en-AU" b="0" i="0" dirty="0" smtClean="0">
                <a:solidFill>
                  <a:srgbClr val="444444"/>
                </a:solidFill>
                <a:effectLst/>
                <a:latin typeface="Arial" panose="020B0604020202020204" pitchFamily="34" charset="0"/>
              </a:rPr>
              <a:t> </a:t>
            </a:r>
          </a:p>
          <a:p>
            <a:pPr algn="ctr"/>
            <a:r>
              <a:rPr lang="en-AU" b="1" i="0" dirty="0" smtClean="0">
                <a:solidFill>
                  <a:srgbClr val="444444"/>
                </a:solidFill>
                <a:effectLst/>
                <a:latin typeface="Arial" panose="020B0604020202020204" pitchFamily="34" charset="0"/>
              </a:rPr>
              <a:t>No light</a:t>
            </a:r>
            <a:r>
              <a:rPr lang="en-AU" b="0" i="0" dirty="0" smtClean="0">
                <a:solidFill>
                  <a:srgbClr val="444444"/>
                </a:solidFill>
                <a:effectLst/>
                <a:latin typeface="Arial" panose="020B0604020202020204" pitchFamily="34" charset="0"/>
              </a:rPr>
              <a:t> escaped from this </a:t>
            </a:r>
            <a:r>
              <a:rPr lang="en-AU" b="1" i="0" dirty="0" smtClean="0">
                <a:solidFill>
                  <a:srgbClr val="FB6611"/>
                </a:solidFill>
                <a:effectLst/>
                <a:latin typeface="Arial" panose="020B0604020202020204" pitchFamily="34" charset="0"/>
              </a:rPr>
              <a:t>plasma,</a:t>
            </a:r>
            <a:r>
              <a:rPr lang="en-AU" b="0" i="0" dirty="0" smtClean="0">
                <a:solidFill>
                  <a:srgbClr val="444444"/>
                </a:solidFill>
                <a:effectLst/>
                <a:latin typeface="Arial" panose="020B0604020202020204" pitchFamily="34" charset="0"/>
              </a:rPr>
              <a:t> as </a:t>
            </a:r>
            <a:r>
              <a:rPr lang="en-AU" b="1" i="0" dirty="0" smtClean="0">
                <a:solidFill>
                  <a:srgbClr val="F7BE3A"/>
                </a:solidFill>
                <a:effectLst/>
                <a:latin typeface="Arial" panose="020B0604020202020204" pitchFamily="34" charset="0"/>
              </a:rPr>
              <a:t>photons</a:t>
            </a:r>
            <a:r>
              <a:rPr lang="en-AU" b="0" i="0" dirty="0" smtClean="0">
                <a:solidFill>
                  <a:srgbClr val="444444"/>
                </a:solidFill>
                <a:effectLst/>
                <a:latin typeface="Arial" panose="020B0604020202020204" pitchFamily="34" charset="0"/>
              </a:rPr>
              <a:t> could not travel freely.</a:t>
            </a:r>
            <a:endParaRPr lang="en-AU" b="0" i="0" dirty="0">
              <a:solidFill>
                <a:srgbClr val="444444"/>
              </a:solidFill>
              <a:effectLst/>
              <a:latin typeface="Arial" panose="020B0604020202020204" pitchFamily="34" charset="0"/>
            </a:endParaRPr>
          </a:p>
        </p:txBody>
      </p:sp>
      <p:pic>
        <p:nvPicPr>
          <p:cNvPr id="7170" name="Picture 2" descr="https://www.educationperfect.com/media/content/Science/1504475947.738551g/1504475948890-2117569233668602-8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0675" y="3279775"/>
            <a:ext cx="7591425" cy="2428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6234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411540"/>
            <a:ext cx="10858500" cy="2308324"/>
          </a:xfrm>
          <a:prstGeom prst="rect">
            <a:avLst/>
          </a:prstGeom>
        </p:spPr>
        <p:txBody>
          <a:bodyPr wrap="square">
            <a:spAutoFit/>
          </a:bodyPr>
          <a:lstStyle/>
          <a:p>
            <a:pPr algn="ctr"/>
            <a:r>
              <a:rPr lang="en-AU" b="1" i="0" dirty="0" smtClean="0">
                <a:solidFill>
                  <a:srgbClr val="444444"/>
                </a:solidFill>
                <a:effectLst/>
                <a:latin typeface="Arial" panose="020B0604020202020204" pitchFamily="34" charset="0"/>
              </a:rPr>
              <a:t>This hot, dense and opaque universe began to cool.</a:t>
            </a:r>
            <a:endParaRPr lang="en-AU" b="0" i="0" dirty="0" smtClean="0">
              <a:solidFill>
                <a:srgbClr val="444444"/>
              </a:solidFill>
              <a:effectLst/>
              <a:latin typeface="Arial" panose="020B0604020202020204" pitchFamily="34" charset="0"/>
            </a:endParaRPr>
          </a:p>
          <a:p>
            <a:pPr algn="ctr"/>
            <a:r>
              <a:rPr lang="en-AU" b="0" i="0" dirty="0" smtClean="0">
                <a:solidFill>
                  <a:srgbClr val="444444"/>
                </a:solidFill>
                <a:effectLst/>
                <a:latin typeface="Arial" panose="020B0604020202020204" pitchFamily="34" charset="0"/>
              </a:rPr>
              <a:t> </a:t>
            </a:r>
          </a:p>
          <a:p>
            <a:pPr algn="ctr"/>
            <a:r>
              <a:rPr lang="en-AU" b="0" i="0" dirty="0" smtClean="0">
                <a:solidFill>
                  <a:srgbClr val="444444"/>
                </a:solidFill>
                <a:effectLst/>
                <a:latin typeface="Arial" panose="020B0604020202020204" pitchFamily="34" charset="0"/>
              </a:rPr>
              <a:t>As the </a:t>
            </a:r>
            <a:r>
              <a:rPr lang="en-AU" b="1" i="0" dirty="0" smtClean="0">
                <a:solidFill>
                  <a:srgbClr val="7C0BAE"/>
                </a:solidFill>
                <a:effectLst/>
                <a:latin typeface="Arial" panose="020B0604020202020204" pitchFamily="34" charset="0"/>
              </a:rPr>
              <a:t>universe</a:t>
            </a:r>
            <a:r>
              <a:rPr lang="en-AU" b="0" i="0" dirty="0" smtClean="0">
                <a:solidFill>
                  <a:srgbClr val="444444"/>
                </a:solidFill>
                <a:effectLst/>
                <a:latin typeface="Arial" panose="020B0604020202020204" pitchFamily="34" charset="0"/>
              </a:rPr>
              <a:t> started to </a:t>
            </a:r>
            <a:r>
              <a:rPr lang="en-AU" b="1" i="0" dirty="0" smtClean="0">
                <a:solidFill>
                  <a:srgbClr val="0847C3"/>
                </a:solidFill>
                <a:effectLst/>
                <a:latin typeface="Arial" panose="020B0604020202020204" pitchFamily="34" charset="0"/>
              </a:rPr>
              <a:t>cool,</a:t>
            </a:r>
            <a:r>
              <a:rPr lang="en-AU" b="0" i="0" dirty="0" smtClean="0">
                <a:solidFill>
                  <a:srgbClr val="444444"/>
                </a:solidFill>
                <a:effectLst/>
                <a:latin typeface="Arial" panose="020B0604020202020204" pitchFamily="34" charset="0"/>
              </a:rPr>
              <a:t> to a </a:t>
            </a:r>
            <a:r>
              <a:rPr lang="en-AU" b="1" i="0" dirty="0" smtClean="0">
                <a:solidFill>
                  <a:srgbClr val="900C3F"/>
                </a:solidFill>
                <a:effectLst/>
                <a:latin typeface="Arial" panose="020B0604020202020204" pitchFamily="34" charset="0"/>
              </a:rPr>
              <a:t>temperature</a:t>
            </a:r>
            <a:r>
              <a:rPr lang="en-AU" b="0" i="0" dirty="0" smtClean="0">
                <a:solidFill>
                  <a:srgbClr val="444444"/>
                </a:solidFill>
                <a:effectLst/>
                <a:latin typeface="Arial" panose="020B0604020202020204" pitchFamily="34" charset="0"/>
              </a:rPr>
              <a:t> of around </a:t>
            </a:r>
            <a:r>
              <a:rPr lang="en-AU" b="0" i="0" dirty="0" smtClean="0">
                <a:solidFill>
                  <a:srgbClr val="444444"/>
                </a:solidFill>
                <a:effectLst/>
                <a:latin typeface="KaTeX_Main"/>
              </a:rPr>
              <a:t>2700</a:t>
            </a:r>
            <a:r>
              <a:rPr lang="en-AU" b="0" i="0" baseline="30000" dirty="0" smtClean="0">
                <a:solidFill>
                  <a:srgbClr val="444444"/>
                </a:solidFill>
                <a:effectLst/>
                <a:latin typeface="KaTeX_Main"/>
              </a:rPr>
              <a:t>o</a:t>
            </a:r>
            <a:r>
              <a:rPr lang="en-AU" b="0" i="0" dirty="0" smtClean="0">
                <a:solidFill>
                  <a:srgbClr val="444444"/>
                </a:solidFill>
                <a:effectLst/>
                <a:latin typeface="KaTeX_Main"/>
              </a:rPr>
              <a:t>C</a:t>
            </a:r>
            <a:r>
              <a:rPr lang="en-AU" b="0" i="0" dirty="0" smtClean="0">
                <a:solidFill>
                  <a:srgbClr val="444444"/>
                </a:solidFill>
                <a:effectLst/>
                <a:latin typeface="Arial" panose="020B0604020202020204" pitchFamily="34" charset="0"/>
              </a:rPr>
              <a:t>, electrons and protons started to </a:t>
            </a:r>
            <a:r>
              <a:rPr lang="en-AU" b="1" i="0" dirty="0" smtClean="0">
                <a:solidFill>
                  <a:srgbClr val="B3B3B3"/>
                </a:solidFill>
                <a:effectLst/>
                <a:latin typeface="Arial" panose="020B0604020202020204" pitchFamily="34" charset="0"/>
              </a:rPr>
              <a:t>recombine</a:t>
            </a:r>
            <a:r>
              <a:rPr lang="en-AU" b="0" i="0" dirty="0" smtClean="0">
                <a:solidFill>
                  <a:srgbClr val="444444"/>
                </a:solidFill>
                <a:effectLst/>
                <a:latin typeface="Arial" panose="020B0604020202020204" pitchFamily="34" charset="0"/>
              </a:rPr>
              <a:t> into hydrogen atoms. In doing so they released </a:t>
            </a:r>
            <a:r>
              <a:rPr lang="en-AU" b="1" i="0" dirty="0" smtClean="0">
                <a:solidFill>
                  <a:srgbClr val="FB6611"/>
                </a:solidFill>
                <a:effectLst/>
                <a:latin typeface="Arial" panose="020B0604020202020204" pitchFamily="34" charset="0"/>
              </a:rPr>
              <a:t>energy</a:t>
            </a:r>
            <a:r>
              <a:rPr lang="en-AU" b="0" i="0" dirty="0" smtClean="0">
                <a:solidFill>
                  <a:srgbClr val="444444"/>
                </a:solidFill>
                <a:effectLst/>
                <a:latin typeface="Arial" panose="020B0604020202020204" pitchFamily="34" charset="0"/>
              </a:rPr>
              <a:t> in the form of </a:t>
            </a:r>
            <a:r>
              <a:rPr lang="en-AU" b="1" i="0" dirty="0" smtClean="0">
                <a:solidFill>
                  <a:srgbClr val="F7BE3A"/>
                </a:solidFill>
                <a:effectLst/>
                <a:latin typeface="Arial" panose="020B0604020202020204" pitchFamily="34" charset="0"/>
              </a:rPr>
              <a:t>photons,</a:t>
            </a:r>
            <a:r>
              <a:rPr lang="en-AU" b="0" i="0" dirty="0" smtClean="0">
                <a:solidFill>
                  <a:srgbClr val="444444"/>
                </a:solidFill>
                <a:effectLst/>
                <a:latin typeface="Arial" panose="020B0604020202020204" pitchFamily="34" charset="0"/>
              </a:rPr>
              <a:t> which we now call the </a:t>
            </a:r>
            <a:r>
              <a:rPr lang="en-AU" b="1" i="0" dirty="0" smtClean="0">
                <a:solidFill>
                  <a:srgbClr val="F30277"/>
                </a:solidFill>
                <a:effectLst/>
                <a:latin typeface="Arial" panose="020B0604020202020204" pitchFamily="34" charset="0"/>
              </a:rPr>
              <a:t>CMB.</a:t>
            </a:r>
            <a:endParaRPr lang="en-AU" b="0" i="0" dirty="0" smtClean="0">
              <a:solidFill>
                <a:srgbClr val="444444"/>
              </a:solidFill>
              <a:effectLst/>
              <a:latin typeface="Arial" panose="020B0604020202020204" pitchFamily="34" charset="0"/>
            </a:endParaRPr>
          </a:p>
          <a:p>
            <a:pPr algn="ctr"/>
            <a:r>
              <a:rPr lang="en-AU" b="0" i="0" dirty="0" smtClean="0">
                <a:solidFill>
                  <a:srgbClr val="444444"/>
                </a:solidFill>
                <a:effectLst/>
                <a:latin typeface="Arial" panose="020B0604020202020204" pitchFamily="34" charset="0"/>
              </a:rPr>
              <a:t> </a:t>
            </a:r>
          </a:p>
          <a:p>
            <a:pPr algn="ctr"/>
            <a:r>
              <a:rPr lang="en-AU" b="0" i="0" dirty="0" smtClean="0">
                <a:solidFill>
                  <a:srgbClr val="444444"/>
                </a:solidFill>
                <a:effectLst/>
                <a:latin typeface="Arial" panose="020B0604020202020204" pitchFamily="34" charset="0"/>
              </a:rPr>
              <a:t>This </a:t>
            </a:r>
            <a:r>
              <a:rPr lang="en-AU" b="1" i="0" dirty="0" smtClean="0">
                <a:solidFill>
                  <a:srgbClr val="B3B3B3"/>
                </a:solidFill>
                <a:effectLst/>
                <a:latin typeface="Arial" panose="020B0604020202020204" pitchFamily="34" charset="0"/>
              </a:rPr>
              <a:t>recombination</a:t>
            </a:r>
            <a:r>
              <a:rPr lang="en-AU" b="0" i="0" dirty="0" smtClean="0">
                <a:solidFill>
                  <a:srgbClr val="444444"/>
                </a:solidFill>
                <a:effectLst/>
                <a:latin typeface="Arial" panose="020B0604020202020204" pitchFamily="34" charset="0"/>
              </a:rPr>
              <a:t> is why this period of time is known as the </a:t>
            </a:r>
            <a:r>
              <a:rPr lang="en-AU" b="1" i="0" dirty="0" smtClean="0">
                <a:solidFill>
                  <a:srgbClr val="B3B3B3"/>
                </a:solidFill>
                <a:effectLst/>
                <a:latin typeface="Arial" panose="020B0604020202020204" pitchFamily="34" charset="0"/>
              </a:rPr>
              <a:t>Recombination epoch.</a:t>
            </a:r>
            <a:endParaRPr lang="en-AU" b="0" i="0" dirty="0" smtClean="0">
              <a:solidFill>
                <a:srgbClr val="444444"/>
              </a:solidFill>
              <a:effectLst/>
              <a:latin typeface="Arial" panose="020B0604020202020204" pitchFamily="34" charset="0"/>
            </a:endParaRPr>
          </a:p>
          <a:p>
            <a:pPr algn="ctr"/>
            <a:r>
              <a:rPr lang="en-AU" b="0" i="0" dirty="0" smtClean="0">
                <a:solidFill>
                  <a:srgbClr val="444444"/>
                </a:solidFill>
                <a:effectLst/>
                <a:latin typeface="Arial" panose="020B0604020202020204" pitchFamily="34" charset="0"/>
              </a:rPr>
              <a:t> </a:t>
            </a:r>
            <a:endParaRPr lang="en-AU" b="0" i="0" dirty="0">
              <a:solidFill>
                <a:srgbClr val="444444"/>
              </a:solidFill>
              <a:effectLst/>
              <a:latin typeface="Arial" panose="020B0604020202020204" pitchFamily="34" charset="0"/>
            </a:endParaRPr>
          </a:p>
        </p:txBody>
      </p:sp>
      <p:pic>
        <p:nvPicPr>
          <p:cNvPr id="8194" name="Picture 2" descr="https://www.educationperfect.com/media/content/Science/1503279606.183351g/1503279636181-900858332126508-8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875" y="2719864"/>
            <a:ext cx="7620000" cy="3905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91302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102</Words>
  <Application>Microsoft Office PowerPoint</Application>
  <PresentationFormat>Widescreen</PresentationFormat>
  <Paragraphs>88</Paragraphs>
  <Slides>20</Slides>
  <Notes>0</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KaTeX_Main</vt:lpstr>
      <vt:lpstr>Office Theme</vt:lpstr>
      <vt:lpstr>Heat and the Cosmic Microwave Background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Heat and the Cosmic Microwave Background</dc:title>
  <dc:creator>Joseph D'cruz</dc:creator>
  <cp:lastModifiedBy>Joseph D'cruz</cp:lastModifiedBy>
  <cp:revision>2</cp:revision>
  <dcterms:created xsi:type="dcterms:W3CDTF">2020-09-27T05:14:28Z</dcterms:created>
  <dcterms:modified xsi:type="dcterms:W3CDTF">2020-09-27T05:20:50Z</dcterms:modified>
</cp:coreProperties>
</file>