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03F5-92F2-48D6-8F4D-24B8E03E4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7A6FE-F581-41DC-B1F9-D3B5B5496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44572-8484-4A34-8405-D4693CA0E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64F7-A153-4707-80D3-BC8E1B7E09D6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E6902-EA4A-41D4-8138-B61D6946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44C56-D685-4C9E-89F4-EA8E0578B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DAA4-E9F6-4291-AF13-2AF21A2CDE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139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435BA-71B0-46FC-86D5-304BD9BA7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BF6485-F354-4CD6-8A69-74138A85F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CC5ED-1058-4DD4-8483-045DA05D6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64F7-A153-4707-80D3-BC8E1B7E09D6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C377B-096F-4343-895C-F80EF4847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90719-54E0-4DBE-A876-68A9D8BDA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DAA4-E9F6-4291-AF13-2AF21A2CDE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88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AB4687-A66F-440C-B7B1-3D092235E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D177F-9F6A-464D-8903-809E07D7D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63423-256B-4A29-8A90-B6C5577ED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64F7-A153-4707-80D3-BC8E1B7E09D6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B9FA5-8BD1-4714-9063-7B2955286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8C1A0-BED6-4538-ADD4-4A69BE632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DAA4-E9F6-4291-AF13-2AF21A2CDE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393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44316-18ED-4755-96AF-DFCF9869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F79FC-E986-4663-908C-2D63B95AD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51779-AA5B-4E11-9383-36A499355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64F7-A153-4707-80D3-BC8E1B7E09D6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E4C0D-0B71-4E60-9D72-90F853D6B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BB0EE-3020-42AC-9802-DAACD0E8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DAA4-E9F6-4291-AF13-2AF21A2CDE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99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E4AD-B504-421C-9E8C-CE8C3AEA9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B4A48-9A83-40C1-8DE9-7927E21BD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7DD9A-C999-431E-97BF-B6810DF22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64F7-A153-4707-80D3-BC8E1B7E09D6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BF9A8-6172-4CD2-907A-5AF0B4A1C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EBD94-7CBB-42BA-8C15-75348652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DAA4-E9F6-4291-AF13-2AF21A2CDE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858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FD1F7-59AE-4329-91EF-F84A581A7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4E85B-7FB8-4E0B-89B5-9160D51D7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C4C80-57ED-481C-BE7A-19A0335D5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FE763-8901-4085-BE79-19870021D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64F7-A153-4707-80D3-BC8E1B7E09D6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C00BD-21C7-4F41-9590-7F69F2B0A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672D6-9282-4FFC-A44E-9DF12CE0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DAA4-E9F6-4291-AF13-2AF21A2CDE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06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F7158-9440-46F0-8CEF-FE9154FA1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50BF9-792F-40BD-99ED-6E5290A03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43025-1332-48BF-B076-8D2A49D55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FD67C3-954E-4B1A-B7D5-34CD2B5F9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B5B43C-4D01-481B-9F2A-B36B31ED9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418D24-6E53-4C91-96E5-51536D5E3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64F7-A153-4707-80D3-BC8E1B7E09D6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32D401-34C0-4BE8-BDBE-6C251D206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5BFA4A-597F-45CE-8329-24D01AC5D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DAA4-E9F6-4291-AF13-2AF21A2CDE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2731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DC87-2C28-4210-AC16-A1233D384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0E3F46-B4C5-46BB-8D7E-0EA5E117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64F7-A153-4707-80D3-BC8E1B7E09D6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0AB701-811C-46D4-815F-D6BC2712F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826C1-3565-4AC5-BBD6-303ED566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DAA4-E9F6-4291-AF13-2AF21A2CDE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968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B4F246-B4F1-4054-93A0-D0E71822B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64F7-A153-4707-80D3-BC8E1B7E09D6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02C826-9D0F-4D6E-9BF2-5E22AC0E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612CF-5611-4498-8AAF-F1EFC10C1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DAA4-E9F6-4291-AF13-2AF21A2CDE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311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05FC-8A15-458C-A5A2-C0A4543A3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C5A22-729F-42A4-B37B-551D5BE0D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CF461-59FB-4E1B-99A5-8C1DF9A51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B03B2-B2E2-47CC-AC2A-F4166E44A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64F7-A153-4707-80D3-BC8E1B7E09D6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13758-D2CB-47E6-8B1D-6F4309DA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47758-7A0E-4C9C-B733-307A759F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DAA4-E9F6-4291-AF13-2AF21A2CDE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0003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45E31-166E-4418-9851-95260BCE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8C588-3269-4BB8-AF9E-C48414AA05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99D8E-8EED-445A-9977-0E016B729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F45FE-32DF-495C-8535-2A4CE65BA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64F7-A153-4707-80D3-BC8E1B7E09D6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9B4CD-1620-4AC5-B937-55832D28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48037-DC4A-41E8-98F2-CC29CC278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DAA4-E9F6-4291-AF13-2AF21A2CDE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861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610C44-D1FB-427D-BEF7-74D9A46C5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43328-1A1A-493A-956D-B9E812DA2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BB6E1-FBFF-4FB5-B9F1-C1CF66C2A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864F7-A153-4707-80D3-BC8E1B7E09D6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FDA1B-5081-4E91-A68D-0CE2015EAB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20D60-29AE-47A3-A2EB-7141B4C3E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DAA4-E9F6-4291-AF13-2AF21A2CDE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337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41D8-B401-478A-A1B6-7D5714B3FA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Acceleration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55841B-58B0-4FE9-9273-A8EF2CCD8B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3234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5A793E-3252-4577-85B7-D9FFC48B86B0}"/>
              </a:ext>
            </a:extLst>
          </p:cNvPr>
          <p:cNvSpPr/>
          <p:nvPr/>
        </p:nvSpPr>
        <p:spPr>
          <a:xfrm>
            <a:off x="685800" y="813138"/>
            <a:ext cx="110642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the lesson, you should be able to:</a:t>
            </a:r>
            <a:endParaRPr lang="en-US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Define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acceleration.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State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formula for calculating acceleration.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Calculate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acceleration.</a:t>
            </a:r>
          </a:p>
          <a:p>
            <a:br>
              <a:rPr lang="en-US" sz="3200" dirty="0"/>
            </a:b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707967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EBCBAA-06D1-4CBD-BCEF-C496C73F7729}"/>
              </a:ext>
            </a:extLst>
          </p:cNvPr>
          <p:cNvSpPr/>
          <p:nvPr/>
        </p:nvSpPr>
        <p:spPr>
          <a:xfrm>
            <a:off x="289560" y="307608"/>
            <a:ext cx="1125474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Acceleration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US" sz="28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change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an object's velocity over time.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Remember, velocity is very similar to </a:t>
            </a:r>
            <a:r>
              <a:rPr lang="en-US" sz="28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speed,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it acts in a certain </a:t>
            </a:r>
            <a:r>
              <a:rPr lang="en-US" sz="28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direction.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an object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accelerates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it </a:t>
            </a:r>
            <a:r>
              <a:rPr lang="en-US" sz="2800" b="1" i="0" dirty="0">
                <a:solidFill>
                  <a:srgbClr val="7FBFCD"/>
                </a:solidFill>
                <a:effectLst/>
                <a:latin typeface="Arial" panose="020B0604020202020204" pitchFamily="34" charset="0"/>
              </a:rPr>
              <a:t>speeds up, slows down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sz="2800" b="1" i="0" dirty="0">
                <a:solidFill>
                  <a:srgbClr val="7FBFCD"/>
                </a:solidFill>
                <a:effectLst/>
                <a:latin typeface="Arial" panose="020B0604020202020204" pitchFamily="34" charset="0"/>
              </a:rPr>
              <a:t>changes direction.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8666.58703">
            <a:hlinkClick r:id="" action="ppaction://media"/>
            <a:extLst>
              <a:ext uri="{FF2B5EF4-FFF2-40B4-BE49-F238E27FC236}">
                <a16:creationId xmlns:a16="http://schemas.microsoft.com/office/drawing/2014/main" id="{93C0458B-1492-4250-AC9B-418B9CAFEFD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48000" y="3596164"/>
            <a:ext cx="5798820" cy="326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4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C14EA1-B8CC-4FF2-BD7E-4E248A2E740E}"/>
              </a:ext>
            </a:extLst>
          </p:cNvPr>
          <p:cNvSpPr/>
          <p:nvPr/>
        </p:nvSpPr>
        <p:spPr>
          <a:xfrm>
            <a:off x="402908" y="0"/>
            <a:ext cx="117890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an object's </a:t>
            </a:r>
            <a:r>
              <a:rPr lang="en-US" sz="28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velocity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changes, we say that it is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accelerating.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Acceleration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sz="2800" b="0" i="1" dirty="0">
                <a:solidFill>
                  <a:srgbClr val="444444"/>
                </a:solidFill>
                <a:effectLst/>
                <a:latin typeface="KaTeX_Math"/>
              </a:rPr>
              <a:t>a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is the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change in </a:t>
            </a:r>
            <a:r>
              <a:rPr lang="en-US" sz="28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velocity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sz="2800" b="0" i="0" dirty="0" err="1">
                <a:solidFill>
                  <a:srgbClr val="444444"/>
                </a:solidFill>
                <a:effectLst/>
                <a:latin typeface="KaTeX_Main"/>
              </a:rPr>
              <a:t>Δ</a:t>
            </a:r>
            <a:r>
              <a:rPr lang="en-US" sz="2800" b="0" i="1" dirty="0" err="1">
                <a:solidFill>
                  <a:srgbClr val="444444"/>
                </a:solidFill>
                <a:effectLst/>
                <a:latin typeface="KaTeX_Math"/>
              </a:rPr>
              <a:t>v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over the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change in time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sz="2800" b="0" i="0" dirty="0" err="1">
                <a:solidFill>
                  <a:srgbClr val="444444"/>
                </a:solidFill>
                <a:effectLst/>
                <a:latin typeface="KaTeX_Main"/>
              </a:rPr>
              <a:t>Δ</a:t>
            </a:r>
            <a:r>
              <a:rPr lang="en-US" sz="2800" b="0" i="1" dirty="0" err="1">
                <a:solidFill>
                  <a:srgbClr val="444444"/>
                </a:solidFill>
                <a:effectLst/>
                <a:latin typeface="KaTeX_Math"/>
              </a:rPr>
              <a:t>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use this </a:t>
            </a:r>
            <a:r>
              <a:rPr lang="en-US" sz="2800" b="1" i="0" dirty="0">
                <a:solidFill>
                  <a:srgbClr val="EE332D"/>
                </a:solidFill>
                <a:effectLst/>
                <a:latin typeface="Arial" panose="020B0604020202020204" pitchFamily="34" charset="0"/>
              </a:rPr>
              <a:t>formula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find an object's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acceleration: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78927C-62F9-4C0D-9080-F3AFFE0B3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5189220"/>
            <a:ext cx="5715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A21156-9CA8-430C-BF6B-452BD32DE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358" y="2822823"/>
            <a:ext cx="3054192" cy="222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202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64B309-F985-4918-BB6B-877C22F68AF4}"/>
              </a:ext>
            </a:extLst>
          </p:cNvPr>
          <p:cNvSpPr/>
          <p:nvPr/>
        </p:nvSpPr>
        <p:spPr>
          <a:xfrm>
            <a:off x="1043304" y="352624"/>
            <a:ext cx="1018095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Calculating change in velocity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32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change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 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velocity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sz="3200" b="0" i="0" dirty="0" err="1">
                <a:solidFill>
                  <a:srgbClr val="444444"/>
                </a:solidFill>
                <a:effectLst/>
                <a:latin typeface="KaTeX_Main"/>
              </a:rPr>
              <a:t>Δ</a:t>
            </a:r>
            <a:r>
              <a:rPr lang="en-US" sz="3200" b="0" i="1" dirty="0" err="1">
                <a:solidFill>
                  <a:srgbClr val="444444"/>
                </a:solidFill>
                <a:effectLst/>
                <a:latin typeface="KaTeX_Math"/>
              </a:rPr>
              <a:t>v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is found by subtracting the </a:t>
            </a:r>
            <a:r>
              <a:rPr lang="en-US" sz="32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initial velocity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sz="3200" b="0" i="1" dirty="0">
                <a:solidFill>
                  <a:srgbClr val="444444"/>
                </a:solidFill>
                <a:effectLst/>
                <a:latin typeface="KaTeX_Math"/>
              </a:rPr>
              <a:t>u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from the </a:t>
            </a:r>
            <a:r>
              <a:rPr lang="en-US" sz="32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final velocity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sz="3200" b="0" i="1" dirty="0">
                <a:solidFill>
                  <a:srgbClr val="444444"/>
                </a:solidFill>
                <a:effectLst/>
                <a:latin typeface="KaTeX_Math"/>
              </a:rPr>
              <a:t>v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 err="1">
                <a:solidFill>
                  <a:srgbClr val="444444"/>
                </a:solidFill>
                <a:effectLst/>
                <a:latin typeface="KaTeX_Main"/>
              </a:rPr>
              <a:t>Δ</a:t>
            </a:r>
            <a:r>
              <a:rPr lang="en-US" sz="3200" b="0" i="1" dirty="0" err="1">
                <a:solidFill>
                  <a:srgbClr val="444444"/>
                </a:solidFill>
                <a:effectLst/>
                <a:latin typeface="KaTeX_Math"/>
              </a:rPr>
              <a:t>v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KaTeX_Main"/>
              </a:rPr>
              <a:t>=</a:t>
            </a:r>
            <a:r>
              <a:rPr lang="en-US" sz="3200" b="0" i="1" dirty="0">
                <a:solidFill>
                  <a:srgbClr val="444444"/>
                </a:solidFill>
                <a:effectLst/>
                <a:latin typeface="KaTeX_Math"/>
              </a:rPr>
              <a:t>v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KaTeX_Main"/>
              </a:rPr>
              <a:t>−</a:t>
            </a:r>
            <a:r>
              <a:rPr lang="en-US" sz="3200" b="0" i="1" dirty="0">
                <a:solidFill>
                  <a:srgbClr val="444444"/>
                </a:solidFill>
                <a:effectLst/>
                <a:latin typeface="KaTeX_Math"/>
              </a:rPr>
              <a:t>u</a:t>
            </a:r>
            <a:endParaRPr lang="en-US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we can also write the 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formula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 </a:t>
            </a:r>
            <a:r>
              <a:rPr lang="en-US" sz="32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acceleration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C49110-BEDF-41FC-A89B-9D4DA35D3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946" y="4768215"/>
            <a:ext cx="3145670" cy="17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24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16C64F-14B4-4FF5-8907-29AF97BE949A}"/>
              </a:ext>
            </a:extLst>
          </p:cNvPr>
          <p:cNvSpPr/>
          <p:nvPr/>
        </p:nvSpPr>
        <p:spPr>
          <a:xfrm>
            <a:off x="1385570" y="444699"/>
            <a:ext cx="99758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Acceleration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have either a positive or negative value.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determined by the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direction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motion, because acceleration is a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vector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quantity.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direction depends on two things: whether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velocity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increasing or decreasing, and whether the object is moving in a </a:t>
            </a:r>
            <a:r>
              <a:rPr lang="en-US" sz="2800" b="1" i="0" dirty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positive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sz="28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negative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direction.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8981677-EC33-4F51-A04F-BE7A09438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87" y="4232076"/>
            <a:ext cx="4924425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912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1F5546-DD3E-419F-85F9-CD2571F884FF}"/>
              </a:ext>
            </a:extLst>
          </p:cNvPr>
          <p:cNvSpPr/>
          <p:nvPr/>
        </p:nvSpPr>
        <p:spPr>
          <a:xfrm>
            <a:off x="861060" y="356325"/>
            <a:ext cx="106146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an object is </a:t>
            </a:r>
            <a:r>
              <a:rPr lang="en-US" sz="2800" b="1" i="0" dirty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speeding up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 </a:t>
            </a:r>
            <a:r>
              <a:rPr lang="en-US" sz="2800" b="1" i="0" dirty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positive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direction, it has a </a:t>
            </a:r>
            <a:r>
              <a:rPr lang="en-US" sz="2800" b="1" i="0" dirty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positive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acceleration.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 the </a:t>
            </a:r>
            <a:r>
              <a:rPr lang="en-US" sz="2800" b="1" i="0" dirty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final velocity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greater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the </a:t>
            </a:r>
            <a:r>
              <a:rPr lang="en-US" sz="2800" b="1" i="0" dirty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initial velocity,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there is a </a:t>
            </a:r>
            <a:r>
              <a:rPr lang="en-US" sz="2800" b="1" i="0" dirty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positive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change in velocity.</a:t>
            </a:r>
          </a:p>
        </p:txBody>
      </p:sp>
      <p:pic>
        <p:nvPicPr>
          <p:cNvPr id="3" name="1527553497.82361">
            <a:hlinkClick r:id="" action="ppaction://media"/>
            <a:extLst>
              <a:ext uri="{FF2B5EF4-FFF2-40B4-BE49-F238E27FC236}">
                <a16:creationId xmlns:a16="http://schemas.microsoft.com/office/drawing/2014/main" id="{214D0C83-5EA8-4A09-8AD2-F8FA23691FE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43200" y="2679483"/>
            <a:ext cx="8046720" cy="382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82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CB718D-41AE-4E6A-A0D8-ABE32C45540E}"/>
              </a:ext>
            </a:extLst>
          </p:cNvPr>
          <p:cNvSpPr/>
          <p:nvPr/>
        </p:nvSpPr>
        <p:spPr>
          <a:xfrm>
            <a:off x="426720" y="0"/>
            <a:ext cx="113385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an object is </a:t>
            </a:r>
            <a:r>
              <a:rPr lang="en-US" sz="3200" b="1" i="0" dirty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slowing down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 </a:t>
            </a:r>
            <a:r>
              <a:rPr lang="en-US" sz="3200" b="1" i="0" dirty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positive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direction, it has a </a:t>
            </a:r>
            <a:r>
              <a:rPr lang="en-US" sz="32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negative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acceleration.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Acceleration is acting in the 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opposite direction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velocity.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 the </a:t>
            </a:r>
            <a:r>
              <a:rPr lang="en-US" sz="3200" b="1" i="0" dirty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final velocity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less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the </a:t>
            </a:r>
            <a:r>
              <a:rPr lang="en-US" sz="3200" b="1" i="0" dirty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initial velocity,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there is a 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negative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change in velocity.</a:t>
            </a:r>
          </a:p>
        </p:txBody>
      </p:sp>
      <p:pic>
        <p:nvPicPr>
          <p:cNvPr id="3" name="1527559318.68239">
            <a:hlinkClick r:id="" action="ppaction://media"/>
            <a:extLst>
              <a:ext uri="{FF2B5EF4-FFF2-40B4-BE49-F238E27FC236}">
                <a16:creationId xmlns:a16="http://schemas.microsoft.com/office/drawing/2014/main" id="{A9A5E2DC-E63F-473F-9EB6-0E19BEB3E8E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634739" y="3539430"/>
            <a:ext cx="7234659" cy="307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6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DFE956-A196-4C0D-ABF5-A870F584D9C4}"/>
              </a:ext>
            </a:extLst>
          </p:cNvPr>
          <p:cNvSpPr/>
          <p:nvPr/>
        </p:nvSpPr>
        <p:spPr>
          <a:xfrm>
            <a:off x="700088" y="635298"/>
            <a:ext cx="105013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Acceleration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the unit </a:t>
            </a:r>
            <a:r>
              <a:rPr lang="en-US" sz="2800" b="1" i="0" dirty="0" err="1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metres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 per second squared.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written as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m/s</a:t>
            </a:r>
            <a:r>
              <a:rPr lang="en-US" sz="2800" b="1" i="0" baseline="30000" dirty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ms</a:t>
            </a:r>
            <a:r>
              <a:rPr lang="en-US" sz="2800" b="0" i="0" baseline="30000" dirty="0">
                <a:solidFill>
                  <a:srgbClr val="444444"/>
                </a:solidFill>
                <a:effectLst/>
                <a:latin typeface="KaTeX_Main"/>
              </a:rPr>
              <a:t>−</a:t>
            </a:r>
            <a:r>
              <a:rPr lang="en-US" sz="2800" b="1" i="0" baseline="30000" dirty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US" sz="2800" b="0" i="0" baseline="3000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3" name="1527562023.67751">
            <a:hlinkClick r:id="" action="ppaction://media"/>
            <a:extLst>
              <a:ext uri="{FF2B5EF4-FFF2-40B4-BE49-F238E27FC236}">
                <a16:creationId xmlns:a16="http://schemas.microsoft.com/office/drawing/2014/main" id="{4A5CDCB7-4F04-468D-8859-587234711A0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90900" y="2446020"/>
            <a:ext cx="6654166" cy="402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2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32</Words>
  <Application>Microsoft Office PowerPoint</Application>
  <PresentationFormat>Widescreen</PresentationFormat>
  <Paragraphs>40</Paragraphs>
  <Slides>9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KaTeX_Main</vt:lpstr>
      <vt:lpstr>KaTeX_Math</vt:lpstr>
      <vt:lpstr>Office Theme</vt:lpstr>
      <vt:lpstr>Acceleration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Acceleration</dc:title>
  <dc:creator>Jean D'cruz</dc:creator>
  <cp:lastModifiedBy>Jean D'cruz</cp:lastModifiedBy>
  <cp:revision>1</cp:revision>
  <dcterms:created xsi:type="dcterms:W3CDTF">2020-05-25T13:16:41Z</dcterms:created>
  <dcterms:modified xsi:type="dcterms:W3CDTF">2020-05-25T13:21:25Z</dcterms:modified>
</cp:coreProperties>
</file>