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10D78-2EF2-4852-84C0-64FFC6C3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E009F-6C4B-4ECF-9FE7-BD02E949C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46D25-5A48-4879-8742-EFB07ED65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1277D-2AF1-4B2E-933F-3FACF6003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D21A-2415-4628-B227-E3FD81CBF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815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0957C-B282-43F6-854E-65BCA906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6DD41-8DFF-4B48-B5BB-0D6015F4F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B2FCA-FCE9-421A-804F-C9819F814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E621F-A817-430C-AC99-DB370D28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C49068-A614-4CD6-AB3B-335EEF12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2538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D6A1D2-71D5-45F6-BD62-276F6F0F4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59AFF0-A8C9-46AC-BD76-2BA57F15A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F3E01-CDAE-4769-9458-E19EEAD79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CE2EC-FCFC-4C36-B34D-2815F1CD4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CC581-99FB-4C7C-9CF2-99055242F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25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0ED3-1DA9-48BD-A46F-70AB149F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B1C0F-F2B8-4853-A546-9BD08E5B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10862-884F-41FC-87B1-80B00F3A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CEDC-5E0F-4999-B75C-7A6991148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7441BC-D683-4DDA-9E77-36345745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350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CE2E-0634-4CBC-B311-BA65AD89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CC597A-8F18-42F6-A57B-A5A7634BC6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EC87A2-FE78-4939-8667-BC127F6E2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5B3D0-71E4-43CE-A984-F055166FB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0DE7B-2E5A-48AD-A8E0-37392D75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20802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3B623-0E12-48A2-846C-056D8BE61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0236F-590D-405F-B59B-3E7471CDA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F9D923-AB1F-4032-A856-5FAF6412B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4EB091-611E-46EA-BC08-CB0B19365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7EE7D-BB21-4A87-8451-C33FDC883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703A7-9922-458E-A755-AB8D9AAA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323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5E3F-2CF6-4370-9F56-A39C06120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231E04-7B81-41A3-B684-3B23B355A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C97414-C19B-4E5F-8E78-C1D499BC6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9DC1E1-E8E3-4847-AD7D-8702DBE889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208551-5A90-411E-9042-4BA612BED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F18B7-1DBD-466C-9E6B-309A0FC75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62EDE-CE51-42AB-A628-BF842F2C5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A5022E-8765-40CC-AA27-D103397F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2937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A2601-D0A9-47EA-BB3F-B04A66C7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73772B-6F18-467C-96F7-46D9AC0B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14C9E-38AA-491E-A25C-27D514FF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1A3A7-AAD8-440A-A69E-5911AC09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0551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145A83-1CFA-4848-BDC8-222AEDCA0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60463E-ABF7-4F26-91B4-00B5B1692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698A0F-2C2F-4A4A-8C0D-F9DEAEBF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49793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DB2BA-E310-4776-B8FB-604674D80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47982-0716-4F23-9272-8CBB7A753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52D36-7602-4EEE-B037-96F55B310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94A2D-64A3-4156-B4AD-AAE866FF1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B30E9-7017-473F-9F6A-9F0337752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D312-9DC8-455C-8983-6B6391A31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3067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90066-5367-4501-BB85-B32B4F1E0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231AFD-EA8F-48BA-89E4-34E907273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7B79A4-443D-4D7D-93E8-F5C1BDA2A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9EAF8-EB87-46A5-BE46-0D1FEC583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90A7B-D74E-4F78-9A17-184CA838E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366909-4CE8-4095-AC87-4E5EF572A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118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E35DE4-36C5-4C15-8706-9A01EBDDB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6EC204-42C0-4E4A-BA15-236603741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C531-E4BD-4459-8407-60620D50C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CB729-CDE7-48A4-8ECA-FFAA03F28FCA}" type="datetimeFigureOut">
              <a:rPr lang="en-AU" smtClean="0"/>
              <a:t>25/05/2020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BCE8A-DDA8-4929-802E-0E2923FBE7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6CA0C-944D-4314-8F0C-AA19710008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FB48F-D7C0-4666-A54B-F08999AF9DA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228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EEC6E-27B6-490C-96CB-D7FCB9A2BD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Calculating Displacement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D1FBF5-DD58-4C3E-894A-BF41EAE2E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443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238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20605CC-29B0-4322-A25A-641BD815A5DD}"/>
              </a:ext>
            </a:extLst>
          </p:cNvPr>
          <p:cNvSpPr/>
          <p:nvPr/>
        </p:nvSpPr>
        <p:spPr>
          <a:xfrm>
            <a:off x="1546224" y="1547336"/>
            <a:ext cx="10295255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By the end of the lesson, you should be able to: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Calculate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displacements.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State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Pythagoras' Theorem.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Calculate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distances using </a:t>
            </a:r>
            <a:r>
              <a:rPr lang="en-US" sz="3200" b="1" i="0" dirty="0">
                <a:solidFill>
                  <a:srgbClr val="E3316F"/>
                </a:solidFill>
                <a:effectLst/>
                <a:latin typeface="Arial" panose="020B0604020202020204" pitchFamily="34" charset="0"/>
              </a:rPr>
              <a:t>Pythagoras' Theorem.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61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CF347B-36FC-40D9-A06C-FE1F680D32FE}"/>
              </a:ext>
            </a:extLst>
          </p:cNvPr>
          <p:cNvSpPr/>
          <p:nvPr/>
        </p:nvSpPr>
        <p:spPr>
          <a:xfrm>
            <a:off x="517208" y="240686"/>
            <a:ext cx="1088993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Calculating Displacement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travels a distance 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KaTeX_Math"/>
              </a:rPr>
              <a:t>x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certain direction and then travels a distance 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KaTeX_Math"/>
              </a:rPr>
              <a:t>y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sz="32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same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direction, we use the following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equation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calculate its </a:t>
            </a:r>
            <a:r>
              <a:rPr lang="en-US" sz="32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sz="3200" b="0" i="1" dirty="0">
                <a:solidFill>
                  <a:srgbClr val="444444"/>
                </a:solidFill>
                <a:effectLst/>
                <a:latin typeface="KaTeX_Math"/>
              </a:rPr>
              <a:t>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):</a:t>
            </a:r>
          </a:p>
          <a:p>
            <a:pPr algn="ctr"/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3200" b="0" i="1" dirty="0">
                <a:solidFill>
                  <a:srgbClr val="444444"/>
                </a:solidFill>
                <a:effectLst/>
                <a:latin typeface="KaTeX_Math"/>
              </a:rPr>
              <a:t>s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US" sz="3200" b="0" i="1" dirty="0" err="1">
                <a:solidFill>
                  <a:srgbClr val="444444"/>
                </a:solidFill>
                <a:effectLst/>
                <a:latin typeface="KaTeX_Math"/>
              </a:rPr>
              <a:t>x</a:t>
            </a:r>
            <a:r>
              <a:rPr lang="en-US" sz="3200" b="0" i="0" dirty="0" err="1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US" sz="3200" b="0" i="1" dirty="0" err="1">
                <a:solidFill>
                  <a:srgbClr val="444444"/>
                </a:solidFill>
                <a:effectLst/>
                <a:latin typeface="KaTeX_Math"/>
              </a:rPr>
              <a:t>y</a:t>
            </a:r>
            <a:endParaRPr lang="en-US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D092375-6F5C-46A0-9960-CE54CB0A0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0287" y="4392930"/>
            <a:ext cx="75914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83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667E247-835D-472A-B34D-E42974F6B0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29033"/>
              </p:ext>
            </p:extLst>
          </p:nvPr>
        </p:nvGraphicFramePr>
        <p:xfrm>
          <a:off x="1108710" y="377984"/>
          <a:ext cx="9566910" cy="1394460"/>
        </p:xfrm>
        <a:graphic>
          <a:graphicData uri="http://schemas.openxmlformats.org/drawingml/2006/table">
            <a:tbl>
              <a:tblPr/>
              <a:tblGrid>
                <a:gridCol w="9566910">
                  <a:extLst>
                    <a:ext uri="{9D8B030D-6E8A-4147-A177-3AD203B41FA5}">
                      <a16:colId xmlns:a16="http://schemas.microsoft.com/office/drawing/2014/main" val="5758600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Consider a surfer. He paddles </a:t>
                      </a:r>
                      <a:r>
                        <a:rPr lang="en-US" sz="2800" b="1" dirty="0">
                          <a:solidFill>
                            <a:srgbClr val="2FCC71"/>
                          </a:solidFill>
                          <a:effectLst/>
                        </a:rPr>
                        <a:t>east</a:t>
                      </a:r>
                      <a:r>
                        <a:rPr lang="en-US" sz="2800" dirty="0">
                          <a:effectLst/>
                        </a:rPr>
                        <a:t> away from the beach, out into the sea. After reaching </a:t>
                      </a:r>
                      <a:r>
                        <a:rPr lang="en-US" sz="2800" b="1" dirty="0">
                          <a:effectLst/>
                          <a:latin typeface="KaTeX_Main"/>
                        </a:rPr>
                        <a:t>20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b="1" dirty="0">
                          <a:effectLst/>
                          <a:latin typeface="KaTeX_Main"/>
                        </a:rPr>
                        <a:t>m</a:t>
                      </a:r>
                      <a:r>
                        <a:rPr lang="en-US" sz="2800" dirty="0">
                          <a:effectLst/>
                        </a:rPr>
                        <a:t>, he stops to rest. Then he starts paddling again for a further </a:t>
                      </a:r>
                      <a:r>
                        <a:rPr lang="en-US" sz="2800" b="1" dirty="0">
                          <a:effectLst/>
                          <a:latin typeface="KaTeX_Main"/>
                        </a:rPr>
                        <a:t>30</a:t>
                      </a:r>
                      <a:r>
                        <a:rPr lang="en-US" sz="2800" dirty="0">
                          <a:effectLst/>
                        </a:rPr>
                        <a:t> </a:t>
                      </a:r>
                      <a:r>
                        <a:rPr lang="en-US" sz="2800" b="1" dirty="0">
                          <a:effectLst/>
                          <a:latin typeface="KaTeX_Main"/>
                        </a:rPr>
                        <a:t>m</a:t>
                      </a:r>
                      <a:r>
                        <a:rPr lang="en-US" sz="2800" dirty="0">
                          <a:effectLst/>
                        </a:rPr>
                        <a:t> in the </a:t>
                      </a:r>
                      <a:r>
                        <a:rPr lang="en-US" sz="2800" b="1" dirty="0">
                          <a:effectLst/>
                        </a:rPr>
                        <a:t>same direction.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03749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AF6F45F-4ADB-40D9-BCFF-09607810B232}"/>
              </a:ext>
            </a:extLst>
          </p:cNvPr>
          <p:cNvSpPr/>
          <p:nvPr/>
        </p:nvSpPr>
        <p:spPr>
          <a:xfrm>
            <a:off x="1728788" y="2165261"/>
            <a:ext cx="956691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surfer's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displacement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be found by adding together those two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distances,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like this: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1" dirty="0">
                <a:solidFill>
                  <a:srgbClr val="444444"/>
                </a:solidFill>
                <a:effectLst/>
                <a:latin typeface="KaTeX_Math"/>
              </a:rPr>
              <a:t>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20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m+30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m=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50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east</a:t>
            </a:r>
            <a:endParaRPr lang="en-US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F3879DA-C7BC-41D7-9ACB-293F65B97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914" y="4230446"/>
            <a:ext cx="5297805" cy="224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536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22C88CC-E0F3-4008-B138-96CB870B4F91}"/>
              </a:ext>
            </a:extLst>
          </p:cNvPr>
          <p:cNvSpPr/>
          <p:nvPr/>
        </p:nvSpPr>
        <p:spPr>
          <a:xfrm>
            <a:off x="781050" y="405359"/>
            <a:ext cx="10629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If an object travels a distance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KaTeX_Math"/>
              </a:rPr>
              <a:t>x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a certain direction and then travels distance </a:t>
            </a:r>
            <a:r>
              <a:rPr lang="en-US" sz="2800" b="0" i="1" dirty="0">
                <a:solidFill>
                  <a:srgbClr val="444444"/>
                </a:solidFill>
                <a:effectLst/>
                <a:latin typeface="KaTeX_Math"/>
              </a:rPr>
              <a:t>y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the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opposite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direction, we use the following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formula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 calculate displacement: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DABE88-8489-4C15-866F-93A689FDE455}"/>
              </a:ext>
            </a:extLst>
          </p:cNvPr>
          <p:cNvSpPr/>
          <p:nvPr/>
        </p:nvSpPr>
        <p:spPr>
          <a:xfrm>
            <a:off x="4655820" y="2042182"/>
            <a:ext cx="6096000" cy="1138773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AU" sz="2800" b="0" i="1" dirty="0">
                <a:solidFill>
                  <a:srgbClr val="444444"/>
                </a:solidFill>
                <a:effectLst/>
                <a:latin typeface="KaTeX_Math"/>
              </a:rPr>
            </a:br>
            <a:r>
              <a:rPr lang="en-AU" sz="4000" b="0" i="1" dirty="0">
                <a:solidFill>
                  <a:srgbClr val="444444"/>
                </a:solidFill>
                <a:effectLst/>
                <a:latin typeface="KaTeX_Math"/>
              </a:rPr>
              <a:t>s</a:t>
            </a:r>
            <a:r>
              <a:rPr lang="en-AU" sz="4000" b="0" i="0" dirty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AU" sz="4000" b="0" i="1" dirty="0">
                <a:solidFill>
                  <a:srgbClr val="444444"/>
                </a:solidFill>
                <a:effectLst/>
                <a:latin typeface="KaTeX_Math"/>
              </a:rPr>
              <a:t>x</a:t>
            </a:r>
            <a:r>
              <a:rPr lang="en-AU" sz="4000" b="0" i="0" dirty="0">
                <a:solidFill>
                  <a:srgbClr val="444444"/>
                </a:solidFill>
                <a:effectLst/>
                <a:latin typeface="KaTeX_Main"/>
              </a:rPr>
              <a:t>−</a:t>
            </a:r>
            <a:r>
              <a:rPr lang="en-AU" sz="4000" b="0" i="1" dirty="0">
                <a:solidFill>
                  <a:srgbClr val="444444"/>
                </a:solidFill>
                <a:effectLst/>
                <a:latin typeface="KaTeX_Math"/>
              </a:rPr>
              <a:t>y</a:t>
            </a:r>
            <a:endParaRPr lang="en-AU" sz="28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4615195-2865-4E6C-A199-44BDD66A9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079" y="3429000"/>
            <a:ext cx="9832939" cy="1815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650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1E83805-B4ED-45C5-B4FB-D44357572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802544"/>
              </p:ext>
            </p:extLst>
          </p:nvPr>
        </p:nvGraphicFramePr>
        <p:xfrm>
          <a:off x="948690" y="423704"/>
          <a:ext cx="10298430" cy="2247900"/>
        </p:xfrm>
        <a:graphic>
          <a:graphicData uri="http://schemas.openxmlformats.org/drawingml/2006/table">
            <a:tbl>
              <a:tblPr/>
              <a:tblGrid>
                <a:gridCol w="10298430">
                  <a:extLst>
                    <a:ext uri="{9D8B030D-6E8A-4147-A177-3AD203B41FA5}">
                      <a16:colId xmlns:a16="http://schemas.microsoft.com/office/drawing/2014/main" val="32100661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US" sz="2800" dirty="0">
                          <a:effectLst/>
                        </a:rPr>
                        <a:t>For this example, let's have a look at another surfer. Suppose he paddles </a:t>
                      </a:r>
                      <a:r>
                        <a:rPr lang="en-US" sz="2800" b="1" dirty="0">
                          <a:effectLst/>
                          <a:latin typeface="KaTeX_Main"/>
                        </a:rPr>
                        <a:t>15</a:t>
                      </a:r>
                      <a:r>
                        <a:rPr lang="en-US" sz="2800" dirty="0">
                          <a:effectLst/>
                          <a:latin typeface="KaTeX_Main"/>
                        </a:rPr>
                        <a:t> </a:t>
                      </a:r>
                      <a:r>
                        <a:rPr lang="en-US" sz="2800" b="1" dirty="0">
                          <a:effectLst/>
                          <a:latin typeface="KaTeX_Main"/>
                        </a:rPr>
                        <a:t> m</a:t>
                      </a:r>
                      <a:r>
                        <a:rPr lang="en-US" sz="2800" dirty="0">
                          <a:effectLst/>
                        </a:rPr>
                        <a:t> to the </a:t>
                      </a:r>
                      <a:r>
                        <a:rPr lang="en-US" sz="2800" b="1" dirty="0">
                          <a:solidFill>
                            <a:srgbClr val="2FCC71"/>
                          </a:solidFill>
                          <a:effectLst/>
                        </a:rPr>
                        <a:t>east,</a:t>
                      </a:r>
                      <a:r>
                        <a:rPr lang="en-US" sz="2800" dirty="0">
                          <a:effectLst/>
                        </a:rPr>
                        <a:t> then catches a wave that carries him </a:t>
                      </a:r>
                      <a:r>
                        <a:rPr lang="en-US" sz="2800" b="1" dirty="0">
                          <a:effectLst/>
                          <a:latin typeface="KaTeX_Main"/>
                        </a:rPr>
                        <a:t>25</a:t>
                      </a:r>
                      <a:r>
                        <a:rPr lang="en-US" sz="2800" dirty="0">
                          <a:effectLst/>
                          <a:latin typeface="KaTeX_Main"/>
                        </a:rPr>
                        <a:t> </a:t>
                      </a:r>
                      <a:r>
                        <a:rPr lang="en-US" sz="2800" b="1" dirty="0">
                          <a:effectLst/>
                          <a:latin typeface="KaTeX_Main"/>
                        </a:rPr>
                        <a:t> m</a:t>
                      </a:r>
                      <a:r>
                        <a:rPr lang="en-US" sz="2800" dirty="0">
                          <a:effectLst/>
                        </a:rPr>
                        <a:t> to the </a:t>
                      </a:r>
                      <a:r>
                        <a:rPr lang="en-US" sz="2800" b="1" dirty="0">
                          <a:solidFill>
                            <a:srgbClr val="3598DC"/>
                          </a:solidFill>
                          <a:effectLst/>
                        </a:rPr>
                        <a:t>west.</a:t>
                      </a:r>
                      <a:r>
                        <a:rPr lang="en-US" sz="2800" dirty="0">
                          <a:effectLst/>
                        </a:rPr>
                        <a:t> To find his displacement, we need to </a:t>
                      </a:r>
                      <a:r>
                        <a:rPr lang="en-US" sz="2800" b="1" dirty="0">
                          <a:solidFill>
                            <a:srgbClr val="E84C3D"/>
                          </a:solidFill>
                          <a:effectLst/>
                        </a:rPr>
                        <a:t>subtract</a:t>
                      </a:r>
                      <a:r>
                        <a:rPr lang="en-US" sz="2800" dirty="0">
                          <a:effectLst/>
                        </a:rPr>
                        <a:t> these two distances because they are in </a:t>
                      </a:r>
                      <a:r>
                        <a:rPr lang="en-US" sz="2800" b="1" dirty="0">
                          <a:solidFill>
                            <a:srgbClr val="E84C3D"/>
                          </a:solidFill>
                          <a:effectLst/>
                        </a:rPr>
                        <a:t>opposite directions.</a:t>
                      </a:r>
                      <a:endParaRPr lang="en-US" sz="28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72384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2BF7AE81-2B3D-42B1-B917-8157CE669479}"/>
              </a:ext>
            </a:extLst>
          </p:cNvPr>
          <p:cNvSpPr/>
          <p:nvPr/>
        </p:nvSpPr>
        <p:spPr>
          <a:xfrm>
            <a:off x="3048000" y="2671604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en-US" sz="2800" b="0" i="1" dirty="0">
                <a:solidFill>
                  <a:srgbClr val="444444"/>
                </a:solidFill>
                <a:effectLst/>
                <a:latin typeface="KaTeX_Math"/>
              </a:rPr>
            </a:br>
            <a:r>
              <a:rPr lang="en-US" sz="2800" b="0" i="1" dirty="0">
                <a:solidFill>
                  <a:srgbClr val="444444"/>
                </a:solidFill>
                <a:effectLst/>
                <a:latin typeface="KaTeX_Math"/>
              </a:rPr>
              <a:t>s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=25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m−15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m=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10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west</a:t>
            </a:r>
            <a:endParaRPr lang="en-AU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28B9971-1272-4B52-8606-55B410C74A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25" y="4163417"/>
            <a:ext cx="37909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319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E31B04C-E34F-43AB-8168-011CFEB0152D}"/>
              </a:ext>
            </a:extLst>
          </p:cNvPr>
          <p:cNvSpPr/>
          <p:nvPr/>
        </p:nvSpPr>
        <p:spPr>
          <a:xfrm>
            <a:off x="1843088" y="474960"/>
            <a:ext cx="947261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Pythagoras' Theorem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mathematical expression that relates the three side lengths of a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right-angled triangle.</a:t>
            </a:r>
            <a:endParaRPr lang="en-US" sz="28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3BAC084-D558-443C-8B35-ADFB1D0E1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803" y="2131695"/>
            <a:ext cx="38004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CB2CF78-2C14-4FB7-ACC1-825642AA233D}"/>
              </a:ext>
            </a:extLst>
          </p:cNvPr>
          <p:cNvSpPr/>
          <p:nvPr/>
        </p:nvSpPr>
        <p:spPr>
          <a:xfrm>
            <a:off x="5660390" y="2131695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Consider this triangle. It has a </a:t>
            </a:r>
            <a:r>
              <a:rPr lang="en-US" sz="2800" b="1" i="0" dirty="0">
                <a:solidFill>
                  <a:srgbClr val="E84C3D"/>
                </a:solidFill>
                <a:effectLst/>
                <a:latin typeface="Arial" panose="020B0604020202020204" pitchFamily="34" charset="0"/>
              </a:rPr>
              <a:t>right angle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shown by the red square.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side opposite the right angle,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c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, is the </a:t>
            </a:r>
            <a:r>
              <a:rPr lang="en-US" sz="28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longest side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the triangle.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b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are simply the other two sides.</a:t>
            </a:r>
          </a:p>
        </p:txBody>
      </p:sp>
    </p:spTree>
    <p:extLst>
      <p:ext uri="{BB962C8B-B14F-4D97-AF65-F5344CB8AC3E}">
        <p14:creationId xmlns:p14="http://schemas.microsoft.com/office/powerpoint/2010/main" val="1967457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08838D-6189-4830-A5EA-8EE51993448C}"/>
              </a:ext>
            </a:extLst>
          </p:cNvPr>
          <p:cNvSpPr/>
          <p:nvPr/>
        </p:nvSpPr>
        <p:spPr>
          <a:xfrm>
            <a:off x="1500504" y="1068299"/>
            <a:ext cx="9678035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Pythagoras' Theorem</a:t>
            </a:r>
            <a:r>
              <a:rPr lang="en-US" sz="36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defined by the following equation:</a:t>
            </a:r>
          </a:p>
          <a:p>
            <a:pPr algn="ctr"/>
            <a:r>
              <a:rPr lang="en-US" sz="36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US" sz="8000" b="0" i="1" dirty="0">
                <a:solidFill>
                  <a:srgbClr val="444444"/>
                </a:solidFill>
                <a:effectLst/>
                <a:latin typeface="KaTeX_Math"/>
              </a:rPr>
              <a:t>c</a:t>
            </a:r>
            <a:r>
              <a:rPr lang="en-US" sz="8000" b="0" i="0" baseline="3000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8000" b="0" i="0" dirty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US" sz="8000" b="0" i="1" dirty="0">
                <a:solidFill>
                  <a:srgbClr val="444444"/>
                </a:solidFill>
                <a:effectLst/>
                <a:latin typeface="KaTeX_Math"/>
              </a:rPr>
              <a:t>a</a:t>
            </a:r>
            <a:r>
              <a:rPr lang="en-US" sz="8000" b="0" i="0" baseline="3000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r>
              <a:rPr lang="en-US" sz="8000" b="0" i="0" dirty="0">
                <a:solidFill>
                  <a:srgbClr val="444444"/>
                </a:solidFill>
                <a:effectLst/>
                <a:latin typeface="KaTeX_Main"/>
              </a:rPr>
              <a:t>+</a:t>
            </a:r>
            <a:r>
              <a:rPr lang="en-US" sz="8000" b="0" i="1" dirty="0">
                <a:solidFill>
                  <a:srgbClr val="444444"/>
                </a:solidFill>
                <a:effectLst/>
                <a:latin typeface="KaTeX_Math"/>
              </a:rPr>
              <a:t>b</a:t>
            </a:r>
            <a:r>
              <a:rPr lang="en-US" sz="8000" b="0" i="0" baseline="30000" dirty="0">
                <a:solidFill>
                  <a:srgbClr val="444444"/>
                </a:solidFill>
                <a:effectLst/>
                <a:latin typeface="KaTeX_Main"/>
              </a:rPr>
              <a:t>2</a:t>
            </a:r>
            <a:endParaRPr lang="en-US" sz="8000" b="0" i="0" baseline="3000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342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D10A5E-BBDF-44FB-8F1F-047BDBBC597F}"/>
              </a:ext>
            </a:extLst>
          </p:cNvPr>
          <p:cNvSpPr/>
          <p:nvPr/>
        </p:nvSpPr>
        <p:spPr>
          <a:xfrm>
            <a:off x="777240" y="153899"/>
            <a:ext cx="1117854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Now let's put some numbers on that triangle and find the perentie's </a:t>
            </a:r>
            <a:r>
              <a:rPr lang="en-US" sz="3200" b="1" i="0" dirty="0">
                <a:solidFill>
                  <a:srgbClr val="3598DC"/>
                </a:solidFill>
                <a:effectLst/>
                <a:latin typeface="Arial" panose="020B0604020202020204" pitchFamily="34" charset="0"/>
              </a:rPr>
              <a:t>displacement.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Say it moved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KaTeX_Main"/>
              </a:rPr>
              <a:t>45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south,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then smelled a tasty BBQ down the road and walked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KaTeX_Main"/>
              </a:rPr>
              <a:t>60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32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east</a:t>
            </a:r>
            <a:r>
              <a:rPr lang="en-US" sz="32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toward it.</a:t>
            </a:r>
            <a:endParaRPr lang="en-AU" sz="32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3EBB0379-6F05-421E-BCE8-A4059B70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547938"/>
            <a:ext cx="3810000" cy="2447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A17F576-0D4D-412A-A171-E1D5C880DFBF}"/>
              </a:ext>
            </a:extLst>
          </p:cNvPr>
          <p:cNvSpPr/>
          <p:nvPr/>
        </p:nvSpPr>
        <p:spPr>
          <a:xfrm>
            <a:off x="4289427" y="2119611"/>
            <a:ext cx="71183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 the equation for </a:t>
            </a:r>
            <a:r>
              <a:rPr lang="en-US" sz="2800" b="1" i="0" dirty="0">
                <a:solidFill>
                  <a:srgbClr val="2FCC71"/>
                </a:solidFill>
                <a:effectLst/>
                <a:latin typeface="Arial" panose="020B0604020202020204" pitchFamily="34" charset="0"/>
              </a:rPr>
              <a:t>Pythagoras' Theorem,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we can say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a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45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b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KaTeX_Main"/>
              </a:rPr>
              <a:t>=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60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800" b="1" i="0" dirty="0">
                <a:solidFill>
                  <a:srgbClr val="444444"/>
                </a:solidFill>
                <a:effectLst/>
                <a:latin typeface="KaTeX_Main"/>
              </a:rPr>
              <a:t>m</a:t>
            </a:r>
            <a:r>
              <a:rPr lang="en-US" sz="28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.</a:t>
            </a:r>
            <a:endParaRPr lang="en-AU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39E301-AD20-4E3F-BC7F-19F6FE77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10" y="3057781"/>
            <a:ext cx="4453890" cy="39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31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75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KaTeX_Main</vt:lpstr>
      <vt:lpstr>KaTeX_Math</vt:lpstr>
      <vt:lpstr>Office Theme</vt:lpstr>
      <vt:lpstr>Calculating Displacement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Calculating Displacement</dc:title>
  <dc:creator>Jean D'cruz</dc:creator>
  <cp:lastModifiedBy>Jean D'cruz</cp:lastModifiedBy>
  <cp:revision>1</cp:revision>
  <dcterms:created xsi:type="dcterms:W3CDTF">2020-05-25T12:58:29Z</dcterms:created>
  <dcterms:modified xsi:type="dcterms:W3CDTF">2020-05-25T13:04:30Z</dcterms:modified>
</cp:coreProperties>
</file>