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792E-A313-4B35-AD0C-E2A1EF017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3ECF6-00AA-4418-BD7E-EB90291C8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F886A-3970-4AEC-9A0B-1AE2D129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AEB-03A9-44C8-83CA-EB2D2603F3BE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A855-8D94-4301-AF99-FA2FA6BE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DE02-65D2-42EA-AF77-E9DD2BE1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F5B-4A78-481F-9F09-96207E16AA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59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D86B-15AA-4D69-9147-51D4E4F9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57423-4163-40E9-8D93-41559A5CC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6D9BC-B89D-4437-B8E9-AB9EDF85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AEB-03A9-44C8-83CA-EB2D2603F3BE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2EEDB-C29C-4C17-8228-D3C5D468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14AC-EAAD-4C9B-9DE7-3FBC413D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F5B-4A78-481F-9F09-96207E16AA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34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E25CC-68C7-4597-8265-643AC2B5C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A2F3E-796B-4144-8AA8-5984E5C61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D665-4011-49CC-A63B-64326611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AEB-03A9-44C8-83CA-EB2D2603F3BE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6889E-D85A-4DE3-AA3A-9596BF6F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C4D58-6994-4E72-889C-44AFB9E7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F5B-4A78-481F-9F09-96207E16AA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81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16B7-A622-4DB0-A33A-15FC6782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6515-1F0C-434E-902A-F8F658A5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61540-F686-45EA-B214-9C87CD48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AEB-03A9-44C8-83CA-EB2D2603F3BE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B19C0-3E5B-4933-84D9-C76BF3DA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FBA6-F365-47EE-BFCC-5C1BDB82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F5B-4A78-481F-9F09-96207E16AA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56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B295-381E-4213-84B9-49346CBD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63081-F84D-4CD7-A847-618A8A73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A6B45-F5BA-4880-B44C-5A896CB9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AEB-03A9-44C8-83CA-EB2D2603F3BE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FDCB-C3B7-49A5-A316-45B318AE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313E9-9B1D-4F18-8775-BCE92395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F5B-4A78-481F-9F09-96207E16AA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41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7635-53C2-4E76-A0A6-5EBE60BE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6702-7CBA-43FB-809E-DC0825BDF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287AC-026D-44FD-81AF-294751AE4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4AF98-97EE-459C-9606-2EA5DA9E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AEB-03A9-44C8-83CA-EB2D2603F3BE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6A2DE-0A52-4A22-9705-9652EC11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FA083-8775-4A36-AD69-87CA01FD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F5B-4A78-481F-9F09-96207E16AA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70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7A7B-D222-40E8-BF2B-C77CD489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50283-1861-4DE2-A7AB-81AF7BFC6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3B762-AF39-4CD7-99AF-AA30B7B80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269CF-057C-485F-A8AE-36979ADC6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8F3A9-1D5D-4271-B488-EC1B94E73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44957-4642-4485-9B18-7EE5D4F3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AEB-03A9-44C8-83CA-EB2D2603F3BE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00BD5-DE40-4B21-B92E-4F99F22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DE0CD-7D44-420C-A8C4-1AB552DF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F5B-4A78-481F-9F09-96207E16AA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07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2231-25D1-41F9-BD8B-94539330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2853D-824B-4948-811A-DFC35C97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AEB-03A9-44C8-83CA-EB2D2603F3BE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EA822-AB33-432B-AC1C-E79F0854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D4271-5A05-4EEA-907E-F6D41501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F5B-4A78-481F-9F09-96207E16AA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82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C7A7D-F728-444E-897C-202BA6D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AEB-03A9-44C8-83CA-EB2D2603F3BE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60165-BCA1-4D0E-8B0C-83BCDA14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05395-EE88-4BE0-BD70-0AB9EFC5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F5B-4A78-481F-9F09-96207E16AA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28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BC23-B413-4009-A2F2-C69F6735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0874-4B13-48D1-838B-935D9FCB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84B1-5E52-479D-B0D8-9A480D43E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9B936-7971-4C43-92E0-C29FF2AF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AEB-03A9-44C8-83CA-EB2D2603F3BE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F4712-3316-4A5C-A37F-CA52585E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C37D2-4A2A-4F1B-AA17-9BDF44A3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F5B-4A78-481F-9F09-96207E16AA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49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6B0A-77E1-46EE-A23B-7A77568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B77C4-D505-4AD2-ADC9-8861E0F7C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ABE33-EC01-4F76-A5FD-0C3F3E221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9271-1D82-42A4-A9F3-DCF0DE89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AEB-03A9-44C8-83CA-EB2D2603F3BE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678C0-6607-4AC4-8F88-FED89958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DED12-4EE4-4ED3-8BEA-CD8E2AF4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F5B-4A78-481F-9F09-96207E16AA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77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B3FC9-2A0E-49F4-B01F-40FA79AA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DA79-718D-4978-97F8-FF7547538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8AC7B-F177-4D5C-83C3-E7D3D4F8B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5CAEB-03A9-44C8-83CA-EB2D2603F3BE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9C804-5E96-4999-82FC-617781B7B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165B6-3CE0-4934-A0FA-D23432F55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27F5B-4A78-481F-9F09-96207E16AA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86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0F1F-ED6B-480B-BC20-B45ACC071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Motion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D934C-C607-4BA7-8C4C-73C86FB3B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92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9D218B-FE65-4568-87FC-64CF78ACB626}"/>
              </a:ext>
            </a:extLst>
          </p:cNvPr>
          <p:cNvSpPr/>
          <p:nvPr/>
        </p:nvSpPr>
        <p:spPr>
          <a:xfrm>
            <a:off x="723900" y="976224"/>
            <a:ext cx="106832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object is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speeding up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(positive acceleration), the graph slopes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upwards.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 object goes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time passes.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472F34E-4A77-40FE-84D5-4013F4F0D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24200"/>
            <a:ext cx="3810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57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7878C-6B4A-42AD-8931-670FEB3E9F67}"/>
              </a:ext>
            </a:extLst>
          </p:cNvPr>
          <p:cNvSpPr/>
          <p:nvPr/>
        </p:nvSpPr>
        <p:spPr>
          <a:xfrm>
            <a:off x="0" y="494506"/>
            <a:ext cx="118414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object is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slowing down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(negative acceleration), the graph slopes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downwards.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 object is travelling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slower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 end of its journey than at the start.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958F71D-18C6-47B7-A4BA-C69EEEA1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40294"/>
            <a:ext cx="4404360" cy="43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2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95281-679D-485C-B1DC-4559BDB31B0A}"/>
              </a:ext>
            </a:extLst>
          </p:cNvPr>
          <p:cNvSpPr/>
          <p:nvPr/>
        </p:nvSpPr>
        <p:spPr>
          <a:xfrm>
            <a:off x="1409700" y="727760"/>
            <a:ext cx="9745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area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under a velocity-time graph tells us the </a:t>
            </a:r>
            <a:r>
              <a:rPr lang="en-US" sz="2800" b="1" i="0" dirty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displacement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object in question.</a:t>
            </a:r>
          </a:p>
        </p:txBody>
      </p:sp>
      <p:pic>
        <p:nvPicPr>
          <p:cNvPr id="3" name="1528860008.91439">
            <a:hlinkClick r:id="" action="ppaction://media"/>
            <a:extLst>
              <a:ext uri="{FF2B5EF4-FFF2-40B4-BE49-F238E27FC236}">
                <a16:creationId xmlns:a16="http://schemas.microsoft.com/office/drawing/2014/main" id="{83CF95AE-4C1A-40F5-824F-CEEE41077F7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64180" y="1681867"/>
            <a:ext cx="6263640" cy="461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61A2C5-F63B-4DA8-8FE6-538B03394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" y="215264"/>
            <a:ext cx="8327708" cy="5020083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DAAAA079-97B3-4524-9435-DAF1A9660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66" y="2686458"/>
            <a:ext cx="5231442" cy="395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59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1D8AA9-A8FF-4FB9-9EE1-7D39E4BE3561}"/>
              </a:ext>
            </a:extLst>
          </p:cNvPr>
          <p:cNvSpPr/>
          <p:nvPr/>
        </p:nvSpPr>
        <p:spPr>
          <a:xfrm>
            <a:off x="251460" y="353963"/>
            <a:ext cx="115214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last type of motion graph which you need to know about is the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acceleration-time graph.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graphs show how the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acceleration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object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time.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Acceleration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plotted on the </a:t>
            </a: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y-axis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plotted on the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x-axis.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198.03813">
            <a:hlinkClick r:id="" action="ppaction://media"/>
            <a:extLst>
              <a:ext uri="{FF2B5EF4-FFF2-40B4-BE49-F238E27FC236}">
                <a16:creationId xmlns:a16="http://schemas.microsoft.com/office/drawing/2014/main" id="{A60402FA-3535-4D6E-A968-7E8253FADBD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26180" y="3411855"/>
            <a:ext cx="4594860" cy="344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2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FB9F93-AF1A-4126-BB19-B491E38B575D}"/>
              </a:ext>
            </a:extLst>
          </p:cNvPr>
          <p:cNvSpPr/>
          <p:nvPr/>
        </p:nvSpPr>
        <p:spPr>
          <a:xfrm>
            <a:off x="617220" y="1046460"/>
            <a:ext cx="10881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object is travelling with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constant acceleration,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acceleration-time graph will have a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flat line.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531E5A9-2095-451D-9B37-884B61E7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2662238"/>
            <a:ext cx="38100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5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5004C1-B271-4E3E-8663-2CA8F3E348FF}"/>
              </a:ext>
            </a:extLst>
          </p:cNvPr>
          <p:cNvSpPr/>
          <p:nvPr/>
        </p:nvSpPr>
        <p:spPr>
          <a:xfrm>
            <a:off x="3132538" y="545584"/>
            <a:ext cx="5301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Acceleration</a:t>
            </a:r>
            <a:r>
              <a:rPr lang="en-AU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deceleration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8A2D177C-4A96-4105-9E4A-2028CBEF3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40" y="1473517"/>
            <a:ext cx="2781300" cy="26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6244D6-AB97-4ED2-B0E1-C0EABB9F8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43366"/>
              </p:ext>
            </p:extLst>
          </p:nvPr>
        </p:nvGraphicFramePr>
        <p:xfrm>
          <a:off x="1242060" y="1801224"/>
          <a:ext cx="6141720" cy="1394460"/>
        </p:xfrm>
        <a:graphic>
          <a:graphicData uri="http://schemas.openxmlformats.org/drawingml/2006/table">
            <a:tbl>
              <a:tblPr/>
              <a:tblGrid>
                <a:gridCol w="6141720">
                  <a:extLst>
                    <a:ext uri="{9D8B030D-6E8A-4147-A177-3AD203B41FA5}">
                      <a16:colId xmlns:a16="http://schemas.microsoft.com/office/drawing/2014/main" val="2795128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</a:rPr>
                        <a:t>When an object's acceleration is </a:t>
                      </a:r>
                      <a:r>
                        <a:rPr lang="en-US" sz="2800" b="1" dirty="0">
                          <a:solidFill>
                            <a:srgbClr val="2FCC71"/>
                          </a:solidFill>
                          <a:effectLst/>
                        </a:rPr>
                        <a:t>increasing,</a:t>
                      </a:r>
                      <a:r>
                        <a:rPr lang="en-US" sz="2800" dirty="0">
                          <a:effectLst/>
                        </a:rPr>
                        <a:t> the acceleration-time graph slopes </a:t>
                      </a:r>
                      <a:r>
                        <a:rPr lang="en-US" sz="2800" b="1" dirty="0">
                          <a:solidFill>
                            <a:srgbClr val="2FCC71"/>
                          </a:solidFill>
                          <a:effectLst/>
                        </a:rPr>
                        <a:t>upwards.</a:t>
                      </a:r>
                      <a:endParaRPr lang="en-US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58337"/>
                  </a:ext>
                </a:extLst>
              </a:tr>
            </a:tbl>
          </a:graphicData>
        </a:graphic>
      </p:graphicFrame>
      <p:pic>
        <p:nvPicPr>
          <p:cNvPr id="12295" name="Picture 7">
            <a:extLst>
              <a:ext uri="{FF2B5EF4-FFF2-40B4-BE49-F238E27FC236}">
                <a16:creationId xmlns:a16="http://schemas.microsoft.com/office/drawing/2014/main" id="{3DF814B2-1364-4D6B-B1A6-3861206C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4094996"/>
            <a:ext cx="2781300" cy="262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3CC291-A954-49DA-ACDB-C194FCD6C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85458"/>
              </p:ext>
            </p:extLst>
          </p:nvPr>
        </p:nvGraphicFramePr>
        <p:xfrm>
          <a:off x="4613911" y="4499605"/>
          <a:ext cx="7109458" cy="1821180"/>
        </p:xfrm>
        <a:graphic>
          <a:graphicData uri="http://schemas.openxmlformats.org/drawingml/2006/table">
            <a:tbl>
              <a:tblPr/>
              <a:tblGrid>
                <a:gridCol w="7109458">
                  <a:extLst>
                    <a:ext uri="{9D8B030D-6E8A-4147-A177-3AD203B41FA5}">
                      <a16:colId xmlns:a16="http://schemas.microsoft.com/office/drawing/2014/main" val="2249748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An object with </a:t>
                      </a:r>
                      <a:r>
                        <a:rPr lang="en-US" sz="2800" b="1" dirty="0">
                          <a:solidFill>
                            <a:srgbClr val="E84C3D"/>
                          </a:solidFill>
                          <a:effectLst/>
                        </a:rPr>
                        <a:t>decreasing</a:t>
                      </a:r>
                      <a:r>
                        <a:rPr lang="en-US" sz="2800" dirty="0">
                          <a:effectLst/>
                        </a:rPr>
                        <a:t> acceleration is represented by an acceleration-time graph that slopes </a:t>
                      </a:r>
                      <a:r>
                        <a:rPr lang="en-US" sz="2800" b="1" dirty="0">
                          <a:solidFill>
                            <a:srgbClr val="E84C3D"/>
                          </a:solidFill>
                          <a:effectLst/>
                        </a:rPr>
                        <a:t>downwards.</a:t>
                      </a:r>
                      <a:endParaRPr lang="en-US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96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5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3D64C7-ECC2-4F6E-BF5B-FA3AAF00C3B8}"/>
              </a:ext>
            </a:extLst>
          </p:cNvPr>
          <p:cNvSpPr/>
          <p:nvPr/>
        </p:nvSpPr>
        <p:spPr>
          <a:xfrm>
            <a:off x="289242" y="357346"/>
            <a:ext cx="1114075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line on an acceleration-time graph is </a:t>
            </a:r>
            <a:r>
              <a:rPr lang="en-US" sz="32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above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x-axis, the object has </a:t>
            </a:r>
            <a:r>
              <a:rPr lang="en-US" sz="32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positive acceleration.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three of these graphs show </a:t>
            </a:r>
            <a:r>
              <a:rPr lang="en-US" sz="32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positive acceleration.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E26FD7D-1F92-4B7C-A464-022357F7C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80" y="2643090"/>
            <a:ext cx="2522220" cy="237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3C7F384B-07A4-46A2-B7B8-A25F3EBE7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00" y="2643090"/>
            <a:ext cx="2522220" cy="237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2EF50CBF-2ED9-403E-8CE1-21FCDFA5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9" y="2643090"/>
            <a:ext cx="2522220" cy="237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8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37D0AA-3819-4096-B820-F0A4406C0382}"/>
              </a:ext>
            </a:extLst>
          </p:cNvPr>
          <p:cNvSpPr/>
          <p:nvPr/>
        </p:nvSpPr>
        <p:spPr>
          <a:xfrm>
            <a:off x="323850" y="427266"/>
            <a:ext cx="11544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object with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negative acceleration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 line on the acceleration-time graph which is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below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x-axis.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three of these graphs show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negative acceleration.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F1EE7B1-1E2C-4484-88B6-FA41257C8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43" y="2362180"/>
            <a:ext cx="2496037" cy="225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78DF624B-D302-40F9-9E6A-96DB49C1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165" y="2302663"/>
            <a:ext cx="2496037" cy="225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414F9875-2B40-4C35-9A56-0E3087F65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304" y="4178061"/>
            <a:ext cx="2496037" cy="225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02DE7D-0507-4CE4-892B-75EB09ADF5E4}"/>
              </a:ext>
            </a:extLst>
          </p:cNvPr>
          <p:cNvSpPr/>
          <p:nvPr/>
        </p:nvSpPr>
        <p:spPr>
          <a:xfrm>
            <a:off x="609282" y="495776"/>
            <a:ext cx="100663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calculate the change in </a:t>
            </a:r>
            <a:r>
              <a:rPr lang="en-US" sz="32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velocity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object from an </a:t>
            </a:r>
            <a:r>
              <a:rPr lang="en-US" sz="32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acceleration-time graph.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do this by working out the </a:t>
            </a:r>
            <a:r>
              <a:rPr lang="en-US" sz="32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area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underneath the acceleration-time graph.</a:t>
            </a:r>
          </a:p>
        </p:txBody>
      </p:sp>
      <p:pic>
        <p:nvPicPr>
          <p:cNvPr id="3" name="1529284321.55596">
            <a:hlinkClick r:id="" action="ppaction://media"/>
            <a:extLst>
              <a:ext uri="{FF2B5EF4-FFF2-40B4-BE49-F238E27FC236}">
                <a16:creationId xmlns:a16="http://schemas.microsoft.com/office/drawing/2014/main" id="{509F1D4A-3B64-4F3D-A4DE-779E91FCB0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43300" y="3166289"/>
            <a:ext cx="4503420" cy="33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7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6A00C1-BED6-4ED9-A40D-BBE3AE0B62A3}"/>
              </a:ext>
            </a:extLst>
          </p:cNvPr>
          <p:cNvSpPr/>
          <p:nvPr/>
        </p:nvSpPr>
        <p:spPr>
          <a:xfrm>
            <a:off x="837564" y="539204"/>
            <a:ext cx="106152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have a solid understanding of: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Displacement-time graphs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Velocity-time graphs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Acceleration-time graphs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3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52E31D-390E-4C9D-A5F4-9C6546EA8BAE}"/>
              </a:ext>
            </a:extLst>
          </p:cNvPr>
          <p:cNvSpPr/>
          <p:nvPr/>
        </p:nvSpPr>
        <p:spPr>
          <a:xfrm>
            <a:off x="4039552" y="226457"/>
            <a:ext cx="775620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first type of motion graphs we will review are </a:t>
            </a:r>
            <a:r>
              <a:rPr lang="en-US" sz="3200" b="1" i="0" dirty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displacement-time graphs.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graphs show how the </a:t>
            </a:r>
            <a:r>
              <a:rPr lang="en-US" sz="3200" b="1" i="0" dirty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displacement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object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 </a:t>
            </a:r>
            <a:r>
              <a:rPr lang="en-US" sz="32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time.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these graphs,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displacement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always plotted on the </a:t>
            </a:r>
            <a:r>
              <a:rPr lang="en-US" sz="32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y-axis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plotted on the </a:t>
            </a:r>
            <a:r>
              <a:rPr lang="en-US" sz="32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x-axis.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3400F6-ED88-454C-8269-3E67FC3C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1" y="1080819"/>
            <a:ext cx="32480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6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259693-74C6-4540-B13A-EABE2481F59A}"/>
              </a:ext>
            </a:extLst>
          </p:cNvPr>
          <p:cNvSpPr/>
          <p:nvPr/>
        </p:nvSpPr>
        <p:spPr>
          <a:xfrm>
            <a:off x="662940" y="242025"/>
            <a:ext cx="10744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gradient of a displacement-time graph gives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velocity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object.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graph slopes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down,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velocity is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negative.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graph slopes </a:t>
            </a:r>
            <a:r>
              <a:rPr lang="en-US" sz="28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upwards,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velocity is </a:t>
            </a:r>
            <a:r>
              <a:rPr lang="en-US" sz="28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positive.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08565D-49B3-4953-9587-055A0A2FB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60" y="3060973"/>
            <a:ext cx="4551998" cy="355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1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4E6F88-4880-4110-97B4-78FA3D94939F}"/>
              </a:ext>
            </a:extLst>
          </p:cNvPr>
          <p:cNvSpPr/>
          <p:nvPr/>
        </p:nvSpPr>
        <p:spPr>
          <a:xfrm>
            <a:off x="814388" y="334100"/>
            <a:ext cx="102955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Displacement-Time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graphs can also show if an object isn't moving.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object has a </a:t>
            </a:r>
            <a:r>
              <a:rPr lang="en-US" sz="2800" b="1" i="0" dirty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displacement-time graph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flat line,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object is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stationary.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it 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moving.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CF7F36-A8DA-40DC-AB80-34E6BDE28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60" y="2840737"/>
            <a:ext cx="3890940" cy="37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8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0517B4-1291-43B0-9E31-ECBAC4395111}"/>
              </a:ext>
            </a:extLst>
          </p:cNvPr>
          <p:cNvSpPr/>
          <p:nvPr/>
        </p:nvSpPr>
        <p:spPr>
          <a:xfrm>
            <a:off x="495300" y="538501"/>
            <a:ext cx="11414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Constant velocity vs. increasing velocity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 displacement-time graph has a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straight line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(left), the object is travelling at a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constant velocity.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line is </a:t>
            </a: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curved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(right), it means that the object is </a:t>
            </a: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accelerating.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D2A3B0-7A3F-459E-AC47-7563718EC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65" y="3216157"/>
            <a:ext cx="76009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2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B148AA-926F-47EE-B9F5-B54D1CFDE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4" y="354528"/>
            <a:ext cx="8650605" cy="614894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6049AAC-B936-48B7-98BD-2FADC876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206" y="3209727"/>
            <a:ext cx="3810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6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DDB29C-02BA-401C-9D54-23A989604AEE}"/>
              </a:ext>
            </a:extLst>
          </p:cNvPr>
          <p:cNvSpPr/>
          <p:nvPr/>
        </p:nvSpPr>
        <p:spPr>
          <a:xfrm>
            <a:off x="-122238" y="215464"/>
            <a:ext cx="123142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Velocity-time graphs show how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velocity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object changes over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time.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mapped on the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x-axis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velocity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 the </a:t>
            </a: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y-axis.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to find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velocity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a certain time, we just need to check the value on the </a:t>
            </a: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y-axis.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56A4DC-30B7-4A62-9751-4577BB72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3124200"/>
            <a:ext cx="3810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9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3CFDB-3450-4053-A531-2E396F2722DE}"/>
              </a:ext>
            </a:extLst>
          </p:cNvPr>
          <p:cNvSpPr/>
          <p:nvPr/>
        </p:nvSpPr>
        <p:spPr>
          <a:xfrm>
            <a:off x="1339850" y="538501"/>
            <a:ext cx="103644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object is travelling at a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constant velocity,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be represented by a </a:t>
            </a: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flat line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velocity-time graph.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 object is travelling at the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same velocity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all times.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95B1842-D941-4A92-9A86-CC91A4EE0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620" y="3216157"/>
            <a:ext cx="3810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66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81</Words>
  <Application>Microsoft Office PowerPoint</Application>
  <PresentationFormat>Widescreen</PresentationFormat>
  <Paragraphs>60</Paragraphs>
  <Slides>19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Motion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Graphs</dc:title>
  <dc:creator>Jean D'cruz</dc:creator>
  <cp:lastModifiedBy>Jean D'cruz</cp:lastModifiedBy>
  <cp:revision>3</cp:revision>
  <dcterms:created xsi:type="dcterms:W3CDTF">2020-05-25T13:23:56Z</dcterms:created>
  <dcterms:modified xsi:type="dcterms:W3CDTF">2020-05-25T13:43:49Z</dcterms:modified>
</cp:coreProperties>
</file>