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64FE-A608-481D-8BDA-26CED05095E9}" type="datetimeFigureOut">
              <a:rPr lang="en-AU" smtClean="0"/>
              <a:t>26/05/2020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3FE5-D6AD-486B-A460-F13CE4E47F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455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64FE-A608-481D-8BDA-26CED05095E9}" type="datetimeFigureOut">
              <a:rPr lang="en-AU" smtClean="0"/>
              <a:t>26/05/2020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3FE5-D6AD-486B-A460-F13CE4E47F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7656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64FE-A608-481D-8BDA-26CED05095E9}" type="datetimeFigureOut">
              <a:rPr lang="en-AU" smtClean="0"/>
              <a:t>26/05/2020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3FE5-D6AD-486B-A460-F13CE4E47F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503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64FE-A608-481D-8BDA-26CED05095E9}" type="datetimeFigureOut">
              <a:rPr lang="en-AU" smtClean="0"/>
              <a:t>26/05/2020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3FE5-D6AD-486B-A460-F13CE4E47F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6990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64FE-A608-481D-8BDA-26CED05095E9}" type="datetimeFigureOut">
              <a:rPr lang="en-AU" smtClean="0"/>
              <a:t>26/05/2020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3FE5-D6AD-486B-A460-F13CE4E47F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631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64FE-A608-481D-8BDA-26CED05095E9}" type="datetimeFigureOut">
              <a:rPr lang="en-AU" smtClean="0"/>
              <a:t>26/05/2020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3FE5-D6AD-486B-A460-F13CE4E47F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0057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64FE-A608-481D-8BDA-26CED05095E9}" type="datetimeFigureOut">
              <a:rPr lang="en-AU" smtClean="0"/>
              <a:t>26/05/2020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3FE5-D6AD-486B-A460-F13CE4E47F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6610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64FE-A608-481D-8BDA-26CED05095E9}" type="datetimeFigureOut">
              <a:rPr lang="en-AU" smtClean="0"/>
              <a:t>26/05/2020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3FE5-D6AD-486B-A460-F13CE4E47F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927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64FE-A608-481D-8BDA-26CED05095E9}" type="datetimeFigureOut">
              <a:rPr lang="en-AU" smtClean="0"/>
              <a:t>26/05/2020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3FE5-D6AD-486B-A460-F13CE4E47F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2544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64FE-A608-481D-8BDA-26CED05095E9}" type="datetimeFigureOut">
              <a:rPr lang="en-AU" smtClean="0"/>
              <a:t>26/05/2020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3FE5-D6AD-486B-A460-F13CE4E47F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6933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64FE-A608-481D-8BDA-26CED05095E9}" type="datetimeFigureOut">
              <a:rPr lang="en-AU" smtClean="0"/>
              <a:t>26/05/2020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3FE5-D6AD-486B-A460-F13CE4E47F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6824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064FE-A608-481D-8BDA-26CED05095E9}" type="datetimeFigureOut">
              <a:rPr lang="en-AU" smtClean="0"/>
              <a:t>26/05/2020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83FE5-D6AD-486B-A460-F13CE4E47F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3595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5.mp4"/><Relationship Id="rId1" Type="http://schemas.microsoft.com/office/2007/relationships/media" Target="../media/media5.mp4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6.mp4"/><Relationship Id="rId1" Type="http://schemas.microsoft.com/office/2007/relationships/media" Target="../media/media6.mp4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YoTCXAPAEoc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7.mp4"/><Relationship Id="rId1" Type="http://schemas.microsoft.com/office/2007/relationships/media" Target="../media/media7.mp4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JGO_zDWmkvk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Newton’s First Law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2050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1895" y="864711"/>
            <a:ext cx="1058778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EACD91"/>
                </a:solidFill>
                <a:effectLst/>
                <a:latin typeface="Arial" panose="020B0604020202020204" pitchFamily="34" charset="0"/>
              </a:rPr>
              <a:t>Newton's First Law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arises due to a property called </a:t>
            </a:r>
            <a:r>
              <a:rPr lang="en-AU" sz="2800" b="1" i="0" dirty="0" smtClean="0">
                <a:solidFill>
                  <a:srgbClr val="F28D9B"/>
                </a:solidFill>
                <a:effectLst/>
                <a:latin typeface="Arial" panose="020B0604020202020204" pitchFamily="34" charset="0"/>
              </a:rPr>
              <a:t>inertia.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Inertia is the tendency of an object to </a:t>
            </a:r>
            <a:r>
              <a:rPr lang="en-AU" sz="2800" b="1" i="0" dirty="0" smtClean="0">
                <a:solidFill>
                  <a:srgbClr val="5B8BC1"/>
                </a:solidFill>
                <a:effectLst/>
                <a:latin typeface="Arial" panose="020B0604020202020204" pitchFamily="34" charset="0"/>
              </a:rPr>
              <a:t>resist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change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its </a:t>
            </a:r>
            <a:r>
              <a:rPr lang="en-AU" sz="2800" b="1" i="0" dirty="0" smtClean="0">
                <a:solidFill>
                  <a:srgbClr val="B5E2BD"/>
                </a:solidFill>
                <a:effectLst/>
                <a:latin typeface="Arial" panose="020B0604020202020204" pitchFamily="34" charset="0"/>
              </a:rPr>
              <a:t>motion.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26354007.579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049629" y="2680593"/>
            <a:ext cx="43815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58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87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170" y="0"/>
            <a:ext cx="1203182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inertia of an object means that it either wants to </a:t>
            </a:r>
            <a:r>
              <a:rPr lang="en-AU" sz="24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remain stationary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 to continue travelling in a </a:t>
            </a:r>
            <a:r>
              <a:rPr lang="en-AU" sz="24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straight line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at a </a:t>
            </a:r>
            <a:r>
              <a:rPr lang="en-AU" sz="2400" b="1" i="0" dirty="0" smtClean="0">
                <a:solidFill>
                  <a:srgbClr val="7979A8"/>
                </a:solidFill>
                <a:effectLst/>
                <a:latin typeface="Arial" panose="020B0604020202020204" pitchFamily="34" charset="0"/>
              </a:rPr>
              <a:t>constant speed.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need to apply an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unbalanced force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the object to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overcome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its inertia.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in the gif below, the dog did </a:t>
            </a:r>
            <a:r>
              <a:rPr lang="en-AU" sz="24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not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apply an unbalanced force to the baby, so the baby's </a:t>
            </a:r>
            <a:r>
              <a:rPr lang="en-AU" sz="2400" b="1" i="1" dirty="0" smtClean="0">
                <a:solidFill>
                  <a:srgbClr val="CC5A87"/>
                </a:solidFill>
                <a:effectLst/>
                <a:latin typeface="Arial" panose="020B0604020202020204" pitchFamily="34" charset="0"/>
              </a:rPr>
              <a:t>inertia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kept it in the </a:t>
            </a:r>
            <a:r>
              <a:rPr lang="en-AU" sz="2400" b="1" i="1" dirty="0" smtClean="0">
                <a:solidFill>
                  <a:srgbClr val="CC5A87"/>
                </a:solidFill>
                <a:effectLst/>
                <a:latin typeface="Arial" panose="020B0604020202020204" pitchFamily="34" charset="0"/>
              </a:rPr>
              <a:t>same place.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3045.94987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28084" y="3429000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57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3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YoTCXAPAEoc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875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1262" y="807175"/>
            <a:ext cx="1111717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amount of inertia which an object has depends on its </a:t>
            </a:r>
            <a:r>
              <a:rPr lang="en-AU" sz="28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mass.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 object with </a:t>
            </a:r>
            <a:r>
              <a:rPr lang="en-AU" sz="28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larger mass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has a </a:t>
            </a:r>
            <a:r>
              <a:rPr lang="en-AU" sz="2800" b="1" i="0" dirty="0" smtClean="0">
                <a:solidFill>
                  <a:srgbClr val="CC5A87"/>
                </a:solidFill>
                <a:effectLst/>
                <a:latin typeface="Arial" panose="020B0604020202020204" pitchFamily="34" charset="0"/>
              </a:rPr>
              <a:t>greater inertia.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makes it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harder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move.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878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0595" y="412262"/>
            <a:ext cx="6096000" cy="56938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 object with a </a:t>
            </a:r>
            <a:r>
              <a:rPr lang="en-AU" sz="2800" b="1" i="0" dirty="0" smtClean="0">
                <a:solidFill>
                  <a:srgbClr val="CC5A87"/>
                </a:solidFill>
                <a:effectLst/>
                <a:latin typeface="Arial" panose="020B0604020202020204" pitchFamily="34" charset="0"/>
              </a:rPr>
              <a:t>large inertia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requires a </a:t>
            </a:r>
            <a:r>
              <a:rPr lang="en-AU" sz="28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larger force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make it move.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Think about trying to kick a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bowling ball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versus kicking a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balloon.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bowling ball has a </a:t>
            </a:r>
            <a:r>
              <a:rPr lang="en-AU" sz="28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larger mass,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giving it a larger inertia, so you need to apply a </a:t>
            </a:r>
            <a:r>
              <a:rPr lang="en-AU" sz="28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larger force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move it along the ground. The balloon has a very light mass, and so is easily moved.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31174159.43046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769767" y="1989221"/>
            <a:ext cx="5088265" cy="349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0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5812" y="1127850"/>
            <a:ext cx="1053991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lesson, you should be able to:</a:t>
            </a: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3200" b="1" i="0" dirty="0" smtClean="0">
                <a:solidFill>
                  <a:srgbClr val="2FCC71"/>
                </a:solidFill>
                <a:effectLst/>
                <a:latin typeface="Arial" panose="020B0604020202020204" pitchFamily="34" charset="0"/>
              </a:rPr>
              <a:t>Recall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Newton's First Law.</a:t>
            </a:r>
            <a:endParaRPr lang="en-AU" sz="32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sz="3200" b="1" i="0" dirty="0" smtClean="0">
                <a:solidFill>
                  <a:srgbClr val="48927C"/>
                </a:solidFill>
                <a:effectLst/>
                <a:latin typeface="Arial" panose="020B0604020202020204" pitchFamily="34" charset="0"/>
              </a:rPr>
              <a:t>Determine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if an </a:t>
            </a:r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unbalanced force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has been applied to an object.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3200" b="1" i="0" dirty="0" smtClean="0">
                <a:solidFill>
                  <a:srgbClr val="48927C"/>
                </a:solidFill>
                <a:effectLst/>
                <a:latin typeface="Arial" panose="020B0604020202020204" pitchFamily="34" charset="0"/>
              </a:rPr>
              <a:t>Explain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concept of </a:t>
            </a:r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inertia.</a:t>
            </a:r>
            <a:endParaRPr lang="en-AU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958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3100" y="1121886"/>
            <a:ext cx="109093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three most </a:t>
            </a:r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important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laws which you need to know about are </a:t>
            </a:r>
            <a:r>
              <a:rPr lang="en-AU" sz="3200" b="1" i="0" dirty="0" smtClean="0">
                <a:solidFill>
                  <a:srgbClr val="CC5A87"/>
                </a:solidFill>
                <a:effectLst/>
                <a:latin typeface="Arial" panose="020B0604020202020204" pitchFamily="34" charset="0"/>
              </a:rPr>
              <a:t>Newton's Laws of Motion.</a:t>
            </a:r>
            <a:endParaRPr lang="en-AU" sz="32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three laws are important because they explain how </a:t>
            </a:r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forces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change the </a:t>
            </a:r>
            <a:r>
              <a:rPr lang="en-AU" sz="3200" b="1" i="0" dirty="0" smtClean="0">
                <a:solidFill>
                  <a:srgbClr val="ED1B24"/>
                </a:solidFill>
                <a:effectLst/>
                <a:latin typeface="Arial" panose="020B0604020202020204" pitchFamily="34" charset="0"/>
              </a:rPr>
              <a:t>motion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objects.</a:t>
            </a:r>
            <a:endParaRPr lang="en-AU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media/content/Science/1444341343.319791g/1444341341311-2670462943521319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764" y="4038599"/>
            <a:ext cx="3800475" cy="28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720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67243" y="0"/>
            <a:ext cx="1021890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3200" b="1" i="0" dirty="0" smtClean="0">
                <a:solidFill>
                  <a:srgbClr val="48927C"/>
                </a:solidFill>
                <a:effectLst/>
                <a:latin typeface="Arial" panose="020B0604020202020204" pitchFamily="34" charset="0"/>
              </a:rPr>
              <a:t>Newton's First Law:</a:t>
            </a:r>
            <a:endParaRPr lang="en-AU" sz="3200" b="1" i="0" dirty="0" smtClean="0">
              <a:solidFill>
                <a:srgbClr val="0080B3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 object will remain in a state of </a:t>
            </a:r>
            <a:r>
              <a:rPr lang="en-AU" sz="32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constant motion</a:t>
            </a:r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unless an </a:t>
            </a:r>
            <a:r>
              <a:rPr lang="en-AU" sz="32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unbalanced force</a:t>
            </a:r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acts on it.</a:t>
            </a: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32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"Constant motion" means that the object is </a:t>
            </a:r>
            <a:r>
              <a:rPr lang="en-AU" sz="3200" b="1" i="1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not accelerating.</a:t>
            </a:r>
            <a:endParaRPr lang="en-AU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2850.359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090695" y="3539430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66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0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8365" y="683883"/>
            <a:ext cx="957797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other words, the first law states that an object will </a:t>
            </a:r>
            <a:r>
              <a:rPr lang="en-AU" sz="2800" b="1" i="0" dirty="0" smtClean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resist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change in motion, unless a force is applied to </a:t>
            </a:r>
            <a:r>
              <a:rPr lang="en-AU" sz="28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change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motion.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that an object travelling at a </a:t>
            </a:r>
            <a:r>
              <a:rPr lang="en-AU" sz="28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constant velocity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only change its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speed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direction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if an </a:t>
            </a:r>
            <a:r>
              <a:rPr lang="en-AU" sz="28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unbalanced force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acts on it.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17433.2648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483351" y="4305134"/>
            <a:ext cx="4195428" cy="217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85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30442" y="720249"/>
            <a:ext cx="1033111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 object that is stationary is in constant motion - zero constant motion: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 object that is </a:t>
            </a:r>
            <a:r>
              <a:rPr lang="en-AU" sz="2800" b="1" i="0" dirty="0" smtClean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stationary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(not moving) can only start moving if an </a:t>
            </a:r>
            <a:r>
              <a:rPr lang="en-AU" sz="28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unbalanced force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acts on it.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30843328.0509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801979" y="3657600"/>
            <a:ext cx="5099098" cy="290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27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6674" y="200850"/>
            <a:ext cx="1103696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Can you remember what the difference between </a:t>
            </a:r>
            <a:r>
              <a:rPr lang="en-AU" sz="32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balanced</a:t>
            </a:r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32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unbalanced</a:t>
            </a:r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forces is?</a:t>
            </a: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forces acting on an object are </a:t>
            </a:r>
            <a:r>
              <a:rPr lang="en-AU" sz="32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balanced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if the </a:t>
            </a:r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net force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 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KaTeX_Main"/>
              </a:rPr>
              <a:t>0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KaTeX_Main"/>
              </a:rPr>
              <a:t>N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forces are </a:t>
            </a:r>
            <a:r>
              <a:rPr lang="en-AU" sz="32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unbalanced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if the net force is anything </a:t>
            </a:r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except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KaTeX_Main"/>
              </a:rPr>
              <a:t>0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KaTeX_Main"/>
              </a:rPr>
              <a:t>N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find the </a:t>
            </a:r>
            <a:r>
              <a:rPr lang="en-AU" sz="3200" b="1" i="0" dirty="0" smtClean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net force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 </a:t>
            </a:r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adding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up all the </a:t>
            </a:r>
            <a:r>
              <a:rPr lang="en-AU" sz="3200" b="1" i="0" dirty="0" smtClean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forces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acting on the object. Remember, equal forces in opposite directions cancel to produce 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KaTeX_Main"/>
              </a:rPr>
              <a:t>0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net force.</a:t>
            </a:r>
            <a:endParaRPr lang="en-AU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061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JGO_zDWmkvk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64695" y="202030"/>
            <a:ext cx="11510210" cy="647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175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0971" y="426791"/>
            <a:ext cx="1055620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the majority of the universe (the vacuum of space), the implications of the </a:t>
            </a:r>
            <a:r>
              <a:rPr lang="en-AU" sz="2800" b="1" i="0" dirty="0" smtClean="0">
                <a:solidFill>
                  <a:srgbClr val="48927C"/>
                </a:solidFill>
                <a:effectLst/>
                <a:latin typeface="Arial" panose="020B0604020202020204" pitchFamily="34" charset="0"/>
              </a:rPr>
              <a:t>first law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much more obvious.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 no </a:t>
            </a:r>
            <a:r>
              <a:rPr lang="en-AU" sz="28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unbalanced forces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like air resistance in space, so if our soccer ball travels in constant motion, it will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stay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constant motion!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30578392.55367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392906" y="3573379"/>
            <a:ext cx="457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11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30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639</Words>
  <Application>Microsoft Office PowerPoint</Application>
  <PresentationFormat>Widescreen</PresentationFormat>
  <Paragraphs>47</Paragraphs>
  <Slides>14</Slides>
  <Notes>0</Notes>
  <HiddenSlides>0</HiddenSlides>
  <MMClips>9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KaTeX_Main</vt:lpstr>
      <vt:lpstr>Office Theme</vt:lpstr>
      <vt:lpstr>Newton’s First Law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Department of Education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Newton’s First Law</dc:title>
  <dc:creator>D'CRUZ Jean [Narrogin Senior High School]</dc:creator>
  <cp:lastModifiedBy>D'CRUZ Jean [Narrogin Senior High School]</cp:lastModifiedBy>
  <cp:revision>1</cp:revision>
  <dcterms:created xsi:type="dcterms:W3CDTF">2020-05-25T23:56:53Z</dcterms:created>
  <dcterms:modified xsi:type="dcterms:W3CDTF">2020-05-25T23:57:14Z</dcterms:modified>
</cp:coreProperties>
</file>