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CB59-B036-4B89-BA5E-EBA67910A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BF94C-E8F5-4121-BD11-66CED6C21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5C79-185E-44EB-A24A-CCFFC40F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EFF1-2482-4004-9DEC-96E95698838F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035A6-79AA-44A4-A553-B011F86D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1E48E-098F-40EB-A5D5-3A09C02E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DC5-9DBF-442B-9A99-B140BA4C08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802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1473-030F-49BD-8D69-568D7A37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81E5C-0A65-4BB7-ACD6-74972E578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B5501-8307-4890-B328-FC1A88A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EFF1-2482-4004-9DEC-96E95698838F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8FB6-E852-4AE6-8B3D-C94BEEE3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69EA2-87D9-41DD-A203-D3FE91D5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DC5-9DBF-442B-9A99-B140BA4C08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031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ED698-2685-47FE-BB4B-7BB158CE6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DFAEB-854D-4B1E-A0E8-CA452268E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40691-66DE-4929-8EC8-2E9A5B90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EFF1-2482-4004-9DEC-96E95698838F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E17AD-2393-4507-B038-5306BC3F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DD6B6-BB26-4CC4-AFC0-1025A094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DC5-9DBF-442B-9A99-B140BA4C08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58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F839-5F60-4D61-A6E3-21BB66E8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BAA1-F83B-4F58-BA8C-FFC23F4CE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8F44C-24C2-4BD6-8C95-3627998B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EFF1-2482-4004-9DEC-96E95698838F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56D8F-B7A1-417F-9728-DB4AF4BB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DBF28-498C-49B0-B465-F1AC8D3A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DC5-9DBF-442B-9A99-B140BA4C08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275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7AFB-5923-4ABE-8B77-3AA8B9D7F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66EB-D728-4531-9599-9128798A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92CF-7079-4C5B-97B1-1ABD32A7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EFF1-2482-4004-9DEC-96E95698838F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8084-5FFB-482B-83F8-1B19BCF6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3099-C970-462B-8873-6318DB4A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DC5-9DBF-442B-9A99-B140BA4C08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064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382A-AF50-49C1-B742-FF590565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9992-134A-495B-BD04-F2C59D083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A9161-869A-4977-8278-3D47E3A4C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65ABA-A53D-497C-BD17-AA8E8E5F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EFF1-2482-4004-9DEC-96E95698838F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43575-4E55-4E88-93F7-E810782A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9EA43-0A0E-4B83-B091-6AAF552D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DC5-9DBF-442B-9A99-B140BA4C08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32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609F-B0AE-47C2-8B81-E32CFAF1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1D61-20B5-4F64-B469-0FC2D469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09E25-05F3-4F2C-B9BD-743C01AC9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22093-B646-4A4E-8880-1A1105EDC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779A7-7FA2-422C-BEBE-F2DC5421C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DAAF3-18C4-4D31-AF6E-3539F1A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EFF1-2482-4004-9DEC-96E95698838F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0AE69-2268-4491-8CCC-7C28AC17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6F9E0-7DC2-4BC7-86C9-FA10AAEC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DC5-9DBF-442B-9A99-B140BA4C08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4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04D2-30F3-4436-A851-5325B70A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5EC45-E28B-4416-9836-AFBF8E8C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EFF1-2482-4004-9DEC-96E95698838F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DBA23-22F5-4A04-A645-0802AB3F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C24AF-1EEE-4192-9B78-19912631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DC5-9DBF-442B-9A99-B140BA4C08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59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7B063-44CF-4045-8272-1807B7E4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EFF1-2482-4004-9DEC-96E95698838F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F8966-7472-4087-BFFC-ACCF9CAE4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CA963-CAF9-4292-B668-D180FC2D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DC5-9DBF-442B-9A99-B140BA4C08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30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AD7B-79D7-4DA8-9391-559CE8BD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83BA-F5A6-4632-999B-15662ADBC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2B4F1-0C2D-4F18-822A-449CBE10D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0A8F8-5823-4E9F-9795-F6454386E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EFF1-2482-4004-9DEC-96E95698838F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0FD70-6FED-4C0A-9DF3-E13D36F5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26D51-BAF8-44F6-AF23-C825887E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DC5-9DBF-442B-9A99-B140BA4C08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54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512A-2A48-4E8A-807B-DCFCA980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17EB7-0D20-49E8-A1F9-3F18B9903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66989-E64E-48FA-9668-8CE446F41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D3926-DDEA-4446-8DA1-EE9944CC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EFF1-2482-4004-9DEC-96E95698838F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C9BF5-C00C-4283-A9A5-ABFA6F87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AB28B-BCB3-422A-B26F-E44002A2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6DC5-9DBF-442B-9A99-B140BA4C08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26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D00B8-5347-485E-BBDD-AA28841C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5491-EE6A-478C-889A-C1DB7973E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F7724-42C1-4ABD-A5F5-1DA5976F5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EFF1-2482-4004-9DEC-96E95698838F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980E9-6FFF-4ECD-80AB-1E6E28B11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66580-2A5C-44C1-AE4F-211C3E57A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86DC5-9DBF-442B-9A99-B140BA4C08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51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9EEE-1C7E-4F35-B375-E33282241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Speed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94982-0A42-4BAF-AF81-D815D4777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243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AFF7FEB-3A6A-42A1-AA40-4E02BB163D3F}"/>
              </a:ext>
            </a:extLst>
          </p:cNvPr>
          <p:cNvSpPr/>
          <p:nvPr/>
        </p:nvSpPr>
        <p:spPr>
          <a:xfrm>
            <a:off x="784860" y="838676"/>
            <a:ext cx="114071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formula for calculating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Calculate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speed using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distance and time.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57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15FA1E-1F66-4F39-8F6F-1485ECBB2F27}"/>
              </a:ext>
            </a:extLst>
          </p:cNvPr>
          <p:cNvSpPr/>
          <p:nvPr/>
        </p:nvSpPr>
        <p:spPr>
          <a:xfrm>
            <a:off x="480060" y="698838"/>
            <a:ext cx="113842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describes how fast something is moving.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defined as the </a:t>
            </a:r>
            <a:r>
              <a:rPr lang="en-US" sz="32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 </a:t>
            </a:r>
            <a:r>
              <a:rPr lang="en-US" sz="32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measure </a:t>
            </a:r>
            <a:r>
              <a:rPr lang="en-US" sz="32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32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metres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per second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KaTeX_Main"/>
              </a:rPr>
              <a:t>m/s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which can also be written as 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KaTeX_Main"/>
              </a:rPr>
              <a:t>ms</a:t>
            </a:r>
            <a:r>
              <a:rPr lang="en-US" sz="3200" b="0" i="0" baseline="30000" dirty="0">
                <a:solidFill>
                  <a:srgbClr val="444444"/>
                </a:solidFill>
                <a:effectLst/>
                <a:latin typeface="KaTeX_Main"/>
              </a:rPr>
              <a:t>−1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01DCF3-9DB0-42DA-8738-5FAE3B6A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040" y="3673945"/>
            <a:ext cx="4770120" cy="318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43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D3AC4C-43AA-4A87-AAFD-9B96423963DF}"/>
              </a:ext>
            </a:extLst>
          </p:cNvPr>
          <p:cNvSpPr/>
          <p:nvPr/>
        </p:nvSpPr>
        <p:spPr>
          <a:xfrm>
            <a:off x="480060" y="377141"/>
            <a:ext cx="1062989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Delta: The symbol for change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physics, we call the </a:t>
            </a:r>
            <a:r>
              <a:rPr lang="en-US" sz="32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0" i="0" dirty="0" err="1">
                <a:solidFill>
                  <a:srgbClr val="444444"/>
                </a:solidFill>
                <a:effectLst/>
                <a:latin typeface="KaTeX_Main"/>
              </a:rPr>
              <a:t>Δ</a:t>
            </a:r>
            <a:r>
              <a:rPr lang="en-US" sz="3200" b="0" i="1" dirty="0" err="1">
                <a:solidFill>
                  <a:srgbClr val="444444"/>
                </a:solidFill>
                <a:effectLst/>
                <a:latin typeface="KaTeX_Math"/>
              </a:rPr>
              <a:t>d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sz="32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0" i="0" dirty="0" err="1">
                <a:solidFill>
                  <a:srgbClr val="444444"/>
                </a:solidFill>
                <a:effectLst/>
                <a:latin typeface="KaTeX_Main"/>
              </a:rPr>
              <a:t>Δ</a:t>
            </a:r>
            <a:r>
              <a:rPr lang="en-US" sz="3200" b="0" i="1" dirty="0" err="1">
                <a:solidFill>
                  <a:srgbClr val="444444"/>
                </a:solidFill>
                <a:effectLst/>
                <a:latin typeface="KaTeX_Math"/>
              </a:rPr>
              <a:t>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KaTeX_Main"/>
              </a:rPr>
              <a:t>Δ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symbol is the Greek letter Delta, and means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"change in."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example, a stopwatch measures </a:t>
            </a:r>
            <a:r>
              <a:rPr lang="en-US" sz="32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changes in time.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648754-7FB1-46C6-ACE3-9064E5132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959" y="4452034"/>
            <a:ext cx="30480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55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E009B9-B553-4377-A27C-4C0143B7DD2D}"/>
              </a:ext>
            </a:extLst>
          </p:cNvPr>
          <p:cNvSpPr/>
          <p:nvPr/>
        </p:nvSpPr>
        <p:spPr>
          <a:xfrm>
            <a:off x="494982" y="302359"/>
            <a:ext cx="1118647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use this </a:t>
            </a: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formula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calculate speed: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speed=</a:t>
            </a:r>
            <a:r>
              <a:rPr lang="en-US" sz="2800" b="0" i="0" u="sng" dirty="0">
                <a:solidFill>
                  <a:srgbClr val="444444"/>
                </a:solidFill>
                <a:effectLst/>
                <a:latin typeface="KaTeX_Main"/>
              </a:rPr>
              <a:t>distance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          time​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express this with the following mathematical notation: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KaTeX_Math"/>
              </a:rPr>
              <a:t>v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=</a:t>
            </a:r>
            <a:r>
              <a:rPr lang="en-US" sz="2800" b="0" i="0" u="sng" dirty="0" err="1">
                <a:solidFill>
                  <a:srgbClr val="444444"/>
                </a:solidFill>
                <a:effectLst/>
                <a:latin typeface="KaTeX_Main"/>
              </a:rPr>
              <a:t>Δ</a:t>
            </a:r>
            <a:r>
              <a:rPr lang="en-US" sz="2800" b="0" i="1" u="sng" dirty="0" err="1">
                <a:solidFill>
                  <a:srgbClr val="444444"/>
                </a:solidFill>
                <a:effectLst/>
                <a:latin typeface="KaTeX_Math"/>
              </a:rPr>
              <a:t>d</a:t>
            </a:r>
            <a:r>
              <a:rPr lang="en-US" sz="2800" b="0" i="0" u="sng" dirty="0">
                <a:solidFill>
                  <a:srgbClr val="444444"/>
                </a:solidFill>
                <a:effectLst/>
                <a:latin typeface="KaTeX_Main"/>
              </a:rPr>
              <a:t>​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   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KaTeX_Main"/>
              </a:rPr>
              <a:t>Δ</a:t>
            </a:r>
            <a:r>
              <a:rPr lang="en-US" sz="2800" b="0" i="1" dirty="0" err="1">
                <a:solidFill>
                  <a:srgbClr val="444444"/>
                </a:solidFill>
                <a:effectLst/>
                <a:latin typeface="KaTeX_Math"/>
              </a:rPr>
              <a:t>t</a:t>
            </a:r>
            <a:endParaRPr lang="en-US" sz="2800" b="0" i="0" u="sng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KaTeX_Math"/>
              </a:rPr>
              <a:t>v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stands for velocity, which is related to speed - we'll explain this soon.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6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B217CD-E48E-469C-BBED-2468A7D72D8F}"/>
              </a:ext>
            </a:extLst>
          </p:cNvPr>
          <p:cNvSpPr/>
          <p:nvPr/>
        </p:nvSpPr>
        <p:spPr>
          <a:xfrm>
            <a:off x="1135063" y="927825"/>
            <a:ext cx="99520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also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rearrange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formula to find the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an object travels in a certain time.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distance=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KaTeX_Main"/>
              </a:rPr>
              <a:t>speed×time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 err="1">
                <a:solidFill>
                  <a:srgbClr val="444444"/>
                </a:solidFill>
                <a:effectLst/>
                <a:latin typeface="KaTeX_Main"/>
              </a:rPr>
              <a:t>Δ</a:t>
            </a:r>
            <a:r>
              <a:rPr lang="en-US" sz="2800" b="0" i="1" dirty="0" err="1">
                <a:solidFill>
                  <a:srgbClr val="444444"/>
                </a:solidFill>
                <a:effectLst/>
                <a:latin typeface="KaTeX_Math"/>
              </a:rPr>
              <a:t>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=</a:t>
            </a:r>
            <a:r>
              <a:rPr lang="en-US" sz="2800" b="0" i="1" dirty="0" err="1">
                <a:solidFill>
                  <a:srgbClr val="444444"/>
                </a:solidFill>
                <a:effectLst/>
                <a:latin typeface="KaTeX_Math"/>
              </a:rPr>
              <a:t>v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KaTeX_Main"/>
              </a:rPr>
              <a:t>×Δ</a:t>
            </a:r>
            <a:r>
              <a:rPr lang="en-US" sz="2800" b="0" i="1" dirty="0" err="1">
                <a:solidFill>
                  <a:srgbClr val="444444"/>
                </a:solidFill>
                <a:effectLst/>
                <a:latin typeface="KaTeX_Math"/>
              </a:rPr>
              <a:t>t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177.64144">
            <a:hlinkClick r:id="" action="ppaction://media"/>
            <a:extLst>
              <a:ext uri="{FF2B5EF4-FFF2-40B4-BE49-F238E27FC236}">
                <a16:creationId xmlns:a16="http://schemas.microsoft.com/office/drawing/2014/main" id="{98C9FBAD-9CE6-4482-96DF-45EAE7BFBEF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48940" y="3835336"/>
            <a:ext cx="5623560" cy="30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B0460D-D175-4EFC-8E1A-8F29A19B3F22}"/>
              </a:ext>
            </a:extLst>
          </p:cNvPr>
          <p:cNvSpPr/>
          <p:nvPr/>
        </p:nvSpPr>
        <p:spPr>
          <a:xfrm>
            <a:off x="457200" y="286088"/>
            <a:ext cx="11087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Finally, we can </a:t>
            </a:r>
            <a:r>
              <a:rPr lang="en-US" sz="32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rearrange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 </a:t>
            </a:r>
            <a:r>
              <a:rPr lang="en-US" sz="32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takes an object to travel a distance.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KaTeX_Main"/>
              </a:rPr>
              <a:t>time=</a:t>
            </a:r>
            <a:r>
              <a:rPr lang="en-US" sz="3200" b="0" i="0" u="sng" dirty="0">
                <a:solidFill>
                  <a:srgbClr val="444444"/>
                </a:solidFill>
                <a:effectLst/>
                <a:latin typeface="KaTeX_Main"/>
              </a:rPr>
              <a:t>distance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KaTeX_Main"/>
              </a:rPr>
              <a:t>          velocity​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 err="1">
                <a:solidFill>
                  <a:srgbClr val="444444"/>
                </a:solidFill>
                <a:effectLst/>
                <a:latin typeface="KaTeX_Main"/>
              </a:rPr>
              <a:t>Δ</a:t>
            </a:r>
            <a:r>
              <a:rPr lang="en-US" sz="3200" b="0" i="1" dirty="0" err="1">
                <a:solidFill>
                  <a:srgbClr val="444444"/>
                </a:solidFill>
                <a:effectLst/>
                <a:latin typeface="KaTeX_Math"/>
              </a:rPr>
              <a:t>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KaTeX_Main"/>
              </a:rPr>
              <a:t>=</a:t>
            </a:r>
            <a:r>
              <a:rPr lang="en-US" sz="3200" b="0" i="0" u="sng" dirty="0" err="1">
                <a:solidFill>
                  <a:srgbClr val="444444"/>
                </a:solidFill>
                <a:effectLst/>
                <a:latin typeface="KaTeX_Main"/>
              </a:rPr>
              <a:t>Δ</a:t>
            </a:r>
            <a:r>
              <a:rPr lang="en-US" sz="3200" b="0" i="1" u="sng" dirty="0" err="1">
                <a:solidFill>
                  <a:srgbClr val="444444"/>
                </a:solidFill>
                <a:effectLst/>
                <a:latin typeface="KaTeX_Math"/>
              </a:rPr>
              <a:t>d</a:t>
            </a:r>
            <a:endParaRPr lang="en-US" sz="3200" b="0" i="1" u="sng" dirty="0">
              <a:solidFill>
                <a:srgbClr val="444444"/>
              </a:solidFill>
              <a:effectLst/>
              <a:latin typeface="KaTeX_Math"/>
            </a:endParaRPr>
          </a:p>
          <a:p>
            <a:pPr algn="ctr"/>
            <a:r>
              <a:rPr lang="en-US" sz="3200" b="0" i="1" dirty="0">
                <a:solidFill>
                  <a:srgbClr val="444444"/>
                </a:solidFill>
                <a:effectLst/>
                <a:latin typeface="KaTeX_Math"/>
              </a:rPr>
              <a:t>     v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KaTeX_Main"/>
              </a:rPr>
              <a:t>​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1511819107.69054">
            <a:hlinkClick r:id="" action="ppaction://media"/>
            <a:extLst>
              <a:ext uri="{FF2B5EF4-FFF2-40B4-BE49-F238E27FC236}">
                <a16:creationId xmlns:a16="http://schemas.microsoft.com/office/drawing/2014/main" id="{ED7FE933-6F0E-4746-867B-C3E4B48B5F0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29400" y="272034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95254B-006E-46EA-AEDA-C108F979F8BA}"/>
              </a:ext>
            </a:extLst>
          </p:cNvPr>
          <p:cNvSpPr/>
          <p:nvPr/>
        </p:nvSpPr>
        <p:spPr>
          <a:xfrm>
            <a:off x="563562" y="358299"/>
            <a:ext cx="111636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Speed vs. Velocity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terms speed and velocity of are often used interchangeably. However, there is a subtle but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very important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difference!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24660E-FC27-4B1A-A68D-926233041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10824"/>
              </p:ext>
            </p:extLst>
          </p:nvPr>
        </p:nvGraphicFramePr>
        <p:xfrm>
          <a:off x="563562" y="2209800"/>
          <a:ext cx="11163618" cy="4221480"/>
        </p:xfrm>
        <a:graphic>
          <a:graphicData uri="http://schemas.openxmlformats.org/drawingml/2006/table">
            <a:tbl>
              <a:tblPr/>
              <a:tblGrid>
                <a:gridCol w="5581809">
                  <a:extLst>
                    <a:ext uri="{9D8B030D-6E8A-4147-A177-3AD203B41FA5}">
                      <a16:colId xmlns:a16="http://schemas.microsoft.com/office/drawing/2014/main" val="3868069523"/>
                    </a:ext>
                  </a:extLst>
                </a:gridCol>
                <a:gridCol w="5581809">
                  <a:extLst>
                    <a:ext uri="{9D8B030D-6E8A-4147-A177-3AD203B41FA5}">
                      <a16:colId xmlns:a16="http://schemas.microsoft.com/office/drawing/2014/main" val="3713106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dirty="0">
                          <a:effectLst/>
                        </a:rPr>
                        <a:t>Speed is a </a:t>
                      </a:r>
                      <a:r>
                        <a:rPr lang="en-US" sz="2800" b="1" dirty="0">
                          <a:solidFill>
                            <a:srgbClr val="1B479F"/>
                          </a:solidFill>
                          <a:effectLst/>
                        </a:rPr>
                        <a:t>scalar</a:t>
                      </a:r>
                      <a:r>
                        <a:rPr lang="en-US" sz="2800" b="1" dirty="0">
                          <a:effectLst/>
                        </a:rPr>
                        <a:t> quantity.</a:t>
                      </a:r>
                      <a:br>
                        <a:rPr lang="en-US" sz="2800" dirty="0">
                          <a:effectLst/>
                        </a:rPr>
                      </a:b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This means that it has a </a:t>
                      </a:r>
                      <a:r>
                        <a:rPr lang="en-US" sz="2800" b="1" dirty="0">
                          <a:solidFill>
                            <a:srgbClr val="21A0B1"/>
                          </a:solidFill>
                          <a:effectLst/>
                        </a:rPr>
                        <a:t>magnitude</a:t>
                      </a:r>
                      <a:r>
                        <a:rPr lang="en-US" sz="2800" dirty="0">
                          <a:effectLst/>
                        </a:rPr>
                        <a:t> (size), but no </a:t>
                      </a:r>
                      <a:r>
                        <a:rPr lang="en-US" sz="2800" b="1" dirty="0">
                          <a:solidFill>
                            <a:srgbClr val="0BAD7C"/>
                          </a:solidFill>
                          <a:effectLst/>
                        </a:rPr>
                        <a:t>direction</a:t>
                      </a:r>
                      <a:r>
                        <a:rPr lang="en-US" sz="2800" dirty="0">
                          <a:effectLst/>
                        </a:rPr>
                        <a:t> - </a:t>
                      </a:r>
                      <a:r>
                        <a:rPr lang="en-US" sz="2800" b="1" dirty="0">
                          <a:effectLst/>
                        </a:rPr>
                        <a:t>it's just a number.</a:t>
                      </a:r>
                      <a:br>
                        <a:rPr lang="en-US" sz="2800" dirty="0">
                          <a:effectLst/>
                        </a:rPr>
                      </a:b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We know this because we use </a:t>
                      </a:r>
                      <a:r>
                        <a:rPr lang="en-US" sz="2800" b="1" dirty="0">
                          <a:solidFill>
                            <a:srgbClr val="E3316F"/>
                          </a:solidFill>
                          <a:effectLst/>
                        </a:rPr>
                        <a:t>distance,</a:t>
                      </a:r>
                      <a:r>
                        <a:rPr lang="en-US" sz="2800" dirty="0">
                          <a:effectLst/>
                        </a:rPr>
                        <a:t> another </a:t>
                      </a:r>
                      <a:r>
                        <a:rPr lang="en-US" sz="2800" b="1" dirty="0">
                          <a:effectLst/>
                        </a:rPr>
                        <a:t>scalar</a:t>
                      </a:r>
                      <a:r>
                        <a:rPr lang="en-US" sz="2800" dirty="0">
                          <a:effectLst/>
                        </a:rPr>
                        <a:t>  quantity, to calculate speed.</a:t>
                      </a: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dirty="0">
                          <a:effectLst/>
                        </a:rPr>
                        <a:t>Velocity is a </a:t>
                      </a:r>
                      <a:r>
                        <a:rPr lang="en-US" sz="2800" b="1" dirty="0">
                          <a:solidFill>
                            <a:srgbClr val="E84C3D"/>
                          </a:solidFill>
                          <a:effectLst/>
                        </a:rPr>
                        <a:t>vector</a:t>
                      </a:r>
                      <a:r>
                        <a:rPr lang="en-US" sz="2800" b="1" dirty="0">
                          <a:effectLst/>
                        </a:rPr>
                        <a:t> quantity.</a:t>
                      </a:r>
                      <a:br>
                        <a:rPr lang="en-US" sz="2800" dirty="0">
                          <a:effectLst/>
                        </a:rPr>
                      </a:b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This means it has a </a:t>
                      </a:r>
                      <a:r>
                        <a:rPr lang="en-US" sz="2800" b="1" dirty="0">
                          <a:solidFill>
                            <a:srgbClr val="21A0B1"/>
                          </a:solidFill>
                          <a:effectLst/>
                        </a:rPr>
                        <a:t>magnitude</a:t>
                      </a:r>
                      <a:r>
                        <a:rPr lang="en-US" sz="2800" dirty="0">
                          <a:effectLst/>
                        </a:rPr>
                        <a:t> (size) </a:t>
                      </a:r>
                      <a:r>
                        <a:rPr lang="en-US" sz="2800" b="1" dirty="0">
                          <a:effectLst/>
                        </a:rPr>
                        <a:t>AND</a:t>
                      </a:r>
                      <a:r>
                        <a:rPr lang="en-US" sz="2800" dirty="0">
                          <a:effectLst/>
                        </a:rPr>
                        <a:t> a </a:t>
                      </a:r>
                      <a:r>
                        <a:rPr lang="en-US" sz="2800" b="1" dirty="0">
                          <a:solidFill>
                            <a:srgbClr val="0BAD7C"/>
                          </a:solidFill>
                          <a:effectLst/>
                        </a:rPr>
                        <a:t>direction.</a:t>
                      </a:r>
                      <a:br>
                        <a:rPr lang="en-US" sz="2800" dirty="0">
                          <a:effectLst/>
                        </a:rPr>
                      </a:b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Therefore, we would use displacement (the vector form of distance) to calculate velocity.</a:t>
                      </a: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7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68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1D3882-A4B4-4BCF-A89A-B4DE69580EC3}"/>
              </a:ext>
            </a:extLst>
          </p:cNvPr>
          <p:cNvSpPr/>
          <p:nvPr/>
        </p:nvSpPr>
        <p:spPr>
          <a:xfrm>
            <a:off x="425450" y="428536"/>
            <a:ext cx="111645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Lucy is taking her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puppy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 dog park. When she throws the ball, the puppy runs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catch it. Lucy was timing the puppy, and she found that it only took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5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run that far.</a:t>
            </a:r>
            <a:endParaRPr lang="en-AU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31DAB5-DE46-4A80-A8DF-BBDE49032D94}"/>
              </a:ext>
            </a:extLst>
          </p:cNvPr>
          <p:cNvSpPr/>
          <p:nvPr/>
        </p:nvSpPr>
        <p:spPr>
          <a:xfrm>
            <a:off x="3796360" y="1987034"/>
            <a:ext cx="5517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is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puppy?</a:t>
            </a:r>
            <a:endParaRPr lang="en-AU" sz="2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478E208-F3F5-4FCF-9DD4-1777F01C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" y="3076159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11C865-1F1A-4D9A-BFDC-0562735C9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060" y="2683757"/>
            <a:ext cx="2632936" cy="31455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CD5A4B-3791-46F7-84DF-120CA0599F7D}"/>
              </a:ext>
            </a:extLst>
          </p:cNvPr>
          <p:cNvSpPr/>
          <p:nvPr/>
        </p:nvSpPr>
        <p:spPr>
          <a:xfrm>
            <a:off x="7620263" y="3287256"/>
            <a:ext cx="42440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Speed has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units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m/s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so the speed of the puppy is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KaTeX_Math"/>
              </a:rPr>
              <a:t>v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=4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m/s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2062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51</Words>
  <Application>Microsoft Office PowerPoint</Application>
  <PresentationFormat>Widescreen</PresentationFormat>
  <Paragraphs>48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KaTeX_Math</vt:lpstr>
      <vt:lpstr>Office Theme</vt:lpstr>
      <vt:lpstr>Speed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</dc:title>
  <dc:creator>Jean D'cruz</dc:creator>
  <cp:lastModifiedBy>Jean D'cruz</cp:lastModifiedBy>
  <cp:revision>2</cp:revision>
  <dcterms:created xsi:type="dcterms:W3CDTF">2020-05-25T13:06:01Z</dcterms:created>
  <dcterms:modified xsi:type="dcterms:W3CDTF">2020-05-25T13:14:45Z</dcterms:modified>
</cp:coreProperties>
</file>