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mp4" ContentType="video/mp4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8454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82711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0673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563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79191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118483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2456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71869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022032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26106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860016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CD07B-3472-4E61-A7D5-76350AD06C9A}" type="datetimeFigureOut">
              <a:rPr lang="en-AU" smtClean="0"/>
              <a:t>16/06/2020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10216-6E0E-4FC2-BF87-3B5655A1BE7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029412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7.mp4"/><Relationship Id="rId1" Type="http://schemas.microsoft.com/office/2007/relationships/media" Target="../media/media7.mp4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8.mp4"/><Relationship Id="rId1" Type="http://schemas.microsoft.com/office/2007/relationships/media" Target="../media/media8.mp4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9.mp4"/><Relationship Id="rId1" Type="http://schemas.microsoft.com/office/2007/relationships/media" Target="../media/media9.mp4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Gn8dfHjq2dw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7.xml"/><Relationship Id="rId1" Type="http://schemas.openxmlformats.org/officeDocument/2006/relationships/video" Target="https://www.youtube.com/embed/jCrOtF7T4H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4.mp4"/><Relationship Id="rId1" Type="http://schemas.microsoft.com/office/2007/relationships/media" Target="../media/media4.mp4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5.mp4"/><Relationship Id="rId1" Type="http://schemas.microsoft.com/office/2007/relationships/media" Target="../media/media5.mp4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video" Target="../media/media6.mp4"/><Relationship Id="rId1" Type="http://schemas.microsoft.com/office/2007/relationships/media" Target="../media/media6.mp4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Types of Energy</a:t>
            </a:r>
            <a:endParaRPr lang="en-AU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83544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0073519"/>
              </p:ext>
            </p:extLst>
          </p:nvPr>
        </p:nvGraphicFramePr>
        <p:xfrm>
          <a:off x="549441" y="636262"/>
          <a:ext cx="8738937" cy="1577340"/>
        </p:xfrm>
        <a:graphic>
          <a:graphicData uri="http://schemas.openxmlformats.org/drawingml/2006/table">
            <a:tbl>
              <a:tblPr/>
              <a:tblGrid>
                <a:gridCol w="8738937">
                  <a:extLst>
                    <a:ext uri="{9D8B030D-6E8A-4147-A177-3AD203B41FA5}">
                      <a16:colId xmlns:a16="http://schemas.microsoft.com/office/drawing/2014/main" val="2246523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solidFill>
                            <a:srgbClr val="FF0000"/>
                          </a:solidFill>
                          <a:effectLst/>
                        </a:rPr>
                        <a:t>Potential energy</a:t>
                      </a:r>
                      <a:r>
                        <a:rPr lang="en-AU" sz="3200" b="1" dirty="0">
                          <a:effectLst/>
                        </a:rPr>
                        <a:t> is energy that is </a:t>
                      </a:r>
                      <a:r>
                        <a:rPr lang="en-AU" sz="3200" b="1" dirty="0">
                          <a:solidFill>
                            <a:srgbClr val="FF0000"/>
                          </a:solidFill>
                          <a:effectLst/>
                        </a:rPr>
                        <a:t>stored</a:t>
                      </a:r>
                      <a:r>
                        <a:rPr lang="en-AU" sz="3200" b="1" dirty="0">
                          <a:effectLst/>
                        </a:rPr>
                        <a:t> in objects. There are five different types of potential energy that you need to learn about.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51897671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424549"/>
              </p:ext>
            </p:extLst>
          </p:nvPr>
        </p:nvGraphicFramePr>
        <p:xfrm>
          <a:off x="4494870" y="3029744"/>
          <a:ext cx="3202259" cy="3009900"/>
        </p:xfrm>
        <a:graphic>
          <a:graphicData uri="http://schemas.openxmlformats.org/drawingml/2006/table">
            <a:tbl>
              <a:tblPr/>
              <a:tblGrid>
                <a:gridCol w="381000">
                  <a:extLst>
                    <a:ext uri="{9D8B030D-6E8A-4147-A177-3AD203B41FA5}">
                      <a16:colId xmlns:a16="http://schemas.microsoft.com/office/drawing/2014/main" val="607464700"/>
                    </a:ext>
                  </a:extLst>
                </a:gridCol>
                <a:gridCol w="2821259">
                  <a:extLst>
                    <a:ext uri="{9D8B030D-6E8A-4147-A177-3AD203B41FA5}">
                      <a16:colId xmlns:a16="http://schemas.microsoft.com/office/drawing/2014/main" val="27924944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>
                          <a:effectLst/>
                        </a:rPr>
                        <a:t>Gravitational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315382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>
                          <a:effectLst/>
                        </a:rPr>
                        <a:t>Chemical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59647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effectLst/>
                        </a:rPr>
                        <a:t>Elastic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8589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>
                          <a:effectLst/>
                        </a:rPr>
                        <a:t>Electrical</a:t>
                      </a:r>
                      <a:endParaRPr lang="en-AU" sz="320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0553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>
                          <a:effectLst/>
                        </a:rPr>
                        <a:t>•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effectLst/>
                        </a:rPr>
                        <a:t>Nuclear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26324"/>
                  </a:ext>
                </a:extLst>
              </a:tr>
            </a:tbl>
          </a:graphicData>
        </a:graphic>
      </p:graphicFrame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3988823" y="2200983"/>
            <a:ext cx="239039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These are:</a:t>
            </a:r>
            <a:endParaRPr kumimoji="0" lang="en-US" altLang="en-US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 smtClean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</a:t>
            </a:r>
            <a:endParaRPr kumimoji="0" lang="en-US" altLang="en-US" sz="4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0272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839520"/>
              </p:ext>
            </p:extLst>
          </p:nvPr>
        </p:nvGraphicFramePr>
        <p:xfrm>
          <a:off x="647700" y="739733"/>
          <a:ext cx="7036468" cy="2552700"/>
        </p:xfrm>
        <a:graphic>
          <a:graphicData uri="http://schemas.openxmlformats.org/drawingml/2006/table">
            <a:tbl>
              <a:tblPr/>
              <a:tblGrid>
                <a:gridCol w="7036468">
                  <a:extLst>
                    <a:ext uri="{9D8B030D-6E8A-4147-A177-3AD203B41FA5}">
                      <a16:colId xmlns:a16="http://schemas.microsoft.com/office/drawing/2014/main" val="988748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effectLst/>
                        </a:rPr>
                        <a:t>Gravitational potential energy</a:t>
                      </a:r>
                      <a:r>
                        <a:rPr lang="en-AU" sz="3200" dirty="0">
                          <a:effectLst/>
                        </a:rPr>
                        <a:t> (</a:t>
                      </a:r>
                      <a:r>
                        <a:rPr lang="en-AU" sz="3200" b="1" dirty="0">
                          <a:effectLst/>
                        </a:rPr>
                        <a:t>GPE</a:t>
                      </a:r>
                      <a:r>
                        <a:rPr lang="en-AU" sz="3200" dirty="0">
                          <a:effectLst/>
                        </a:rPr>
                        <a:t>) is stored in objects that are held </a:t>
                      </a:r>
                      <a:r>
                        <a:rPr lang="en-AU" sz="3200" b="1" dirty="0">
                          <a:solidFill>
                            <a:srgbClr val="FF0000"/>
                          </a:solidFill>
                          <a:effectLst/>
                        </a:rPr>
                        <a:t>above the ground.</a:t>
                      </a:r>
                      <a:r>
                        <a:rPr lang="en-AU" sz="3200" dirty="0">
                          <a:effectLst/>
                        </a:rPr>
                        <a:t> For instance, a plane in flight has gravitational potential energy because it's above the ground.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053322"/>
                  </a:ext>
                </a:extLst>
              </a:tr>
            </a:tbl>
          </a:graphicData>
        </a:graphic>
      </p:graphicFrame>
      <p:pic>
        <p:nvPicPr>
          <p:cNvPr id="4" name="1509326846.92324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796463" y="1108702"/>
            <a:ext cx="4090736" cy="4090736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47700" y="3645166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amount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GPE an object has depends on the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strength of gravity.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also depends on the object's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height.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more mass it has and the higher it is, the more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GPE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possesses.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188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05267" y="393361"/>
            <a:ext cx="6096001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Elastic potential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stored in stretched or compressed materials, such as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rubber bands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springs.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These are collectively called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elastic materials.</a:t>
            </a:r>
            <a:endParaRPr lang="en-AU" sz="2800" dirty="0"/>
          </a:p>
        </p:txBody>
      </p:sp>
      <p:pic>
        <p:nvPicPr>
          <p:cNvPr id="5122" name="Picture 2" descr="https://www.educationperfect.com/media/content/Spanish/1423001998.621951g/1423002042547-65658500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464" y="0"/>
            <a:ext cx="3800475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582996"/>
              </p:ext>
            </p:extLst>
          </p:nvPr>
        </p:nvGraphicFramePr>
        <p:xfrm>
          <a:off x="705266" y="2903220"/>
          <a:ext cx="10556291" cy="1821180"/>
        </p:xfrm>
        <a:graphic>
          <a:graphicData uri="http://schemas.openxmlformats.org/drawingml/2006/table">
            <a:tbl>
              <a:tblPr/>
              <a:tblGrid>
                <a:gridCol w="10556291">
                  <a:extLst>
                    <a:ext uri="{9D8B030D-6E8A-4147-A177-3AD203B41FA5}">
                      <a16:colId xmlns:a16="http://schemas.microsoft.com/office/drawing/2014/main" val="4757224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2800" dirty="0">
                          <a:effectLst/>
                        </a:rPr>
                        <a:t>If you </a:t>
                      </a:r>
                      <a:r>
                        <a:rPr lang="en-AU" sz="2800" b="1" dirty="0">
                          <a:effectLst/>
                        </a:rPr>
                        <a:t>deform</a:t>
                      </a:r>
                      <a:r>
                        <a:rPr lang="en-AU" sz="2800" dirty="0">
                          <a:effectLst/>
                        </a:rPr>
                        <a:t> (change the shape of) an elastic material, it stores </a:t>
                      </a:r>
                      <a:r>
                        <a:rPr lang="en-AU" sz="2800" b="1" dirty="0">
                          <a:solidFill>
                            <a:srgbClr val="0000FF"/>
                          </a:solidFill>
                          <a:effectLst/>
                        </a:rPr>
                        <a:t>elastic potential energy.</a:t>
                      </a:r>
                      <a:r>
                        <a:rPr lang="en-AU" sz="2800" dirty="0">
                          <a:effectLst/>
                        </a:rPr>
                        <a:t> When you let it go, that energy helps the material </a:t>
                      </a:r>
                      <a:r>
                        <a:rPr lang="en-AU" sz="2800" b="1" dirty="0">
                          <a:solidFill>
                            <a:srgbClr val="009900"/>
                          </a:solidFill>
                          <a:effectLst/>
                        </a:rPr>
                        <a:t>return to its original shape.</a:t>
                      </a:r>
                      <a:r>
                        <a:rPr lang="en-AU" sz="2800" dirty="0">
                          <a:effectLst/>
                        </a:rPr>
                        <a:t> The more you </a:t>
                      </a:r>
                      <a:r>
                        <a:rPr lang="en-AU" sz="2800" b="1" dirty="0">
                          <a:effectLst/>
                        </a:rPr>
                        <a:t>deform</a:t>
                      </a:r>
                      <a:r>
                        <a:rPr lang="en-AU" sz="2800" dirty="0">
                          <a:effectLst/>
                        </a:rPr>
                        <a:t> it, the more energy builds up.</a:t>
                      </a: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33838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7888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217771"/>
              </p:ext>
            </p:extLst>
          </p:nvPr>
        </p:nvGraphicFramePr>
        <p:xfrm>
          <a:off x="356937" y="169436"/>
          <a:ext cx="8883316" cy="2552700"/>
        </p:xfrm>
        <a:graphic>
          <a:graphicData uri="http://schemas.openxmlformats.org/drawingml/2006/table">
            <a:tbl>
              <a:tblPr/>
              <a:tblGrid>
                <a:gridCol w="8883316">
                  <a:extLst>
                    <a:ext uri="{9D8B030D-6E8A-4147-A177-3AD203B41FA5}">
                      <a16:colId xmlns:a16="http://schemas.microsoft.com/office/drawing/2014/main" val="393338051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ctr"/>
                      <a:r>
                        <a:rPr lang="en-AU" sz="3200" b="1" dirty="0">
                          <a:solidFill>
                            <a:srgbClr val="FF0000"/>
                          </a:solidFill>
                          <a:effectLst/>
                        </a:rPr>
                        <a:t>Chemical potential energy</a:t>
                      </a:r>
                      <a:r>
                        <a:rPr lang="en-AU" sz="3200" dirty="0">
                          <a:solidFill>
                            <a:srgbClr val="FF0000"/>
                          </a:solidFill>
                          <a:effectLst/>
                        </a:rPr>
                        <a:t> is stored in the </a:t>
                      </a:r>
                      <a:r>
                        <a:rPr lang="en-AU" sz="3200" b="1" dirty="0">
                          <a:solidFill>
                            <a:srgbClr val="0000FF"/>
                          </a:solidFill>
                          <a:effectLst/>
                        </a:rPr>
                        <a:t>bonds between atoms</a:t>
                      </a:r>
                      <a:r>
                        <a:rPr lang="en-AU" sz="3200" dirty="0">
                          <a:solidFill>
                            <a:srgbClr val="FF0000"/>
                          </a:solidFill>
                          <a:effectLst/>
                        </a:rPr>
                        <a:t> in a substance. Every </a:t>
                      </a:r>
                      <a:r>
                        <a:rPr lang="en-AU" sz="3200" b="1" dirty="0">
                          <a:solidFill>
                            <a:srgbClr val="FF0000"/>
                          </a:solidFill>
                          <a:effectLst/>
                        </a:rPr>
                        <a:t>solid, liquid and gas</a:t>
                      </a:r>
                      <a:r>
                        <a:rPr lang="en-AU" sz="3200" dirty="0">
                          <a:solidFill>
                            <a:srgbClr val="FF0000"/>
                          </a:solidFill>
                          <a:effectLst/>
                        </a:rPr>
                        <a:t> has some chemical potential energy, which gives it the ability to participate in </a:t>
                      </a:r>
                      <a:r>
                        <a:rPr lang="en-AU" sz="3200" b="1" dirty="0">
                          <a:solidFill>
                            <a:srgbClr val="0000FF"/>
                          </a:solidFill>
                          <a:effectLst/>
                        </a:rPr>
                        <a:t>chemical reactions.</a:t>
                      </a:r>
                      <a:endParaRPr lang="en-AU" sz="3200" dirty="0">
                        <a:effectLst/>
                      </a:endParaRPr>
                    </a:p>
                  </a:txBody>
                  <a:tcPr marL="57150" marR="57150" marT="57150" marB="5715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3709965"/>
                  </a:ext>
                </a:extLst>
              </a:tr>
            </a:tbl>
          </a:graphicData>
        </a:graphic>
      </p:graphicFrame>
      <p:pic>
        <p:nvPicPr>
          <p:cNvPr id="6146" name="Picture 2" descr="https://www.educationperfect.com/media/content/Science/1457297425.248181g/1457297443309-595017891862498-optimis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03367" y="169436"/>
            <a:ext cx="2951747" cy="220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4074693" y="3400472"/>
            <a:ext cx="790875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Humans and other animals need this type of energy to </a:t>
            </a:r>
            <a:r>
              <a:rPr lang="en-AU" sz="32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survive.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You take in </a:t>
            </a:r>
            <a:r>
              <a:rPr lang="en-AU" sz="32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chemical potential energy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food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use it to power your body!</a:t>
            </a:r>
            <a:endParaRPr lang="en-AU" sz="3200" dirty="0"/>
          </a:p>
        </p:txBody>
      </p:sp>
      <p:pic>
        <p:nvPicPr>
          <p:cNvPr id="5" name="1509326711.6740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657726" y="3400472"/>
            <a:ext cx="3056021" cy="305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670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2470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60388" y="449213"/>
            <a:ext cx="1132681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Electrical potential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stored in </a:t>
            </a:r>
            <a:r>
              <a:rPr lang="en-AU" sz="2800" b="1" i="0" u="sng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charged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objects or particles.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battery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your cell phone has lots of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electrical potential energy.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When you switch your phone on, that energy is converted into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electricity,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powers your camera and all your apps!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714.51703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951747" y="3958891"/>
            <a:ext cx="6096000" cy="253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0793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6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36800" y="355647"/>
            <a:ext cx="1159852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Finally, we have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nuclear potential energy.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This type of energy is hard to understand, so don't worry about it too much at this level.</a:t>
            </a:r>
            <a:endParaRPr lang="en-AU" sz="2800" dirty="0"/>
          </a:p>
        </p:txBody>
      </p:sp>
      <p:pic>
        <p:nvPicPr>
          <p:cNvPr id="7170" name="Picture 2" descr="https://www.educationperfect.com/media/content/Maths/1485826411.608861g/1485826416444-3181621275581506-40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702" y="1161047"/>
            <a:ext cx="4496636" cy="29188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2153" y="4079916"/>
            <a:ext cx="9978774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Nuclear potential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found inside the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nuclei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atoms - their dense cores made of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protons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neutrons.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This energy helps to hold the nucleus together. However, the nucleus sometimes breaks apart, releasing some energy in the process of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radioactivity.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3859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n8dfHjq2dw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209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72848" y="230786"/>
            <a:ext cx="105245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4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Energy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moves through </a:t>
            </a:r>
            <a:r>
              <a:rPr lang="en-AU" sz="24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systems,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both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natural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man-made.</a:t>
            </a:r>
            <a:endParaRPr lang="en-AU" sz="24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 </a:t>
            </a:r>
            <a:r>
              <a:rPr lang="en-AU" sz="24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body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remarkable system that takes energy from </a:t>
            </a:r>
            <a:r>
              <a:rPr lang="en-AU" sz="24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food</a:t>
            </a:r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keeps you running.</a:t>
            </a:r>
          </a:p>
          <a:p>
            <a:pPr algn="ctr"/>
            <a:r>
              <a:rPr lang="en-AU" sz="24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  <a:endParaRPr lang="en-AU" sz="24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6" name="Picture 2" descr="https://www.educationperfect.com/media/content/Science/1507085577.094571f/1507085585084-3014388425102806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5367" y="1864978"/>
            <a:ext cx="3619500" cy="2400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801185" y="4409432"/>
            <a:ext cx="1097371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Your parents'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a system too! as is your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computer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 your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cell phone.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 countless amazing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systems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our world, but in this module we can only look at a few of them.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9701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jCrOtF7T4HE"/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65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65188" y="722263"/>
            <a:ext cx="741253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doesn't just mean washing your dishes - it is much more fundamental than that! As you will see, many </a:t>
            </a:r>
            <a:r>
              <a:rPr lang="en-AU" sz="2800" b="1" i="0" dirty="0" smtClean="0">
                <a:solidFill>
                  <a:srgbClr val="FB6611"/>
                </a:solidFill>
                <a:effectLst/>
                <a:latin typeface="Arial" panose="020B0604020202020204" pitchFamily="34" charset="0"/>
              </a:rPr>
              <a:t>physical and chemical processes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require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work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some form.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Burning wood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requires work, as does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lifting a cardboard box.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As we go through this module, you will become much more familiar with the idea of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work.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16125.14418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8550442" y="722262"/>
            <a:ext cx="3507220" cy="1972811"/>
          </a:xfrm>
          <a:prstGeom prst="rect">
            <a:avLst/>
          </a:prstGeom>
        </p:spPr>
      </p:pic>
      <p:pic>
        <p:nvPicPr>
          <p:cNvPr id="2050" name="Picture 2" descr="https://www.educationperfect.com/media/content/Science/1440730188.894731g/1440730188707-1987632371-400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3689684"/>
            <a:ext cx="3810000" cy="2543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2149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34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5431" y="526231"/>
            <a:ext cx="1119738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There are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two major types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 energy: </a:t>
            </a:r>
            <a:r>
              <a:rPr lang="en-AU" sz="32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32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potential energy.</a:t>
            </a:r>
            <a:endParaRPr lang="en-AU" sz="3200" dirty="0"/>
          </a:p>
        </p:txBody>
      </p:sp>
      <p:sp>
        <p:nvSpPr>
          <p:cNvPr id="3" name="Rectangle 2"/>
          <p:cNvSpPr/>
          <p:nvPr/>
        </p:nvSpPr>
        <p:spPr>
          <a:xfrm>
            <a:off x="1635125" y="2376785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energy due to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movement.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It describes not only the </a:t>
            </a:r>
            <a:r>
              <a:rPr lang="en-AU" sz="2800" b="1" i="0" dirty="0" smtClean="0">
                <a:solidFill>
                  <a:srgbClr val="00B6EE"/>
                </a:solidFill>
                <a:effectLst/>
                <a:latin typeface="Arial" panose="020B0604020202020204" pitchFamily="34" charset="0"/>
              </a:rPr>
              <a:t>motion of objects,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but also explains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heat, light and sound.</a:t>
            </a:r>
            <a:endParaRPr lang="en-AU" sz="2800" dirty="0"/>
          </a:p>
        </p:txBody>
      </p:sp>
      <p:pic>
        <p:nvPicPr>
          <p:cNvPr id="4" name="1509326680.54451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7331242" y="3698507"/>
            <a:ext cx="4860758" cy="3159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0076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9867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47759" y="511284"/>
            <a:ext cx="10733587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1" i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Potential energy</a:t>
            </a:r>
            <a:r>
              <a:rPr lang="en-AU" sz="2800" b="0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energy that is </a:t>
            </a:r>
            <a:r>
              <a:rPr lang="en-AU" sz="2800" b="1" i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stored</a:t>
            </a:r>
            <a:r>
              <a:rPr lang="en-AU" sz="2800" b="0" i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in objects or particles.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It manifests itself in many </a:t>
            </a:r>
            <a:r>
              <a:rPr lang="en-AU" sz="28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different forms,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such as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gravitational, chemical and nuclear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potential energy.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804.3926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3801979" y="3128209"/>
            <a:ext cx="4796590" cy="3597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071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767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33521" y="524046"/>
            <a:ext cx="6096000" cy="6001643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the energy a moving object has due to its movement. This means that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all moving objects,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from cyclists to falcons, have it.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 </a:t>
            </a:r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amount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of </a:t>
            </a:r>
            <a:r>
              <a:rPr lang="en-AU" sz="32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depends on the object's </a:t>
            </a:r>
            <a:r>
              <a:rPr lang="en-AU" sz="32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mass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and </a:t>
            </a:r>
            <a:r>
              <a:rPr lang="en-AU" sz="32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speed.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If it has a lot of mass, or is moving very fast, it has lots of </a:t>
            </a:r>
            <a:r>
              <a:rPr lang="en-AU" sz="32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798.70135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898106" y="2983832"/>
            <a:ext cx="5165557" cy="3874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638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486400" y="629792"/>
            <a:ext cx="689793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32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Any moving thing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can have </a:t>
            </a:r>
            <a:r>
              <a:rPr lang="en-AU" sz="32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energy.</a:t>
            </a:r>
            <a:endParaRPr lang="en-AU" sz="32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the </a:t>
            </a:r>
            <a:r>
              <a:rPr lang="en-AU" sz="32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atoms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that make up everything around us move.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In </a:t>
            </a:r>
            <a:r>
              <a:rPr lang="en-AU" sz="3200" b="1" i="0" dirty="0" smtClean="0">
                <a:solidFill>
                  <a:srgbClr val="B81AE0"/>
                </a:solidFill>
                <a:effectLst/>
                <a:latin typeface="Arial" panose="020B0604020202020204" pitchFamily="34" charset="0"/>
              </a:rPr>
              <a:t>gases,</a:t>
            </a:r>
            <a:r>
              <a:rPr lang="en-AU" sz="32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the atoms whizz around like hyperactive kids, showing that they have lots of </a:t>
            </a:r>
            <a:r>
              <a:rPr lang="en-AU" sz="32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energy.</a:t>
            </a:r>
            <a:endParaRPr lang="en-AU" sz="32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803.60422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33663" y="1126958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07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25475" y="801211"/>
            <a:ext cx="1137402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Even in </a:t>
            </a:r>
            <a:r>
              <a:rPr lang="en-AU" sz="2800" b="1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solids,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which are rigid, atoms have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because they </a:t>
            </a:r>
            <a:r>
              <a:rPr lang="en-AU" sz="2800" b="1" i="0" dirty="0" smtClean="0">
                <a:solidFill>
                  <a:srgbClr val="009900"/>
                </a:solidFill>
                <a:effectLst/>
                <a:latin typeface="Arial" panose="020B0604020202020204" pitchFamily="34" charset="0"/>
              </a:rPr>
              <a:t>vibrate.</a:t>
            </a:r>
            <a:endParaRPr lang="en-AU" sz="2800" b="0" i="0" dirty="0" smtClean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</a:t>
            </a:r>
          </a:p>
          <a:p>
            <a:pPr algn="ctr"/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The speed of this vibration is what we feel as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- so </a:t>
            </a:r>
            <a:r>
              <a:rPr lang="en-AU" sz="2800" b="1" i="0" dirty="0" smtClean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heat</a:t>
            </a:r>
            <a:r>
              <a:rPr lang="en-AU" sz="2800" b="0" i="0" dirty="0" smtClean="0">
                <a:solidFill>
                  <a:srgbClr val="444444"/>
                </a:solidFill>
                <a:effectLst/>
                <a:latin typeface="Arial" panose="020B0604020202020204" pitchFamily="34" charset="0"/>
              </a:rPr>
              <a:t> is really just </a:t>
            </a:r>
            <a:r>
              <a:rPr lang="en-AU" sz="2800" b="1" i="0" dirty="0" smtClean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kinetic energy!</a:t>
            </a:r>
            <a:endParaRPr lang="en-AU" sz="2800" b="0" i="0" dirty="0">
              <a:solidFill>
                <a:srgbClr val="444444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1509326837.27949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938879" y="3978441"/>
            <a:ext cx="2747211" cy="2747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02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838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861</Words>
  <Application>Microsoft Office PowerPoint</Application>
  <PresentationFormat>Widescreen</PresentationFormat>
  <Paragraphs>56</Paragraphs>
  <Slides>16</Slides>
  <Notes>0</Notes>
  <HiddenSlides>0</HiddenSlides>
  <MMClips>11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Theme</vt:lpstr>
      <vt:lpstr>Types of Energy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Department of Education Western Australia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Types of Energy</dc:title>
  <dc:creator>D'CRUZ Jean [Narrogin Senior High School]</dc:creator>
  <cp:lastModifiedBy>D'CRUZ Jean [Narrogin Senior High School]</cp:lastModifiedBy>
  <cp:revision>2</cp:revision>
  <dcterms:created xsi:type="dcterms:W3CDTF">2020-06-16T05:12:20Z</dcterms:created>
  <dcterms:modified xsi:type="dcterms:W3CDTF">2020-06-16T05:22:48Z</dcterms:modified>
</cp:coreProperties>
</file>