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0" r:id="rId3"/>
    <p:sldId id="281" r:id="rId4"/>
    <p:sldId id="282" r:id="rId5"/>
    <p:sldId id="279" r:id="rId6"/>
    <p:sldId id="285" r:id="rId7"/>
    <p:sldId id="260" r:id="rId8"/>
    <p:sldId id="262" r:id="rId9"/>
    <p:sldId id="263" r:id="rId10"/>
    <p:sldId id="264" r:id="rId11"/>
    <p:sldId id="276" r:id="rId12"/>
    <p:sldId id="265" r:id="rId13"/>
    <p:sldId id="283" r:id="rId14"/>
    <p:sldId id="273" r:id="rId15"/>
    <p:sldId id="28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1B4622-D45A-4BCE-BC5B-FA93FDFEE099}" type="datetimeFigureOut">
              <a:rPr lang="en-AU" smtClean="0"/>
              <a:t>15/03/2023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8117BDF-8311-400A-8501-CC227915C154}" type="slidenum">
              <a:rPr lang="en-AU" smtClean="0"/>
              <a:t>‹#›</a:t>
            </a:fld>
            <a:endParaRPr lang="en-AU"/>
          </a:p>
        </p:txBody>
      </p:sp>
    </p:spTree>
    <p:extLst>
      <p:ext uri="{BB962C8B-B14F-4D97-AF65-F5344CB8AC3E}">
        <p14:creationId xmlns:p14="http://schemas.microsoft.com/office/powerpoint/2010/main" val="692226878"/>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B4622-D45A-4BCE-BC5B-FA93FDFEE099}" type="datetimeFigureOut">
              <a:rPr lang="en-AU" smtClean="0"/>
              <a:t>15/03/2023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8117BDF-8311-400A-8501-CC227915C154}" type="slidenum">
              <a:rPr lang="en-AU" smtClean="0"/>
              <a:t>‹#›</a:t>
            </a:fld>
            <a:endParaRPr lang="en-AU"/>
          </a:p>
        </p:txBody>
      </p:sp>
    </p:spTree>
    <p:extLst>
      <p:ext uri="{BB962C8B-B14F-4D97-AF65-F5344CB8AC3E}">
        <p14:creationId xmlns:p14="http://schemas.microsoft.com/office/powerpoint/2010/main" val="2816126042"/>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B4622-D45A-4BCE-BC5B-FA93FDFEE099}" type="datetimeFigureOut">
              <a:rPr lang="en-AU" smtClean="0"/>
              <a:t>15/03/2023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8117BDF-8311-400A-8501-CC227915C154}" type="slidenum">
              <a:rPr lang="en-AU" smtClean="0"/>
              <a:t>‹#›</a:t>
            </a:fld>
            <a:endParaRPr lang="en-AU"/>
          </a:p>
        </p:txBody>
      </p:sp>
    </p:spTree>
    <p:extLst>
      <p:ext uri="{BB962C8B-B14F-4D97-AF65-F5344CB8AC3E}">
        <p14:creationId xmlns:p14="http://schemas.microsoft.com/office/powerpoint/2010/main" val="2809061557"/>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B4622-D45A-4BCE-BC5B-FA93FDFEE099}" type="datetimeFigureOut">
              <a:rPr lang="en-AU" smtClean="0"/>
              <a:t>15/03/2023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8117BDF-8311-400A-8501-CC227915C154}" type="slidenum">
              <a:rPr lang="en-AU" smtClean="0"/>
              <a:t>‹#›</a:t>
            </a:fld>
            <a:endParaRPr lang="en-AU"/>
          </a:p>
        </p:txBody>
      </p:sp>
    </p:spTree>
    <p:extLst>
      <p:ext uri="{BB962C8B-B14F-4D97-AF65-F5344CB8AC3E}">
        <p14:creationId xmlns:p14="http://schemas.microsoft.com/office/powerpoint/2010/main" val="710418212"/>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1B4622-D45A-4BCE-BC5B-FA93FDFEE099}" type="datetimeFigureOut">
              <a:rPr lang="en-AU" smtClean="0"/>
              <a:t>15/03/2023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8117BDF-8311-400A-8501-CC227915C154}" type="slidenum">
              <a:rPr lang="en-AU" smtClean="0"/>
              <a:t>‹#›</a:t>
            </a:fld>
            <a:endParaRPr lang="en-AU"/>
          </a:p>
        </p:txBody>
      </p:sp>
    </p:spTree>
    <p:extLst>
      <p:ext uri="{BB962C8B-B14F-4D97-AF65-F5344CB8AC3E}">
        <p14:creationId xmlns:p14="http://schemas.microsoft.com/office/powerpoint/2010/main" val="3442960088"/>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1B4622-D45A-4BCE-BC5B-FA93FDFEE099}" type="datetimeFigureOut">
              <a:rPr lang="en-AU" smtClean="0"/>
              <a:t>15/03/2023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8117BDF-8311-400A-8501-CC227915C154}" type="slidenum">
              <a:rPr lang="en-AU" smtClean="0"/>
              <a:t>‹#›</a:t>
            </a:fld>
            <a:endParaRPr lang="en-AU"/>
          </a:p>
        </p:txBody>
      </p:sp>
    </p:spTree>
    <p:extLst>
      <p:ext uri="{BB962C8B-B14F-4D97-AF65-F5344CB8AC3E}">
        <p14:creationId xmlns:p14="http://schemas.microsoft.com/office/powerpoint/2010/main" val="2257324359"/>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1B4622-D45A-4BCE-BC5B-FA93FDFEE099}" type="datetimeFigureOut">
              <a:rPr lang="en-AU" smtClean="0"/>
              <a:t>15/03/2023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8117BDF-8311-400A-8501-CC227915C154}" type="slidenum">
              <a:rPr lang="en-AU" smtClean="0"/>
              <a:t>‹#›</a:t>
            </a:fld>
            <a:endParaRPr lang="en-AU"/>
          </a:p>
        </p:txBody>
      </p:sp>
    </p:spTree>
    <p:extLst>
      <p:ext uri="{BB962C8B-B14F-4D97-AF65-F5344CB8AC3E}">
        <p14:creationId xmlns:p14="http://schemas.microsoft.com/office/powerpoint/2010/main" val="4118066565"/>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1B4622-D45A-4BCE-BC5B-FA93FDFEE099}" type="datetimeFigureOut">
              <a:rPr lang="en-AU" smtClean="0"/>
              <a:t>15/03/2023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8117BDF-8311-400A-8501-CC227915C154}" type="slidenum">
              <a:rPr lang="en-AU" smtClean="0"/>
              <a:t>‹#›</a:t>
            </a:fld>
            <a:endParaRPr lang="en-AU"/>
          </a:p>
        </p:txBody>
      </p:sp>
    </p:spTree>
    <p:extLst>
      <p:ext uri="{BB962C8B-B14F-4D97-AF65-F5344CB8AC3E}">
        <p14:creationId xmlns:p14="http://schemas.microsoft.com/office/powerpoint/2010/main" val="3752032598"/>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B4622-D45A-4BCE-BC5B-FA93FDFEE099}" type="datetimeFigureOut">
              <a:rPr lang="en-AU" smtClean="0"/>
              <a:t>15/03/2023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8117BDF-8311-400A-8501-CC227915C154}" type="slidenum">
              <a:rPr lang="en-AU" smtClean="0"/>
              <a:t>‹#›</a:t>
            </a:fld>
            <a:endParaRPr lang="en-AU"/>
          </a:p>
        </p:txBody>
      </p:sp>
    </p:spTree>
    <p:extLst>
      <p:ext uri="{BB962C8B-B14F-4D97-AF65-F5344CB8AC3E}">
        <p14:creationId xmlns:p14="http://schemas.microsoft.com/office/powerpoint/2010/main" val="4795296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1B4622-D45A-4BCE-BC5B-FA93FDFEE099}" type="datetimeFigureOut">
              <a:rPr lang="en-AU" smtClean="0"/>
              <a:t>15/03/2023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8117BDF-8311-400A-8501-CC227915C154}" type="slidenum">
              <a:rPr lang="en-AU" smtClean="0"/>
              <a:t>‹#›</a:t>
            </a:fld>
            <a:endParaRPr lang="en-AU"/>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0190212"/>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F1B4622-D45A-4BCE-BC5B-FA93FDFEE099}" type="datetimeFigureOut">
              <a:rPr lang="en-AU" smtClean="0"/>
              <a:t>15/03/2023</a:t>
            </a:fld>
            <a:endParaRPr lang="en-AU"/>
          </a:p>
        </p:txBody>
      </p:sp>
      <p:sp>
        <p:nvSpPr>
          <p:cNvPr id="9" name="Slide Number Placeholder 8"/>
          <p:cNvSpPr>
            <a:spLocks noGrp="1"/>
          </p:cNvSpPr>
          <p:nvPr>
            <p:ph type="sldNum" sz="quarter" idx="11"/>
          </p:nvPr>
        </p:nvSpPr>
        <p:spPr/>
        <p:txBody>
          <a:bodyPr/>
          <a:lstStyle/>
          <a:p>
            <a:fld id="{F8117BDF-8311-400A-8501-CC227915C154}"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extLst>
      <p:ext uri="{BB962C8B-B14F-4D97-AF65-F5344CB8AC3E}">
        <p14:creationId xmlns:p14="http://schemas.microsoft.com/office/powerpoint/2010/main" val="741754102"/>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8117BDF-8311-400A-8501-CC227915C154}" type="slidenum">
              <a:rPr lang="en-AU" smtClean="0"/>
              <a:t>‹#›</a:t>
            </a:fld>
            <a:endParaRPr lang="en-A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A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F1B4622-D45A-4BCE-BC5B-FA93FDFEE099}" type="datetimeFigureOut">
              <a:rPr lang="en-AU" smtClean="0"/>
              <a:t>15/03/2023</a:t>
            </a:fld>
            <a:endParaRPr lang="en-AU"/>
          </a:p>
        </p:txBody>
      </p:sp>
    </p:spTree>
    <p:extLst>
      <p:ext uri="{BB962C8B-B14F-4D97-AF65-F5344CB8AC3E}">
        <p14:creationId xmlns:p14="http://schemas.microsoft.com/office/powerpoint/2010/main" val="16833105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v8n.com/physics/periodic-table.htm"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The Periodic Table</a:t>
            </a:r>
          </a:p>
        </p:txBody>
      </p:sp>
      <p:sp>
        <p:nvSpPr>
          <p:cNvPr id="3" name="Subtitle 2"/>
          <p:cNvSpPr>
            <a:spLocks noGrp="1"/>
          </p:cNvSpPr>
          <p:nvPr>
            <p:ph type="subTitle" idx="1"/>
          </p:nvPr>
        </p:nvSpPr>
        <p:spPr/>
        <p:txBody>
          <a:bodyPr/>
          <a:lstStyle/>
          <a:p>
            <a:r>
              <a:rPr lang="en-AU" dirty="0"/>
              <a:t>Year 10 Pre ATAR Science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332656"/>
            <a:ext cx="2348458" cy="2348458"/>
          </a:xfrm>
          <a:prstGeom prst="rect">
            <a:avLst/>
          </a:prstGeom>
        </p:spPr>
      </p:pic>
    </p:spTree>
    <p:extLst>
      <p:ext uri="{BB962C8B-B14F-4D97-AF65-F5344CB8AC3E}">
        <p14:creationId xmlns:p14="http://schemas.microsoft.com/office/powerpoint/2010/main" val="160522747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Groups</a:t>
            </a:r>
          </a:p>
        </p:txBody>
      </p:sp>
      <p:sp>
        <p:nvSpPr>
          <p:cNvPr id="3" name="Content Placeholder 2"/>
          <p:cNvSpPr>
            <a:spLocks noGrp="1"/>
          </p:cNvSpPr>
          <p:nvPr>
            <p:ph idx="1"/>
          </p:nvPr>
        </p:nvSpPr>
        <p:spPr>
          <a:xfrm>
            <a:off x="323528" y="1268760"/>
            <a:ext cx="7753672" cy="5132040"/>
          </a:xfrm>
        </p:spPr>
        <p:txBody>
          <a:bodyPr/>
          <a:lstStyle/>
          <a:p>
            <a:pPr marL="114300" indent="0">
              <a:buNone/>
            </a:pPr>
            <a:r>
              <a:rPr lang="en-AU" dirty="0"/>
              <a:t>Vertical columns 1-18 represent chemical families, such as alkali metals, alkaline earth metals, halogens or noble gases.</a:t>
            </a:r>
          </a:p>
          <a:p>
            <a:pPr marL="114300" indent="0">
              <a:buNone/>
            </a:pPr>
            <a:r>
              <a:rPr lang="en-AU" dirty="0"/>
              <a:t>Similar electron configurations  in the valence (outside) shell.</a:t>
            </a:r>
          </a:p>
          <a:p>
            <a:pPr marL="114300" indent="0">
              <a:buNone/>
            </a:pPr>
            <a:endParaRPr lang="en-A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636912"/>
            <a:ext cx="6663505" cy="3656697"/>
          </a:xfrm>
          <a:prstGeom prst="rect">
            <a:avLst/>
          </a:prstGeom>
        </p:spPr>
      </p:pic>
    </p:spTree>
    <p:extLst>
      <p:ext uri="{BB962C8B-B14F-4D97-AF65-F5344CB8AC3E}">
        <p14:creationId xmlns:p14="http://schemas.microsoft.com/office/powerpoint/2010/main" val="258068284"/>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484784"/>
            <a:ext cx="1944216" cy="14088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484784"/>
            <a:ext cx="4685321" cy="1440160"/>
          </a:xfrm>
          <a:prstGeom prst="rect">
            <a:avLst/>
          </a:prstGeom>
        </p:spPr>
      </p:pic>
    </p:spTree>
    <p:extLst>
      <p:ext uri="{BB962C8B-B14F-4D97-AF65-F5344CB8AC3E}">
        <p14:creationId xmlns:p14="http://schemas.microsoft.com/office/powerpoint/2010/main" val="3754111851"/>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Periods</a:t>
            </a:r>
          </a:p>
        </p:txBody>
      </p:sp>
      <p:sp>
        <p:nvSpPr>
          <p:cNvPr id="3" name="Content Placeholder 2"/>
          <p:cNvSpPr>
            <a:spLocks noGrp="1"/>
          </p:cNvSpPr>
          <p:nvPr>
            <p:ph idx="1"/>
          </p:nvPr>
        </p:nvSpPr>
        <p:spPr/>
        <p:txBody>
          <a:bodyPr/>
          <a:lstStyle/>
          <a:p>
            <a:pPr marL="114300" indent="0">
              <a:buNone/>
            </a:pPr>
            <a:r>
              <a:rPr lang="en-AU" dirty="0"/>
              <a:t>Horizontal rows 1-7</a:t>
            </a:r>
          </a:p>
          <a:p>
            <a:pPr marL="114300" indent="0">
              <a:buNone/>
            </a:pPr>
            <a:r>
              <a:rPr lang="en-AU" dirty="0"/>
              <a:t>Elements in the same period (row) have the same number of electron shells.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924944"/>
            <a:ext cx="6614689" cy="3629908"/>
          </a:xfrm>
          <a:prstGeom prst="rect">
            <a:avLst/>
          </a:prstGeom>
        </p:spPr>
      </p:pic>
    </p:spTree>
    <p:extLst>
      <p:ext uri="{BB962C8B-B14F-4D97-AF65-F5344CB8AC3E}">
        <p14:creationId xmlns:p14="http://schemas.microsoft.com/office/powerpoint/2010/main" val="2959452698"/>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E494-52E4-495F-ABAE-0BB5F109D61E}"/>
              </a:ext>
            </a:extLst>
          </p:cNvPr>
          <p:cNvSpPr>
            <a:spLocks noGrp="1"/>
          </p:cNvSpPr>
          <p:nvPr>
            <p:ph type="title"/>
          </p:nvPr>
        </p:nvSpPr>
        <p:spPr/>
        <p:txBody>
          <a:bodyPr/>
          <a:lstStyle/>
          <a:p>
            <a:endParaRPr lang="en-AU"/>
          </a:p>
        </p:txBody>
      </p:sp>
      <p:pic>
        <p:nvPicPr>
          <p:cNvPr id="1026" name="Picture 2" descr="Atomic Concepts - MCHSRegentsChemistry">
            <a:extLst>
              <a:ext uri="{FF2B5EF4-FFF2-40B4-BE49-F238E27FC236}">
                <a16:creationId xmlns:a16="http://schemas.microsoft.com/office/drawing/2014/main" id="{004D9CCB-559C-404D-BF1F-106A6DB285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6900" y="188640"/>
            <a:ext cx="5400600" cy="5744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0583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AU"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88640"/>
            <a:ext cx="7802827" cy="5852120"/>
          </a:xfrm>
        </p:spPr>
      </p:pic>
      <p:sp>
        <p:nvSpPr>
          <p:cNvPr id="6" name="TextBox 5">
            <a:extLst>
              <a:ext uri="{FF2B5EF4-FFF2-40B4-BE49-F238E27FC236}">
                <a16:creationId xmlns:a16="http://schemas.microsoft.com/office/drawing/2014/main" id="{D032E12E-29AC-445F-8745-DAF2DB452F65}"/>
              </a:ext>
            </a:extLst>
          </p:cNvPr>
          <p:cNvSpPr txBox="1"/>
          <p:nvPr/>
        </p:nvSpPr>
        <p:spPr>
          <a:xfrm>
            <a:off x="539552" y="6115167"/>
            <a:ext cx="4572000" cy="261610"/>
          </a:xfrm>
          <a:prstGeom prst="rect">
            <a:avLst/>
          </a:prstGeom>
          <a:noFill/>
        </p:spPr>
        <p:txBody>
          <a:bodyPr wrap="square">
            <a:spAutoFit/>
          </a:bodyPr>
          <a:lstStyle/>
          <a:p>
            <a:r>
              <a:rPr lang="en-AU" sz="1100" dirty="0">
                <a:hlinkClick r:id="rId3"/>
              </a:rPr>
              <a:t>Periodic Table of the Elements -- Cylinder with Bulges (av8n.com)</a:t>
            </a:r>
            <a:endParaRPr lang="en-AU" sz="1100" dirty="0"/>
          </a:p>
        </p:txBody>
      </p:sp>
    </p:spTree>
    <p:extLst>
      <p:ext uri="{BB962C8B-B14F-4D97-AF65-F5344CB8AC3E}">
        <p14:creationId xmlns:p14="http://schemas.microsoft.com/office/powerpoint/2010/main" val="2200937183"/>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F3AF-5021-4D68-AE01-57301A296041}"/>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EA8B053B-1C23-4DA7-8655-77726513BDF9}"/>
              </a:ext>
            </a:extLst>
          </p:cNvPr>
          <p:cNvSpPr>
            <a:spLocks noGrp="1"/>
          </p:cNvSpPr>
          <p:nvPr>
            <p:ph idx="1"/>
          </p:nvPr>
        </p:nvSpPr>
        <p:spPr/>
        <p:txBody>
          <a:bodyPr/>
          <a:lstStyle/>
          <a:p>
            <a:r>
              <a:rPr lang="en-AU" sz="2400" dirty="0"/>
              <a:t>Identify groups and periods on the periodic table</a:t>
            </a:r>
          </a:p>
          <a:p>
            <a:r>
              <a:rPr lang="en-AU" sz="2400" dirty="0"/>
              <a:t>Relate groups and periods to electrons in shells</a:t>
            </a:r>
          </a:p>
          <a:p>
            <a:r>
              <a:rPr lang="en-AU" sz="2400" dirty="0"/>
              <a:t>Use the periodic table to write or draw electron configuration (arrangement of electrons)</a:t>
            </a:r>
          </a:p>
          <a:p>
            <a:pPr marL="114300" indent="0">
              <a:buNone/>
            </a:pPr>
            <a:endParaRPr lang="en-AU" dirty="0"/>
          </a:p>
        </p:txBody>
      </p:sp>
    </p:spTree>
    <p:extLst>
      <p:ext uri="{BB962C8B-B14F-4D97-AF65-F5344CB8AC3E}">
        <p14:creationId xmlns:p14="http://schemas.microsoft.com/office/powerpoint/2010/main" val="218446685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00BDD0-C2A4-4254-80CA-E0E93C992816}"/>
              </a:ext>
            </a:extLst>
          </p:cNvPr>
          <p:cNvSpPr>
            <a:spLocks noGrp="1"/>
          </p:cNvSpPr>
          <p:nvPr>
            <p:ph type="title"/>
          </p:nvPr>
        </p:nvSpPr>
        <p:spPr/>
        <p:txBody>
          <a:bodyPr/>
          <a:lstStyle/>
          <a:p>
            <a:r>
              <a:rPr lang="en-AU" dirty="0"/>
              <a:t>Review</a:t>
            </a:r>
          </a:p>
        </p:txBody>
      </p:sp>
      <p:sp>
        <p:nvSpPr>
          <p:cNvPr id="2" name="Content Placeholder 1">
            <a:extLst>
              <a:ext uri="{FF2B5EF4-FFF2-40B4-BE49-F238E27FC236}">
                <a16:creationId xmlns:a16="http://schemas.microsoft.com/office/drawing/2014/main" id="{4B42E433-BA44-4510-A011-A8376536DEE1}"/>
              </a:ext>
            </a:extLst>
          </p:cNvPr>
          <p:cNvSpPr>
            <a:spLocks noGrp="1"/>
          </p:cNvSpPr>
          <p:nvPr>
            <p:ph idx="1"/>
          </p:nvPr>
        </p:nvSpPr>
        <p:spPr>
          <a:xfrm>
            <a:off x="457200" y="1600200"/>
            <a:ext cx="8003232" cy="4800600"/>
          </a:xfrm>
        </p:spPr>
        <p:txBody>
          <a:bodyPr/>
          <a:lstStyle/>
          <a:p>
            <a:pPr marL="571500" indent="-457200">
              <a:buFont typeface="+mj-lt"/>
              <a:buAutoNum type="arabicPeriod"/>
            </a:pPr>
            <a:r>
              <a:rPr lang="en-AU" sz="2400" dirty="0"/>
              <a:t>Explain the difference between an atom and a molecule.</a:t>
            </a:r>
          </a:p>
          <a:p>
            <a:pPr marL="571500" indent="-457200">
              <a:buFont typeface="+mj-lt"/>
              <a:buAutoNum type="arabicPeriod"/>
            </a:pPr>
            <a:r>
              <a:rPr lang="en-AU" sz="2400" dirty="0"/>
              <a:t>Explain the difference between an element and a compound.</a:t>
            </a:r>
          </a:p>
          <a:p>
            <a:pPr marL="571500" indent="-457200">
              <a:buFont typeface="+mj-lt"/>
              <a:buAutoNum type="arabicPeriod"/>
            </a:pPr>
            <a:r>
              <a:rPr lang="en-AU" sz="2400" dirty="0"/>
              <a:t>Name the element with 30 protons.</a:t>
            </a:r>
          </a:p>
          <a:p>
            <a:pPr marL="571500" indent="-457200">
              <a:buFont typeface="+mj-lt"/>
              <a:buAutoNum type="arabicPeriod"/>
            </a:pPr>
            <a:r>
              <a:rPr lang="en-AU" sz="2400" dirty="0"/>
              <a:t>Name the element with atomic number 83.</a:t>
            </a:r>
          </a:p>
          <a:p>
            <a:pPr marL="571500" indent="-457200">
              <a:buFont typeface="+mj-lt"/>
              <a:buAutoNum type="arabicPeriod"/>
            </a:pPr>
            <a:r>
              <a:rPr lang="en-AU" sz="2400" dirty="0"/>
              <a:t>Write the symbol for the element with 3 electrons in the 4</a:t>
            </a:r>
            <a:r>
              <a:rPr lang="en-AU" sz="2400" baseline="30000" dirty="0"/>
              <a:t>th</a:t>
            </a:r>
            <a:r>
              <a:rPr lang="en-AU" sz="2400" dirty="0"/>
              <a:t> electron shell.</a:t>
            </a:r>
          </a:p>
          <a:p>
            <a:pPr marL="571500" indent="-457200">
              <a:buFont typeface="+mj-lt"/>
              <a:buAutoNum type="arabicPeriod"/>
            </a:pPr>
            <a:r>
              <a:rPr lang="en-AU" sz="2400" dirty="0"/>
              <a:t>An atom has 16 protons and 16 neutrons. What element is it and what is its mass number?</a:t>
            </a:r>
          </a:p>
          <a:p>
            <a:pPr marL="114300" indent="0">
              <a:buNone/>
            </a:pPr>
            <a:endParaRPr lang="en-AU" dirty="0"/>
          </a:p>
        </p:txBody>
      </p:sp>
    </p:spTree>
    <p:extLst>
      <p:ext uri="{BB962C8B-B14F-4D97-AF65-F5344CB8AC3E}">
        <p14:creationId xmlns:p14="http://schemas.microsoft.com/office/powerpoint/2010/main" val="445058337"/>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53AA-BEAE-4BCA-97C8-E2DA677BA6C7}"/>
              </a:ext>
            </a:extLst>
          </p:cNvPr>
          <p:cNvSpPr>
            <a:spLocks noGrp="1"/>
          </p:cNvSpPr>
          <p:nvPr>
            <p:ph type="title"/>
          </p:nvPr>
        </p:nvSpPr>
        <p:spPr/>
        <p:txBody>
          <a:bodyPr/>
          <a:lstStyle/>
          <a:p>
            <a:r>
              <a:rPr lang="en-AU" dirty="0"/>
              <a:t>Learning Intention</a:t>
            </a:r>
          </a:p>
        </p:txBody>
      </p:sp>
      <p:sp>
        <p:nvSpPr>
          <p:cNvPr id="3" name="Content Placeholder 2">
            <a:extLst>
              <a:ext uri="{FF2B5EF4-FFF2-40B4-BE49-F238E27FC236}">
                <a16:creationId xmlns:a16="http://schemas.microsoft.com/office/drawing/2014/main" id="{9F00B2FA-D27F-4928-A78D-08336128A0CA}"/>
              </a:ext>
            </a:extLst>
          </p:cNvPr>
          <p:cNvSpPr>
            <a:spLocks noGrp="1"/>
          </p:cNvSpPr>
          <p:nvPr>
            <p:ph idx="1"/>
          </p:nvPr>
        </p:nvSpPr>
        <p:spPr/>
        <p:txBody>
          <a:bodyPr/>
          <a:lstStyle/>
          <a:p>
            <a:pPr marL="114300" indent="0">
              <a:lnSpc>
                <a:spcPct val="107000"/>
              </a:lnSpc>
              <a:spcAft>
                <a:spcPts val="800"/>
              </a:spcAft>
              <a:buNone/>
            </a:pPr>
            <a:r>
              <a:rPr lang="en-AU" sz="1800" b="1" dirty="0">
                <a:effectLst/>
                <a:latin typeface="Arial" panose="020B0604020202020204" pitchFamily="34" charset="0"/>
                <a:ea typeface="Calibri" panose="020F0502020204030204" pitchFamily="34" charset="0"/>
                <a:cs typeface="Times New Roman" panose="02020603050405020304" pitchFamily="18" charset="0"/>
              </a:rPr>
              <a:t>The atomic structure and properties of elements are used to organise them in the Periodic Table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AU" sz="1800" dirty="0">
                <a:effectLst/>
                <a:latin typeface="Arial" panose="020B0604020202020204" pitchFamily="34" charset="0"/>
                <a:ea typeface="Calibri" panose="020F0502020204030204" pitchFamily="34" charset="0"/>
                <a:cs typeface="Times New Roman" panose="02020603050405020304" pitchFamily="18" charset="0"/>
              </a:rPr>
              <a:t>recognising that elements in the same group of the periodic table have similar properties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AU" sz="1800" dirty="0">
                <a:effectLst/>
                <a:latin typeface="Arial" panose="020B0604020202020204" pitchFamily="34" charset="0"/>
                <a:ea typeface="Calibri" panose="020F0502020204030204" pitchFamily="34" charset="0"/>
                <a:cs typeface="Times New Roman" panose="02020603050405020304" pitchFamily="18" charset="0"/>
              </a:rPr>
              <a:t>describing the structure of atoms in terms of electron shells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en-AU" sz="1800" dirty="0">
                <a:effectLst/>
                <a:latin typeface="Arial" panose="020B0604020202020204" pitchFamily="34" charset="0"/>
                <a:ea typeface="Calibri" panose="020F0502020204030204" pitchFamily="34" charset="0"/>
                <a:cs typeface="Times New Roman" panose="02020603050405020304" pitchFamily="18" charset="0"/>
              </a:rPr>
              <a:t>explaining how the electronic structure of an atom determines its position in the periodic table and its properties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185453173"/>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F3AF-5021-4D68-AE01-57301A296041}"/>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EA8B053B-1C23-4DA7-8655-77726513BDF9}"/>
              </a:ext>
            </a:extLst>
          </p:cNvPr>
          <p:cNvSpPr>
            <a:spLocks noGrp="1"/>
          </p:cNvSpPr>
          <p:nvPr>
            <p:ph idx="1"/>
          </p:nvPr>
        </p:nvSpPr>
        <p:spPr/>
        <p:txBody>
          <a:bodyPr/>
          <a:lstStyle/>
          <a:p>
            <a:r>
              <a:rPr lang="en-AU" sz="2400" dirty="0"/>
              <a:t>Identify groups and periods on the periodic table</a:t>
            </a:r>
          </a:p>
          <a:p>
            <a:r>
              <a:rPr lang="en-AU" sz="2400" dirty="0"/>
              <a:t>Relate groups and periods to electrons in shells</a:t>
            </a:r>
          </a:p>
          <a:p>
            <a:r>
              <a:rPr lang="en-AU" sz="2400" dirty="0"/>
              <a:t>Use the periodic table to write or draw electron configuration (arrangement of electrons)</a:t>
            </a:r>
          </a:p>
          <a:p>
            <a:pPr marL="114300" indent="0">
              <a:buNone/>
            </a:pPr>
            <a:endParaRPr lang="en-AU" dirty="0"/>
          </a:p>
        </p:txBody>
      </p:sp>
    </p:spTree>
    <p:extLst>
      <p:ext uri="{BB962C8B-B14F-4D97-AF65-F5344CB8AC3E}">
        <p14:creationId xmlns:p14="http://schemas.microsoft.com/office/powerpoint/2010/main" val="1087718948"/>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Key words</a:t>
            </a:r>
          </a:p>
        </p:txBody>
      </p:sp>
      <p:sp>
        <p:nvSpPr>
          <p:cNvPr id="3" name="Content Placeholder 2"/>
          <p:cNvSpPr>
            <a:spLocks noGrp="1"/>
          </p:cNvSpPr>
          <p:nvPr>
            <p:ph idx="1"/>
          </p:nvPr>
        </p:nvSpPr>
        <p:spPr/>
        <p:txBody>
          <a:bodyPr/>
          <a:lstStyle/>
          <a:p>
            <a:r>
              <a:rPr lang="en-AU" sz="2400" dirty="0"/>
              <a:t>group</a:t>
            </a:r>
          </a:p>
          <a:p>
            <a:r>
              <a:rPr lang="en-AU" sz="2400" dirty="0"/>
              <a:t>period</a:t>
            </a:r>
          </a:p>
          <a:p>
            <a:r>
              <a:rPr lang="en-AU" sz="2400" dirty="0"/>
              <a:t>valence</a:t>
            </a:r>
          </a:p>
          <a:p>
            <a:r>
              <a:rPr lang="en-AU" sz="2400" dirty="0"/>
              <a:t>block</a:t>
            </a:r>
          </a:p>
          <a:p>
            <a:r>
              <a:rPr lang="en-AU" sz="2400" dirty="0"/>
              <a:t>shell</a:t>
            </a:r>
          </a:p>
          <a:p>
            <a:pPr marL="109728" indent="0">
              <a:buNone/>
            </a:pPr>
            <a:endParaRPr lang="en-AU" dirty="0"/>
          </a:p>
          <a:p>
            <a:endParaRPr lang="en-AU" dirty="0"/>
          </a:p>
        </p:txBody>
      </p:sp>
    </p:spTree>
    <p:extLst>
      <p:ext uri="{BB962C8B-B14F-4D97-AF65-F5344CB8AC3E}">
        <p14:creationId xmlns:p14="http://schemas.microsoft.com/office/powerpoint/2010/main" val="606863853"/>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lton's table of elements, 1808">
            <a:extLst>
              <a:ext uri="{FF2B5EF4-FFF2-40B4-BE49-F238E27FC236}">
                <a16:creationId xmlns:a16="http://schemas.microsoft.com/office/drawing/2014/main" id="{A907ED51-FBF5-47CF-B559-BF6B63F1F3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4314867" cy="59545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D764D0E-BB2F-4530-8F1B-5DE091DF2922}"/>
              </a:ext>
            </a:extLst>
          </p:cNvPr>
          <p:cNvSpPr>
            <a:spLocks noGrp="1"/>
          </p:cNvSpPr>
          <p:nvPr>
            <p:ph type="title"/>
          </p:nvPr>
        </p:nvSpPr>
        <p:spPr>
          <a:xfrm>
            <a:off x="467544" y="0"/>
            <a:ext cx="7620000" cy="1143000"/>
          </a:xfrm>
        </p:spPr>
        <p:txBody>
          <a:bodyPr/>
          <a:lstStyle/>
          <a:p>
            <a:r>
              <a:rPr lang="en-AU" sz="3200" dirty="0"/>
              <a:t>1808 Dalton’s List of Elements</a:t>
            </a:r>
          </a:p>
        </p:txBody>
      </p:sp>
    </p:spTree>
    <p:extLst>
      <p:ext uri="{BB962C8B-B14F-4D97-AF65-F5344CB8AC3E}">
        <p14:creationId xmlns:p14="http://schemas.microsoft.com/office/powerpoint/2010/main" val="259993200"/>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Periodic Table</a:t>
            </a:r>
          </a:p>
        </p:txBody>
      </p:sp>
      <p:sp>
        <p:nvSpPr>
          <p:cNvPr id="3" name="Content Placeholder 2"/>
          <p:cNvSpPr>
            <a:spLocks noGrp="1"/>
          </p:cNvSpPr>
          <p:nvPr>
            <p:ph sz="half" idx="1"/>
          </p:nvPr>
        </p:nvSpPr>
        <p:spPr/>
        <p:txBody>
          <a:bodyPr>
            <a:normAutofit fontScale="92500"/>
          </a:bodyPr>
          <a:lstStyle/>
          <a:p>
            <a:pPr marL="114300" indent="0">
              <a:buNone/>
            </a:pPr>
            <a:r>
              <a:rPr lang="en-AU" sz="2800" dirty="0"/>
              <a:t>When Dmitri Mendeleev proposed his Periodic Table and Periodic Law in 1869, only 56 elements had been discovered.  </a:t>
            </a:r>
          </a:p>
          <a:p>
            <a:pPr marL="114300" indent="0">
              <a:buNone/>
            </a:pPr>
            <a:r>
              <a:rPr lang="en-AU" sz="2800" dirty="0"/>
              <a:t>His Periodic Table was one of many, but he was the first to predict the properties of as yet undiscovered elements. </a:t>
            </a:r>
          </a:p>
          <a:p>
            <a:pPr marL="114300" indent="0">
              <a:buNone/>
            </a:pPr>
            <a:endParaRPr lang="en-AU" dirty="0"/>
          </a:p>
          <a:p>
            <a:pPr marL="114300" indent="0">
              <a:buNone/>
            </a:pPr>
            <a:endParaRPr lang="en-AU" dirty="0"/>
          </a:p>
          <a:p>
            <a:pPr marL="114300" indent="0">
              <a:buNone/>
            </a:pPr>
            <a:endParaRPr lang="en-AU"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23501" y="1536700"/>
            <a:ext cx="3449797" cy="4589463"/>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049559"/>
            <a:ext cx="3744416" cy="569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26741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7544" y="620688"/>
            <a:ext cx="3647256" cy="5505792"/>
          </a:xfrm>
        </p:spPr>
        <p:txBody>
          <a:bodyPr/>
          <a:lstStyle/>
          <a:p>
            <a:pPr marL="114300" indent="0">
              <a:buNone/>
            </a:pPr>
            <a:r>
              <a:rPr lang="en-AU" sz="2800" dirty="0"/>
              <a:t>Initially elements were arranged in order by atomic weight (now atomic number), grouped by properties, which recurred periodically. </a:t>
            </a:r>
          </a:p>
          <a:p>
            <a:pPr marL="114300" indent="0">
              <a:buNone/>
            </a:pPr>
            <a:endParaRPr lang="en-AU" dirty="0"/>
          </a:p>
          <a:p>
            <a:endParaRPr lang="en-AU"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73298" y="836712"/>
            <a:ext cx="4414991" cy="2592288"/>
          </a:xfrm>
        </p:spPr>
      </p:pic>
    </p:spTree>
    <p:extLst>
      <p:ext uri="{BB962C8B-B14F-4D97-AF65-F5344CB8AC3E}">
        <p14:creationId xmlns:p14="http://schemas.microsoft.com/office/powerpoint/2010/main" val="1602152912"/>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7544" y="548680"/>
            <a:ext cx="3647256" cy="5577800"/>
          </a:xfrm>
        </p:spPr>
        <p:txBody>
          <a:bodyPr>
            <a:normAutofit fontScale="92500" lnSpcReduction="10000"/>
          </a:bodyPr>
          <a:lstStyle/>
          <a:p>
            <a:pPr marL="114300" indent="0">
              <a:buNone/>
            </a:pPr>
            <a:r>
              <a:rPr lang="en-AU" dirty="0"/>
              <a:t>The Periodic Table has been improved and updated almost continuously , new elements were added, new groups were added as the noble gases were discovered and eventually new sections were added to make room for the discoveries made by the ‘atom smashers’ of the 1930s and beyond.</a:t>
            </a:r>
          </a:p>
          <a:p>
            <a:endParaRPr lang="en-AU"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83968" y="620688"/>
            <a:ext cx="3987569" cy="2206455"/>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3048000"/>
            <a:ext cx="3469222" cy="2325216"/>
          </a:xfrm>
          <a:prstGeom prst="rect">
            <a:avLst/>
          </a:prstGeom>
        </p:spPr>
      </p:pic>
    </p:spTree>
    <p:extLst>
      <p:ext uri="{BB962C8B-B14F-4D97-AF65-F5344CB8AC3E}">
        <p14:creationId xmlns:p14="http://schemas.microsoft.com/office/powerpoint/2010/main" val="660460493"/>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 10E Atoms</Template>
  <TotalTime>209</TotalTime>
  <Words>403</Words>
  <Application>Microsoft Office PowerPoint</Application>
  <PresentationFormat>On-screen Show (4:3)</PresentationFormat>
  <Paragraphs>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Wingdings</vt:lpstr>
      <vt:lpstr>Adjacency</vt:lpstr>
      <vt:lpstr>The Periodic Table</vt:lpstr>
      <vt:lpstr>Review</vt:lpstr>
      <vt:lpstr>Learning Intention</vt:lpstr>
      <vt:lpstr>Success Criteria</vt:lpstr>
      <vt:lpstr>Key words</vt:lpstr>
      <vt:lpstr>1808 Dalton’s List of Elements</vt:lpstr>
      <vt:lpstr>The Periodic Table</vt:lpstr>
      <vt:lpstr>PowerPoint Presentation</vt:lpstr>
      <vt:lpstr>PowerPoint Presentation</vt:lpstr>
      <vt:lpstr>Groups</vt:lpstr>
      <vt:lpstr>PowerPoint Presentation</vt:lpstr>
      <vt:lpstr>Periods</vt:lpstr>
      <vt:lpstr>PowerPoint Presentation</vt:lpstr>
      <vt:lpstr>PowerPoint Presentation</vt:lpstr>
      <vt:lpstr>Success Criteria</vt:lpstr>
    </vt:vector>
  </TitlesOfParts>
  <Company>The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Chemistry</dc:title>
  <dc:creator>JOHNSON Kristy</dc:creator>
  <cp:lastModifiedBy>JOHNSON Kristy [Narrogin Senior High School]</cp:lastModifiedBy>
  <cp:revision>19</cp:revision>
  <dcterms:created xsi:type="dcterms:W3CDTF">2015-02-06T06:50:13Z</dcterms:created>
  <dcterms:modified xsi:type="dcterms:W3CDTF">2023-03-15T01:50:19Z</dcterms:modified>
</cp:coreProperties>
</file>