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71" r:id="rId3"/>
    <p:sldId id="269" r:id="rId4"/>
    <p:sldId id="270" r:id="rId5"/>
    <p:sldId id="257" r:id="rId6"/>
    <p:sldId id="267" r:id="rId7"/>
    <p:sldId id="258" r:id="rId8"/>
    <p:sldId id="259" r:id="rId9"/>
    <p:sldId id="261" r:id="rId10"/>
    <p:sldId id="265" r:id="rId11"/>
    <p:sldId id="262" r:id="rId12"/>
    <p:sldId id="263" r:id="rId13"/>
    <p:sldId id="266" r:id="rId14"/>
    <p:sldId id="264" r:id="rId15"/>
    <p:sldId id="268" r:id="rId16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00897E5-4845-4C31-B0C6-B38D78BC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"/>
            <a:ext cx="8686800" cy="5638800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CCB2793-6548-4A1D-B5BF-CE79F7AD8E7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EC5185E-3FD2-4E80-9C80-D1FD905E12A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333851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57250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lvl="0"/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56711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AU" noProof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66BB3D-A269-499A-9BC1-D9718522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82EA818-3CD7-4954-A0AD-AEA5E239A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7B0F6C72-74A2-4D18-8F4C-3661E0556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4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392349-FED7-4260-8DF1-23DE2B7C0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E8AF9D-BF25-46CC-AF62-2901F3DF32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814620-00CD-4403-B0EC-3F58D86BB7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7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348C7F3-CB4E-44AE-8D75-43E09FE08F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16F076-E007-440C-80D7-AA6594D9C7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F3E80B-5B5B-4036-9B98-2601960A98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74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369FAC-79F3-4FB6-BE20-5A78EAC60A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0D1F16-FD2A-4E40-9DFC-D66357206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0CA752-1929-4688-95CC-F1B349443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42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1CDCFA-E8B4-4FED-88DD-D870EC401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6F7620-2739-4EC8-8DC3-EEAF61A85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66AB41-375A-44F3-99BF-5C736B6B93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911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E9008-67A7-405D-B40A-7AC97BFF5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B8BD2-D556-4281-B26C-32B161587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D25DB-2583-4B8B-8AAF-E648DE49B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616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58B7C3-7F05-4C4B-9ED0-709F878FB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953C56-2122-4BD1-BB87-80EA95B07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713B8F-377B-43EF-85E6-9B689734D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67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DFFF24A-CD7D-4F56-89C7-0A920255AA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DC084C-A822-452E-945B-B994A79FB1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9EAD70-9CC5-44B7-B423-017B0892E3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8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9C2CBE5-43F8-4AE7-A2B4-AE3C7AC1D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5D967AA-66C7-4412-AEED-C4D04D9310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E9A99C-6576-4559-88E4-26A88A347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63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75961-630F-422A-AB94-ADB9441E45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FD8D6-6986-476E-8854-84AC5ABBEF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5702E-5B9D-4DF6-A387-4C92DFA28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46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8EC46-92AC-4AEF-9B41-2F957DA6F8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C67E0C-5B78-4793-81A7-97AD5DE3DF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5C2D51-7F72-4A13-8E69-B76A476C62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6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1351A0-B5FA-46D4-9748-9B50A02AC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5F2F25-0B10-4D02-9566-01966129D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19E2B69-CB65-4473-A0CF-CF0647963A7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fld id="{1162302F-7384-4C20-A406-5C44FB0170FF}" type="datetimeFigureOut">
              <a:rPr lang="en-AU" smtClean="0"/>
              <a:t>17/03/2023</a:t>
            </a:fld>
            <a:endParaRPr lang="en-AU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563DD56-3EA2-463D-9CF7-EAB5A5C652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endParaRPr lang="en-AU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F3E03A5-EF4C-4F3B-AD83-6686CBAB2D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fld id="{A72FCF7B-94D4-44B8-B80F-BAF32BF7866E}" type="slidenum">
              <a:rPr lang="en-AU" smtClean="0"/>
              <a:t>‹#›</a:t>
            </a:fld>
            <a:endParaRPr lang="en-AU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74B3F947-10E7-4EE1-BE9E-17B173538A8F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096000"/>
            <a:chOff x="106" y="144"/>
            <a:chExt cx="5558" cy="3840"/>
          </a:xfrm>
        </p:grpSpPr>
        <p:sp>
          <p:nvSpPr>
            <p:cNvPr id="1032" name="AutoShape 8">
              <a:extLst>
                <a:ext uri="{FF2B5EF4-FFF2-40B4-BE49-F238E27FC236}">
                  <a16:creationId xmlns:a16="http://schemas.microsoft.com/office/drawing/2014/main" id="{46DF672F-6EE5-44EE-A240-A017B3D6F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11046"/>
              </a:avLst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Line 9">
              <a:extLst>
                <a:ext uri="{FF2B5EF4-FFF2-40B4-BE49-F238E27FC236}">
                  <a16:creationId xmlns:a16="http://schemas.microsoft.com/office/drawing/2014/main" id="{55AACEEE-8CC1-4116-A691-6FB74E4F4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2032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WXQ2tYzJaU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199" y="1340769"/>
            <a:ext cx="6775153" cy="3077408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Metallic Bonding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4005064"/>
            <a:ext cx="6125951" cy="1264209"/>
          </a:xfrm>
        </p:spPr>
        <p:txBody>
          <a:bodyPr>
            <a:normAutofit/>
          </a:bodyPr>
          <a:lstStyle/>
          <a:p>
            <a:pPr algn="l"/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Year 10 </a:t>
            </a:r>
            <a:r>
              <a:rPr lang="en-AU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PreATAR</a:t>
            </a:r>
            <a:r>
              <a:rPr lang="en-A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Science</a:t>
            </a:r>
          </a:p>
        </p:txBody>
      </p:sp>
    </p:spTree>
    <p:extLst>
      <p:ext uri="{BB962C8B-B14F-4D97-AF65-F5344CB8AC3E}">
        <p14:creationId xmlns:p14="http://schemas.microsoft.com/office/powerpoint/2010/main" val="25732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8413"/>
            <a:ext cx="8701088" cy="2516187"/>
          </a:xfrm>
        </p:spPr>
      </p:pic>
    </p:spTree>
    <p:extLst>
      <p:ext uri="{BB962C8B-B14F-4D97-AF65-F5344CB8AC3E}">
        <p14:creationId xmlns:p14="http://schemas.microsoft.com/office/powerpoint/2010/main" val="3565901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metallic 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Metal atoms are densely packed together, usually in a neat 3D arrangement</a:t>
            </a:r>
          </a:p>
          <a:p>
            <a:r>
              <a:rPr lang="en-AU" dirty="0"/>
              <a:t>The outer shell electrons tend to be equally attracted to any atom – they are ‘delocalised’ and can move easily within the lattice of atoms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25144"/>
            <a:ext cx="5490858" cy="135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 of metals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Moderate melting and boiling point (usually solid at room temperature)</a:t>
            </a:r>
          </a:p>
          <a:p>
            <a:r>
              <a:rPr lang="en-AU" dirty="0"/>
              <a:t>Dense</a:t>
            </a:r>
          </a:p>
          <a:p>
            <a:r>
              <a:rPr lang="en-AU" dirty="0"/>
              <a:t>Good thermal conductors</a:t>
            </a:r>
          </a:p>
          <a:p>
            <a:r>
              <a:rPr lang="en-AU" dirty="0"/>
              <a:t>Good electrical conductors</a:t>
            </a:r>
          </a:p>
          <a:p>
            <a:r>
              <a:rPr lang="en-AU" dirty="0"/>
              <a:t>Lustrous (shiny)</a:t>
            </a:r>
          </a:p>
          <a:p>
            <a:r>
              <a:rPr lang="en-AU" dirty="0"/>
              <a:t>Malleable</a:t>
            </a:r>
          </a:p>
          <a:p>
            <a:r>
              <a:rPr lang="en-AU" dirty="0"/>
              <a:t>Ductile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492896"/>
            <a:ext cx="5055501" cy="3795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9" y="2504937"/>
            <a:ext cx="5235335" cy="3734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29000"/>
            <a:ext cx="3089920" cy="3089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270" y="3429000"/>
            <a:ext cx="5340336" cy="2592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19" y="2708920"/>
            <a:ext cx="5468771" cy="38918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39" y="2940223"/>
            <a:ext cx="4129967" cy="33542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250" y="2878912"/>
            <a:ext cx="2631740" cy="314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78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4368091" cy="260338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45298"/>
            <a:ext cx="7005637" cy="171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5" y="3068960"/>
            <a:ext cx="8021320" cy="260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1075"/>
            <a:ext cx="8623300" cy="3136900"/>
          </a:xfrm>
        </p:spPr>
      </p:pic>
    </p:spTree>
    <p:extLst>
      <p:ext uri="{BB962C8B-B14F-4D97-AF65-F5344CB8AC3E}">
        <p14:creationId xmlns:p14="http://schemas.microsoft.com/office/powerpoint/2010/main" val="2218566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4CC7-C341-42A7-9279-B2863AC2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7852-BC9B-4270-8C63-15D4193A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 the properties of metals</a:t>
            </a:r>
          </a:p>
          <a:p>
            <a:r>
              <a:rPr lang="en-AU" dirty="0"/>
              <a:t>Draw a diagram to represent bonding of metals</a:t>
            </a:r>
          </a:p>
          <a:p>
            <a:r>
              <a:rPr lang="en-AU" dirty="0"/>
              <a:t>Explain how bonding arrangement relates to each property</a:t>
            </a:r>
          </a:p>
        </p:txBody>
      </p:sp>
    </p:spTree>
    <p:extLst>
      <p:ext uri="{BB962C8B-B14F-4D97-AF65-F5344CB8AC3E}">
        <p14:creationId xmlns:p14="http://schemas.microsoft.com/office/powerpoint/2010/main" val="261472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F94B-8D6A-42D4-9A1A-F581A1AD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Caesium in Water (multiple cameras)">
            <a:hlinkClick r:id="" action="ppaction://media"/>
            <a:extLst>
              <a:ext uri="{FF2B5EF4-FFF2-40B4-BE49-F238E27FC236}">
                <a16:creationId xmlns:a16="http://schemas.microsoft.com/office/drawing/2014/main" id="{4CB841AF-1EF8-4C41-BC62-996113D910C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95187" y="1160748"/>
            <a:ext cx="802982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FD2E-0907-4A67-92EB-35817DA8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3D5A8-1D2B-4E93-96B1-BEB533E75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sz="2400" dirty="0"/>
              <a:t>What is the common name of</a:t>
            </a:r>
          </a:p>
          <a:p>
            <a:pPr marL="0" indent="0">
              <a:buNone/>
            </a:pPr>
            <a:r>
              <a:rPr lang="en-AU" sz="2400" dirty="0"/>
              <a:t>	Group I</a:t>
            </a:r>
          </a:p>
          <a:p>
            <a:pPr marL="0" indent="0">
              <a:buNone/>
            </a:pPr>
            <a:r>
              <a:rPr lang="en-AU" sz="2400" dirty="0"/>
              <a:t>	Group 2</a:t>
            </a:r>
          </a:p>
          <a:p>
            <a:pPr marL="0" indent="0">
              <a:buNone/>
            </a:pPr>
            <a:r>
              <a:rPr lang="en-AU" sz="2400" dirty="0"/>
              <a:t>	Group 17</a:t>
            </a:r>
          </a:p>
          <a:p>
            <a:pPr marL="0" indent="0">
              <a:buNone/>
            </a:pPr>
            <a:r>
              <a:rPr lang="en-AU" sz="2400" dirty="0"/>
              <a:t>	Group 18</a:t>
            </a:r>
          </a:p>
          <a:p>
            <a:pPr marL="0" indent="0">
              <a:buNone/>
            </a:pPr>
            <a:r>
              <a:rPr lang="en-AU" sz="2400" dirty="0"/>
              <a:t>2. Which group would zinc and iron be in?</a:t>
            </a:r>
          </a:p>
          <a:p>
            <a:pPr marL="0" indent="0">
              <a:buNone/>
            </a:pPr>
            <a:r>
              <a:rPr lang="en-AU" sz="2400" dirty="0"/>
              <a:t>3. The number of electron shells determines which group/period an element is in.</a:t>
            </a:r>
          </a:p>
          <a:p>
            <a:pPr marL="0" indent="0">
              <a:buNone/>
            </a:pPr>
            <a:r>
              <a:rPr lang="en-AU" sz="2400" dirty="0"/>
              <a:t>4. The number of electrons in the outer shell determines which group/period an element is in.</a:t>
            </a:r>
          </a:p>
        </p:txBody>
      </p:sp>
    </p:spTree>
    <p:extLst>
      <p:ext uri="{BB962C8B-B14F-4D97-AF65-F5344CB8AC3E}">
        <p14:creationId xmlns:p14="http://schemas.microsoft.com/office/powerpoint/2010/main" val="109549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7585-40D1-4764-B050-EA072F7B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08EB-7FE7-4FA8-A2B3-52054F6A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5. Draw an atom of carbon-12 showing all of its protons, neutrons and electrons (in shells)</a:t>
            </a:r>
          </a:p>
          <a:p>
            <a:pPr marL="0" indent="0">
              <a:buNone/>
            </a:pPr>
            <a:r>
              <a:rPr lang="en-AU" dirty="0"/>
              <a:t>6. When alkali metals react with water, which flammable gas is produced?</a:t>
            </a:r>
          </a:p>
          <a:p>
            <a:pPr marL="0" indent="0">
              <a:buNone/>
            </a:pPr>
            <a:r>
              <a:rPr lang="en-AU" dirty="0"/>
              <a:t>7. If potassium is so reactive, why are bananas not explosive?</a:t>
            </a:r>
          </a:p>
        </p:txBody>
      </p:sp>
    </p:spTree>
    <p:extLst>
      <p:ext uri="{BB962C8B-B14F-4D97-AF65-F5344CB8AC3E}">
        <p14:creationId xmlns:p14="http://schemas.microsoft.com/office/powerpoint/2010/main" val="7743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the physical properties of metals, such as melting and boiling point, density, malleability and ductility, lustre and conductivity</a:t>
            </a:r>
          </a:p>
          <a:p>
            <a:r>
              <a:rPr lang="en-AU" dirty="0"/>
              <a:t>the bonding arrangement of atoms and their electrons in metals</a:t>
            </a:r>
          </a:p>
          <a:p>
            <a:r>
              <a:rPr lang="en-AU" dirty="0"/>
              <a:t>use the bonding arrangement to explain properties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605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4CC7-C341-42A7-9279-B2863AC2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57852-BC9B-4270-8C63-15D4193A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 the properties of metals</a:t>
            </a:r>
          </a:p>
          <a:p>
            <a:r>
              <a:rPr lang="en-AU" dirty="0"/>
              <a:t>Draw a diagram to represent bonding of metals</a:t>
            </a:r>
          </a:p>
          <a:p>
            <a:r>
              <a:rPr lang="en-AU" dirty="0"/>
              <a:t>Explain how bonding arrangement relates to each property</a:t>
            </a:r>
          </a:p>
        </p:txBody>
      </p:sp>
    </p:spTree>
    <p:extLst>
      <p:ext uri="{BB962C8B-B14F-4D97-AF65-F5344CB8AC3E}">
        <p14:creationId xmlns:p14="http://schemas.microsoft.com/office/powerpoint/2010/main" val="358322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valence</a:t>
            </a:r>
          </a:p>
          <a:p>
            <a:r>
              <a:rPr lang="en-AU" sz="3600" dirty="0"/>
              <a:t>metallic</a:t>
            </a:r>
          </a:p>
          <a:p>
            <a:r>
              <a:rPr lang="en-AU" sz="3600" dirty="0"/>
              <a:t>lattice</a:t>
            </a:r>
          </a:p>
          <a:p>
            <a:r>
              <a:rPr lang="en-AU" sz="3600" dirty="0"/>
              <a:t>delocalised</a:t>
            </a:r>
          </a:p>
          <a:p>
            <a:r>
              <a:rPr lang="en-AU" sz="3600" dirty="0"/>
              <a:t>malleable</a:t>
            </a:r>
          </a:p>
          <a:p>
            <a:r>
              <a:rPr lang="en-AU" sz="3600" dirty="0"/>
              <a:t>ductile</a:t>
            </a:r>
          </a:p>
          <a:p>
            <a:endParaRPr lang="en-AU" sz="3600" dirty="0"/>
          </a:p>
          <a:p>
            <a:endParaRPr lang="en-AU" sz="3600" dirty="0"/>
          </a:p>
          <a:p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15656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type of bonding that forms between atoms is determined by their valence</a:t>
            </a:r>
          </a:p>
          <a:p>
            <a:r>
              <a:rPr lang="en-AU" dirty="0"/>
              <a:t>Valence is the how ‘full’ the outer electron shell is</a:t>
            </a:r>
          </a:p>
          <a:p>
            <a:r>
              <a:rPr lang="en-AU" dirty="0"/>
              <a:t>The more electrons in an outer shell, the more strongly the electrons are held.</a:t>
            </a:r>
          </a:p>
          <a:p>
            <a:r>
              <a:rPr lang="en-AU" dirty="0"/>
              <a:t>The three main types of bonding that occur between atoms are metallic, ionic and covalent.</a:t>
            </a:r>
          </a:p>
        </p:txBody>
      </p:sp>
    </p:spTree>
    <p:extLst>
      <p:ext uri="{BB962C8B-B14F-4D97-AF65-F5344CB8AC3E}">
        <p14:creationId xmlns:p14="http://schemas.microsoft.com/office/powerpoint/2010/main" val="276087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Metal 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4330824" cy="4425355"/>
          </a:xfrm>
        </p:spPr>
        <p:txBody>
          <a:bodyPr/>
          <a:lstStyle/>
          <a:p>
            <a:r>
              <a:rPr lang="en-AU" sz="3200" dirty="0"/>
              <a:t>Metals have low valence – their outer shells are relatively empty and their outer electrons are weakly held.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8840"/>
            <a:ext cx="3899315" cy="263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7558337"/>
      </p:ext>
    </p:extLst>
  </p:cSld>
  <p:clrMapOvr>
    <a:masterClrMapping/>
  </p:clrMapOvr>
</p:sld>
</file>

<file path=ppt/theme/theme1.xml><?xml version="1.0" encoding="utf-8"?>
<a:theme xmlns:a="http://schemas.openxmlformats.org/drawingml/2006/main" name="Studio">
  <a:themeElements>
    <a:clrScheme name="Studio 3">
      <a:dk1>
        <a:srgbClr val="000000"/>
      </a:dk1>
      <a:lt1>
        <a:srgbClr val="FFFFFF"/>
      </a:lt1>
      <a:dk2>
        <a:srgbClr val="CD0505"/>
      </a:dk2>
      <a:lt2>
        <a:srgbClr val="5F5F5F"/>
      </a:lt2>
      <a:accent1>
        <a:srgbClr val="D2D5DE"/>
      </a:accent1>
      <a:accent2>
        <a:srgbClr val="D55757"/>
      </a:accent2>
      <a:accent3>
        <a:srgbClr val="FFFFFF"/>
      </a:accent3>
      <a:accent4>
        <a:srgbClr val="000000"/>
      </a:accent4>
      <a:accent5>
        <a:srgbClr val="E5E7EC"/>
      </a:accent5>
      <a:accent6>
        <a:srgbClr val="C14E4E"/>
      </a:accent6>
      <a:hlink>
        <a:srgbClr val="F42D1E"/>
      </a:hlink>
      <a:folHlink>
        <a:srgbClr val="7C849E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10E Intro</Template>
  <TotalTime>259</TotalTime>
  <Words>368</Words>
  <Application>Microsoft Office PowerPoint</Application>
  <PresentationFormat>On-screen Show (4:3)</PresentationFormat>
  <Paragraphs>53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Times New Roman</vt:lpstr>
      <vt:lpstr>Wingdings</vt:lpstr>
      <vt:lpstr>Studio</vt:lpstr>
      <vt:lpstr>Metallic Bonding</vt:lpstr>
      <vt:lpstr>PowerPoint Presentation</vt:lpstr>
      <vt:lpstr>Review</vt:lpstr>
      <vt:lpstr>Review</vt:lpstr>
      <vt:lpstr>Learning Intentions</vt:lpstr>
      <vt:lpstr>Success criteria</vt:lpstr>
      <vt:lpstr>Key words</vt:lpstr>
      <vt:lpstr>Bonding</vt:lpstr>
      <vt:lpstr>Metal valence</vt:lpstr>
      <vt:lpstr>PowerPoint Presentation</vt:lpstr>
      <vt:lpstr>metallic bonding</vt:lpstr>
      <vt:lpstr>properties of metals</vt:lpstr>
      <vt:lpstr>PowerPoint Presentation</vt:lpstr>
      <vt:lpstr>PowerPoint Presentation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 Kristy</dc:creator>
  <cp:lastModifiedBy>JOHNSON Kristy [Narrogin Senior High School]</cp:lastModifiedBy>
  <cp:revision>12</cp:revision>
  <dcterms:created xsi:type="dcterms:W3CDTF">2015-03-09T08:12:23Z</dcterms:created>
  <dcterms:modified xsi:type="dcterms:W3CDTF">2023-03-17T02:22:37Z</dcterms:modified>
</cp:coreProperties>
</file>