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65" r:id="rId3"/>
    <p:sldId id="269" r:id="rId4"/>
    <p:sldId id="270" r:id="rId5"/>
    <p:sldId id="257" r:id="rId6"/>
    <p:sldId id="271" r:id="rId7"/>
    <p:sldId id="272" r:id="rId8"/>
    <p:sldId id="273" r:id="rId9"/>
    <p:sldId id="276" r:id="rId10"/>
    <p:sldId id="275" r:id="rId11"/>
    <p:sldId id="274" r:id="rId12"/>
    <p:sldId id="277" r:id="rId13"/>
    <p:sldId id="258" r:id="rId14"/>
  </p:sldIdLst>
  <p:sldSz cx="12192000" cy="6858000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4F658ACD-A35F-42D8-B30D-869E729AC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1000"/>
            <a:ext cx="115824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B9B25922-4C7F-43DF-A0E4-5B7C920010A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36034" y="488950"/>
            <a:ext cx="11247967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AAA1F15A-D7CA-4E8C-B0F7-3B6FE598C6D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28800" y="3338513"/>
            <a:ext cx="85344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857250"/>
            <a:ext cx="103632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36800" y="3567113"/>
            <a:ext cx="72136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pPr lvl="0"/>
            <a:r>
              <a:rPr lang="en-US" noProof="0"/>
              <a:t>Click to edit Master subtitle style</a:t>
            </a:r>
            <a:endParaRPr lang="en-AU" noProof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7FC08A7-BDD7-4F7D-AEA0-DF5D3CB6D3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25D439E-CA3B-45B5-AC9D-5BC73CD3B7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470400" y="6391275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729F526-AA87-4BC4-B589-27B4B9B6F3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39127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749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321257-83AE-4519-8D68-01F57B7194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565F14-30CD-4CE1-8D62-497EE05937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4C1345-9E33-4943-8855-45C259E86C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968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2200" y="533400"/>
            <a:ext cx="2565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533400"/>
            <a:ext cx="74930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CD1CF2-88DE-4925-B15B-A36243C1F8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F86708-F35C-499A-B299-F36F9268BC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C29913-B15F-44CA-8A4F-BD74178F52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640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AD125C-0E8D-4997-9DB3-597ABB4525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B6D2BF-E34C-437A-AD23-C885CAF7EB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482FD3-4C08-470F-BFEB-CDBB058D76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095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41204E-E80F-4F88-80E1-6446B7A264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11B8E1-0B59-4AD8-975A-BCE6144352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BA3FFB-3DD8-44E4-9440-558303D73A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012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905000"/>
            <a:ext cx="5029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905000"/>
            <a:ext cx="5029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EDDBAB-92F3-4835-81D8-8FF5747A50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74C70E-314D-4EDA-8D26-7734E0CDEF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63DF7-2EC6-4056-9DF0-35B85E4792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867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D6F7F29-5730-4C2D-A68A-FE9B4443CC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3C32FF-74F5-4D47-85CF-42570556B6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731B5F-A385-4DE0-B70E-C73F63EC13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2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49904F7-FBD2-4779-8E12-A45BEEF5A9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5C66F05-0D1A-4F4B-B8F5-02B016F33D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2DEE3E-C618-4B8C-8611-C1D21477E4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047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9C28C2A-C654-4359-B48E-7D755CF49B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215DDF0-D049-4207-9773-4F43120BDC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30F0155-D34A-44CF-9626-768D297D6F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079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9C9AD4-CCFD-414C-8B6E-6C3EF3D2FE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CB0C0B-5847-48D6-8F3C-CEA7824D57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2B8240-CC4C-4FAB-80A4-79875B22CB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3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A45E5-2376-4B22-8D09-9014410E89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4BF7E-4392-4654-A131-C5A8A7318E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923106-C925-4D22-AA98-749CC207AC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60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DB1EE2-F7F0-4539-935B-8BEF5B5AF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533400"/>
            <a:ext cx="1026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AE31CC2-1154-405A-BBAC-8A9101828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905000"/>
            <a:ext cx="10261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009B21-C295-403F-8751-FF97C007FB4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0" y="6391275"/>
            <a:ext cx="2743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fld id="{2522AE01-6E0A-4C74-8B2E-F2A22EBA7FB6}" type="datetimeFigureOut">
              <a:rPr lang="en-AU" smtClean="0"/>
              <a:t>26/07/2023</a:t>
            </a:fld>
            <a:endParaRPr lang="en-AU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AE26D10-BD9C-411A-89C0-44565EA484C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403975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endParaRPr lang="en-AU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9B6DDC7-2F40-4FAB-A761-C8A357D64A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20030730-DCBB-432E-8D4A-2089091525F4}"/>
              </a:ext>
            </a:extLst>
          </p:cNvPr>
          <p:cNvGrpSpPr>
            <a:grpSpLocks/>
          </p:cNvGrpSpPr>
          <p:nvPr/>
        </p:nvGrpSpPr>
        <p:grpSpPr bwMode="auto">
          <a:xfrm>
            <a:off x="224368" y="228600"/>
            <a:ext cx="11764433" cy="6096000"/>
            <a:chOff x="106" y="144"/>
            <a:chExt cx="5558" cy="3840"/>
          </a:xfrm>
        </p:grpSpPr>
        <p:sp>
          <p:nvSpPr>
            <p:cNvPr id="1032" name="AutoShape 8">
              <a:extLst>
                <a:ext uri="{FF2B5EF4-FFF2-40B4-BE49-F238E27FC236}">
                  <a16:creationId xmlns:a16="http://schemas.microsoft.com/office/drawing/2014/main" id="{35AE49A3-0550-494E-89D4-DBA212A39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Line 9">
              <a:extLst>
                <a:ext uri="{FF2B5EF4-FFF2-40B4-BE49-F238E27FC236}">
                  <a16:creationId xmlns:a16="http://schemas.microsoft.com/office/drawing/2014/main" id="{E89F7EC4-3E53-4B95-9580-FDA55F3BC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78024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1F4C-ADD4-45A3-B197-1CCCAD4B1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Year 10 </a:t>
            </a:r>
            <a:r>
              <a:rPr lang="en-AU" dirty="0" err="1"/>
              <a:t>PreATAR</a:t>
            </a:r>
            <a:r>
              <a:rPr lang="en-AU" dirty="0"/>
              <a:t>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DA4E2-C155-4ABA-9AE2-63B8EA81B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Predicting products of reactions</a:t>
            </a:r>
          </a:p>
        </p:txBody>
      </p:sp>
    </p:spTree>
    <p:extLst>
      <p:ext uri="{BB962C8B-B14F-4D97-AF65-F5344CB8AC3E}">
        <p14:creationId xmlns:p14="http://schemas.microsoft.com/office/powerpoint/2010/main" val="380089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6ABE27-4A1D-4216-8F28-04748070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these?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93CE2-6458-4F8C-8012-597E9FF50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CaCO</a:t>
            </a:r>
            <a:r>
              <a:rPr lang="en-AU" baseline="-25000" dirty="0"/>
              <a:t>3</a:t>
            </a:r>
          </a:p>
          <a:p>
            <a:pPr marL="0" indent="0">
              <a:buNone/>
            </a:pPr>
            <a:r>
              <a:rPr lang="en-AU" dirty="0"/>
              <a:t>K</a:t>
            </a:r>
            <a:r>
              <a:rPr lang="en-AU" baseline="-25000" dirty="0"/>
              <a:t>2</a:t>
            </a:r>
            <a:r>
              <a:rPr lang="en-AU" dirty="0"/>
              <a:t>CO</a:t>
            </a:r>
            <a:r>
              <a:rPr lang="en-AU" baseline="-25000" dirty="0"/>
              <a:t>3</a:t>
            </a:r>
          </a:p>
          <a:p>
            <a:pPr marL="0" indent="0">
              <a:buNone/>
            </a:pPr>
            <a:r>
              <a:rPr lang="en-AU" dirty="0"/>
              <a:t>Na</a:t>
            </a:r>
            <a:r>
              <a:rPr lang="en-AU" baseline="-25000" dirty="0"/>
              <a:t>2</a:t>
            </a:r>
            <a:r>
              <a:rPr lang="en-AU" dirty="0"/>
              <a:t>CO</a:t>
            </a:r>
            <a:r>
              <a:rPr lang="en-AU" baseline="-25000" dirty="0"/>
              <a:t>3</a:t>
            </a:r>
          </a:p>
          <a:p>
            <a:pPr marL="0" indent="0">
              <a:buNone/>
            </a:pPr>
            <a:r>
              <a:rPr lang="en-AU" dirty="0"/>
              <a:t>CuCO</a:t>
            </a:r>
            <a:r>
              <a:rPr lang="en-AU" baseline="-25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5DEF3-EDA0-4D09-9496-9D009689770C}"/>
              </a:ext>
            </a:extLst>
          </p:cNvPr>
          <p:cNvSpPr txBox="1"/>
          <p:nvPr/>
        </p:nvSpPr>
        <p:spPr>
          <a:xfrm>
            <a:off x="914400" y="1073524"/>
            <a:ext cx="3074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C00000"/>
                </a:solidFill>
                <a:latin typeface="+mj-lt"/>
              </a:rPr>
              <a:t>Carbonates</a:t>
            </a:r>
          </a:p>
        </p:txBody>
      </p:sp>
    </p:spTree>
    <p:extLst>
      <p:ext uri="{BB962C8B-B14F-4D97-AF65-F5344CB8AC3E}">
        <p14:creationId xmlns:p14="http://schemas.microsoft.com/office/powerpoint/2010/main" val="409191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F6E7-FF41-4DB8-8857-CBDC6DD4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Acid + Carbonate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F964D-ADF1-4C3B-AE10-7490C6A7B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3059" y="1905000"/>
            <a:ext cx="5552141" cy="4038600"/>
          </a:xfrm>
        </p:spPr>
        <p:txBody>
          <a:bodyPr/>
          <a:lstStyle/>
          <a:p>
            <a:pPr marL="0" indent="0" algn="r">
              <a:buNone/>
            </a:pPr>
            <a:r>
              <a:rPr lang="en-AU" dirty="0"/>
              <a:t>H + CO</a:t>
            </a:r>
            <a:r>
              <a:rPr lang="en-AU" baseline="-25000" dirty="0"/>
              <a:t>3 </a:t>
            </a:r>
            <a:r>
              <a:rPr lang="en-AU" dirty="0">
                <a:sym typeface="Wingdings" panose="05000000000000000000" pitchFamily="2" charset="2"/>
              </a:rPr>
              <a:t></a:t>
            </a:r>
          </a:p>
          <a:p>
            <a:pPr marL="0" indent="0" algn="r">
              <a:buNone/>
            </a:pPr>
            <a:r>
              <a:rPr lang="en-AU" dirty="0">
                <a:sym typeface="Wingdings" panose="05000000000000000000" pitchFamily="2" charset="2"/>
              </a:rPr>
              <a:t>rest of acid + rest of carbonate </a:t>
            </a:r>
          </a:p>
          <a:p>
            <a:pPr marL="0" indent="0" algn="r">
              <a:buNone/>
            </a:pPr>
            <a:r>
              <a:rPr lang="en-AU" dirty="0" err="1">
                <a:sym typeface="Wingdings" panose="05000000000000000000" pitchFamily="2" charset="2"/>
              </a:rPr>
              <a:t>eg</a:t>
            </a:r>
            <a:r>
              <a:rPr lang="en-AU" dirty="0">
                <a:sym typeface="Wingdings" panose="05000000000000000000" pitchFamily="2" charset="2"/>
              </a:rPr>
              <a:t>   HCl + CaCO</a:t>
            </a:r>
            <a:r>
              <a:rPr lang="en-AU" baseline="-25000" dirty="0">
                <a:sym typeface="Wingdings" panose="05000000000000000000" pitchFamily="2" charset="2"/>
              </a:rPr>
              <a:t>3</a:t>
            </a:r>
            <a:r>
              <a:rPr lang="en-AU" dirty="0">
                <a:sym typeface="Wingdings" panose="05000000000000000000" pitchFamily="2" charset="2"/>
              </a:rPr>
              <a:t> </a:t>
            </a:r>
          </a:p>
          <a:p>
            <a:pPr marL="0" indent="0" algn="r">
              <a:buNone/>
            </a:pPr>
            <a:r>
              <a:rPr lang="en-AU" dirty="0">
                <a:sym typeface="Wingdings" panose="05000000000000000000" pitchFamily="2" charset="2"/>
              </a:rPr>
              <a:t>HCl + CuCO</a:t>
            </a:r>
            <a:r>
              <a:rPr lang="en-AU" baseline="-25000" dirty="0">
                <a:sym typeface="Wingdings" panose="05000000000000000000" pitchFamily="2" charset="2"/>
              </a:rPr>
              <a:t>3</a:t>
            </a:r>
            <a:r>
              <a:rPr lang="en-AU" dirty="0">
                <a:sym typeface="Wingdings" panose="05000000000000000000" pitchFamily="2" charset="2"/>
              </a:rPr>
              <a:t> </a:t>
            </a:r>
          </a:p>
          <a:p>
            <a:pPr marL="0" indent="0" algn="r">
              <a:buNone/>
            </a:pPr>
            <a:r>
              <a:rPr lang="en-AU" dirty="0">
                <a:sym typeface="Wingdings" panose="05000000000000000000" pitchFamily="2" charset="2"/>
              </a:rPr>
              <a:t>H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SO</a:t>
            </a:r>
            <a:r>
              <a:rPr lang="en-AU" baseline="-25000" dirty="0">
                <a:sym typeface="Wingdings" panose="05000000000000000000" pitchFamily="2" charset="2"/>
              </a:rPr>
              <a:t>4</a:t>
            </a:r>
            <a:r>
              <a:rPr lang="en-AU" dirty="0">
                <a:sym typeface="Wingdings" panose="05000000000000000000" pitchFamily="2" charset="2"/>
              </a:rPr>
              <a:t> + CaCO</a:t>
            </a:r>
            <a:r>
              <a:rPr lang="en-AU" baseline="-25000" dirty="0">
                <a:sym typeface="Wingdings" panose="05000000000000000000" pitchFamily="2" charset="2"/>
              </a:rPr>
              <a:t>3</a:t>
            </a:r>
            <a:r>
              <a:rPr lang="en-AU" dirty="0">
                <a:sym typeface="Wingdings" panose="05000000000000000000" pitchFamily="2" charset="2"/>
              </a:rPr>
              <a:t> </a:t>
            </a:r>
          </a:p>
          <a:p>
            <a:pPr marL="0" indent="0" algn="r">
              <a:buNone/>
            </a:pPr>
            <a:endParaRPr lang="en-AU" dirty="0">
              <a:sym typeface="Wingdings" panose="05000000000000000000" pitchFamily="2" charset="2"/>
            </a:endParaRPr>
          </a:p>
          <a:p>
            <a:pPr marL="0" indent="0" algn="r">
              <a:buNone/>
            </a:pPr>
            <a:endParaRPr lang="en-AU" dirty="0">
              <a:sym typeface="Wingdings" panose="05000000000000000000" pitchFamily="2" charset="2"/>
            </a:endParaRPr>
          </a:p>
          <a:p>
            <a:pPr marL="0" indent="0" algn="r">
              <a:buNone/>
            </a:pP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6D4CE-48AD-4092-A7EC-6B3373D351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CO</a:t>
            </a:r>
            <a:r>
              <a:rPr lang="en-AU" baseline="-25000" dirty="0"/>
              <a:t>2 </a:t>
            </a:r>
            <a:r>
              <a:rPr lang="en-AU" dirty="0"/>
              <a:t>+ H</a:t>
            </a:r>
            <a:r>
              <a:rPr lang="en-AU" baseline="-25000" dirty="0"/>
              <a:t>2</a:t>
            </a:r>
            <a:r>
              <a:rPr lang="en-AU" dirty="0"/>
              <a:t>O</a:t>
            </a:r>
          </a:p>
          <a:p>
            <a:pPr marL="0" indent="0">
              <a:buNone/>
            </a:pPr>
            <a:r>
              <a:rPr lang="en-AU" dirty="0"/>
              <a:t>“salt”</a:t>
            </a:r>
          </a:p>
          <a:p>
            <a:pPr marL="0" indent="0">
              <a:buNone/>
            </a:pPr>
            <a:r>
              <a:rPr lang="en-AU" dirty="0"/>
              <a:t>CaCl</a:t>
            </a:r>
            <a:r>
              <a:rPr lang="en-AU" baseline="-25000" dirty="0"/>
              <a:t>2</a:t>
            </a:r>
            <a:r>
              <a:rPr lang="en-AU" dirty="0"/>
              <a:t> + CO</a:t>
            </a:r>
            <a:r>
              <a:rPr lang="en-AU" baseline="-25000" dirty="0"/>
              <a:t>2</a:t>
            </a:r>
            <a:r>
              <a:rPr lang="en-AU" dirty="0"/>
              <a:t> + H</a:t>
            </a:r>
            <a:r>
              <a:rPr lang="en-AU" baseline="-25000" dirty="0"/>
              <a:t>2</a:t>
            </a:r>
            <a:r>
              <a:rPr lang="en-AU" dirty="0"/>
              <a:t>O</a:t>
            </a:r>
          </a:p>
          <a:p>
            <a:pPr marL="0" indent="0">
              <a:buNone/>
            </a:pPr>
            <a:r>
              <a:rPr lang="en-AU" dirty="0"/>
              <a:t>CuCl</a:t>
            </a:r>
            <a:r>
              <a:rPr lang="en-AU" baseline="-25000" dirty="0"/>
              <a:t>2</a:t>
            </a:r>
            <a:r>
              <a:rPr lang="en-AU" dirty="0"/>
              <a:t> + CO</a:t>
            </a:r>
            <a:r>
              <a:rPr lang="en-AU" baseline="-25000" dirty="0"/>
              <a:t>2</a:t>
            </a:r>
            <a:r>
              <a:rPr lang="en-AU" dirty="0"/>
              <a:t> + H</a:t>
            </a:r>
            <a:r>
              <a:rPr lang="en-AU" baseline="-25000" dirty="0"/>
              <a:t>2</a:t>
            </a:r>
            <a:r>
              <a:rPr lang="en-AU" dirty="0"/>
              <a:t>O </a:t>
            </a:r>
          </a:p>
          <a:p>
            <a:pPr marL="0" indent="0">
              <a:buNone/>
            </a:pPr>
            <a:r>
              <a:rPr lang="en-AU" dirty="0"/>
              <a:t>CaSO</a:t>
            </a:r>
            <a:r>
              <a:rPr lang="en-AU" baseline="-25000" dirty="0"/>
              <a:t>4</a:t>
            </a:r>
            <a:r>
              <a:rPr lang="en-AU" dirty="0"/>
              <a:t> + CO</a:t>
            </a:r>
            <a:r>
              <a:rPr lang="en-AU" baseline="-25000" dirty="0"/>
              <a:t>2</a:t>
            </a:r>
            <a:r>
              <a:rPr lang="en-AU" dirty="0"/>
              <a:t> + H</a:t>
            </a:r>
            <a:r>
              <a:rPr lang="en-AU" baseline="-25000" dirty="0"/>
              <a:t>2</a:t>
            </a:r>
            <a:r>
              <a:rPr lang="en-AU" dirty="0"/>
              <a:t>O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1B33D-39EE-40EB-B416-7CAE3C273086}"/>
              </a:ext>
            </a:extLst>
          </p:cNvPr>
          <p:cNvSpPr txBox="1"/>
          <p:nvPr/>
        </p:nvSpPr>
        <p:spPr>
          <a:xfrm>
            <a:off x="8148918" y="1981201"/>
            <a:ext cx="404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70C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needs balancing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9B54C-8777-43CB-9C21-420E5930A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611" y="2921050"/>
            <a:ext cx="4109060" cy="536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BAEA30-CE69-4E2C-8239-5EECF84C6C7D}"/>
              </a:ext>
            </a:extLst>
          </p:cNvPr>
          <p:cNvSpPr txBox="1"/>
          <p:nvPr/>
        </p:nvSpPr>
        <p:spPr>
          <a:xfrm>
            <a:off x="3083859" y="2934324"/>
            <a:ext cx="1380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0070C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7EB4F4-D1B8-4A02-843B-65570C5A5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581" y="3429000"/>
            <a:ext cx="1505843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0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2402-07EA-4E71-BF9A-97993AC5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Acid + Metal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3CB3E-412A-4251-AE4A-36FCB7F126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AU" dirty="0"/>
              <a:t>H</a:t>
            </a:r>
            <a:r>
              <a:rPr lang="en-AU" baseline="30000" dirty="0"/>
              <a:t>+</a:t>
            </a:r>
            <a:r>
              <a:rPr lang="en-AU" dirty="0">
                <a:sym typeface="Wingdings" panose="05000000000000000000" pitchFamily="2" charset="2"/>
              </a:rPr>
              <a:t></a:t>
            </a:r>
            <a:endParaRPr lang="en-AU" dirty="0"/>
          </a:p>
          <a:p>
            <a:pPr marL="0" indent="0" algn="r">
              <a:buNone/>
            </a:pPr>
            <a:r>
              <a:rPr lang="en-AU" dirty="0">
                <a:sym typeface="Wingdings" panose="05000000000000000000" pitchFamily="2" charset="2"/>
              </a:rPr>
              <a:t>rest of acid + metal  </a:t>
            </a:r>
          </a:p>
          <a:p>
            <a:pPr marL="0" indent="0" algn="r">
              <a:buNone/>
            </a:pPr>
            <a:r>
              <a:rPr lang="en-AU" dirty="0" err="1">
                <a:sym typeface="Wingdings" panose="05000000000000000000" pitchFamily="2" charset="2"/>
              </a:rPr>
              <a:t>eg</a:t>
            </a:r>
            <a:r>
              <a:rPr lang="en-AU" dirty="0">
                <a:sym typeface="Wingdings" panose="05000000000000000000" pitchFamily="2" charset="2"/>
              </a:rPr>
              <a:t> HCl + Zn  </a:t>
            </a:r>
          </a:p>
          <a:p>
            <a:pPr marL="0" indent="0" algn="r">
              <a:buNone/>
            </a:pPr>
            <a:r>
              <a:rPr lang="en-AU" dirty="0">
                <a:sym typeface="Wingdings" panose="05000000000000000000" pitchFamily="2" charset="2"/>
              </a:rPr>
              <a:t>H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SO</a:t>
            </a:r>
            <a:r>
              <a:rPr lang="en-AU" baseline="-25000" dirty="0">
                <a:sym typeface="Wingdings" panose="05000000000000000000" pitchFamily="2" charset="2"/>
              </a:rPr>
              <a:t>4</a:t>
            </a:r>
            <a:r>
              <a:rPr lang="en-AU" dirty="0">
                <a:sym typeface="Wingdings" panose="05000000000000000000" pitchFamily="2" charset="2"/>
              </a:rPr>
              <a:t> + Zn  </a:t>
            </a:r>
          </a:p>
          <a:p>
            <a:pPr marL="0" indent="0" algn="r">
              <a:buNone/>
            </a:pPr>
            <a:r>
              <a:rPr lang="en-AU" dirty="0">
                <a:sym typeface="Wingdings" panose="05000000000000000000" pitchFamily="2" charset="2"/>
              </a:rPr>
              <a:t>HNO</a:t>
            </a:r>
            <a:r>
              <a:rPr lang="en-AU" baseline="-25000" dirty="0">
                <a:sym typeface="Wingdings" panose="05000000000000000000" pitchFamily="2" charset="2"/>
              </a:rPr>
              <a:t>3</a:t>
            </a:r>
            <a:r>
              <a:rPr lang="en-AU" dirty="0">
                <a:sym typeface="Wingdings" panose="05000000000000000000" pitchFamily="2" charset="2"/>
              </a:rPr>
              <a:t> + Mg    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9DF99-CF0E-461C-A350-A8FB51AE11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H</a:t>
            </a:r>
            <a:r>
              <a:rPr lang="en-AU" baseline="-25000" dirty="0"/>
              <a:t>2</a:t>
            </a:r>
          </a:p>
          <a:p>
            <a:pPr marL="0" indent="0">
              <a:buNone/>
            </a:pPr>
            <a:r>
              <a:rPr lang="en-AU" dirty="0"/>
              <a:t>“salt”</a:t>
            </a:r>
          </a:p>
          <a:p>
            <a:pPr marL="0" indent="0">
              <a:buNone/>
            </a:pPr>
            <a:r>
              <a:rPr lang="en-AU" dirty="0"/>
              <a:t>ZnCl</a:t>
            </a:r>
            <a:r>
              <a:rPr lang="en-AU" baseline="-25000" dirty="0"/>
              <a:t>2</a:t>
            </a:r>
            <a:r>
              <a:rPr lang="en-AU" dirty="0"/>
              <a:t> + H</a:t>
            </a:r>
            <a:r>
              <a:rPr lang="en-AU" baseline="-25000" dirty="0"/>
              <a:t>2</a:t>
            </a:r>
          </a:p>
          <a:p>
            <a:pPr marL="0" indent="0">
              <a:buNone/>
            </a:pPr>
            <a:r>
              <a:rPr lang="en-AU" dirty="0"/>
              <a:t>ZnSO</a:t>
            </a:r>
            <a:r>
              <a:rPr lang="en-AU" baseline="-25000" dirty="0"/>
              <a:t>4</a:t>
            </a:r>
            <a:r>
              <a:rPr lang="en-AU" dirty="0"/>
              <a:t> + H</a:t>
            </a:r>
            <a:r>
              <a:rPr lang="en-AU" baseline="-25000" dirty="0"/>
              <a:t>2</a:t>
            </a:r>
          </a:p>
          <a:p>
            <a:pPr marL="0" indent="0">
              <a:buNone/>
            </a:pPr>
            <a:r>
              <a:rPr lang="en-AU" dirty="0"/>
              <a:t>Mg(NO</a:t>
            </a:r>
            <a:r>
              <a:rPr lang="en-AU" baseline="-25000" dirty="0"/>
              <a:t>3</a:t>
            </a:r>
            <a:r>
              <a:rPr lang="en-AU" dirty="0"/>
              <a:t>)</a:t>
            </a:r>
            <a:r>
              <a:rPr lang="en-AU" baseline="-25000" dirty="0"/>
              <a:t>2</a:t>
            </a:r>
            <a:r>
              <a:rPr lang="en-AU" dirty="0"/>
              <a:t> + H</a:t>
            </a:r>
            <a:r>
              <a:rPr lang="en-AU" baseline="-25000" dirty="0"/>
              <a:t>2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577B5-02F9-4356-A11A-72EF16865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901" y="3924300"/>
            <a:ext cx="1505843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21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BDF2-CFEE-4D39-AE82-CFD8DE8E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348B-85B6-43F5-ADC1-6ACB383F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Classify substances as acids, bases, metals, carbonates or salts. </a:t>
            </a:r>
          </a:p>
          <a:p>
            <a:pPr marL="0" indent="0">
              <a:buNone/>
            </a:pPr>
            <a:r>
              <a:rPr lang="en-AU" dirty="0"/>
              <a:t>Recall the name of common acids.</a:t>
            </a:r>
          </a:p>
          <a:p>
            <a:pPr marL="0" indent="0">
              <a:buNone/>
            </a:pPr>
            <a:r>
              <a:rPr lang="en-AU" dirty="0"/>
              <a:t>Write word and chemical equations for reactions between acids, bases, metals and carbonates.</a:t>
            </a:r>
          </a:p>
          <a:p>
            <a:pPr marL="0" indent="0">
              <a:buNone/>
            </a:pPr>
            <a:r>
              <a:rPr lang="en-AU" dirty="0"/>
              <a:t>Identify salts that would be produced.</a:t>
            </a:r>
          </a:p>
        </p:txBody>
      </p:sp>
    </p:spTree>
    <p:extLst>
      <p:ext uri="{BB962C8B-B14F-4D97-AF65-F5344CB8AC3E}">
        <p14:creationId xmlns:p14="http://schemas.microsoft.com/office/powerpoint/2010/main" val="238306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15BA-F791-4158-85CA-9C932C28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F886F-9300-42C9-B562-D1A00D711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Write the formula for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	sodium ethanoate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	calcium hydroxide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	zinc </a:t>
            </a:r>
            <a:r>
              <a:rPr lang="en-AU" dirty="0" err="1"/>
              <a:t>sulfate</a:t>
            </a:r>
            <a:endParaRPr lang="en-AU" dirty="0"/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	copper II nitrate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	nitric acid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	iron II oxide</a:t>
            </a:r>
          </a:p>
        </p:txBody>
      </p:sp>
    </p:spTree>
    <p:extLst>
      <p:ext uri="{BB962C8B-B14F-4D97-AF65-F5344CB8AC3E}">
        <p14:creationId xmlns:p14="http://schemas.microsoft.com/office/powerpoint/2010/main" val="349540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BA38-8F15-4359-9704-F471C6FF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88BF4-6139-4B83-B689-24EF895A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2. Name these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	Na</a:t>
            </a:r>
            <a:r>
              <a:rPr lang="en-AU" baseline="-25000" dirty="0"/>
              <a:t>2</a:t>
            </a:r>
            <a:r>
              <a:rPr lang="en-AU" dirty="0"/>
              <a:t>CO</a:t>
            </a:r>
            <a:r>
              <a:rPr lang="en-AU" baseline="-25000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	CaCO</a:t>
            </a:r>
            <a:r>
              <a:rPr lang="en-AU" baseline="-25000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	HC</a:t>
            </a:r>
            <a:r>
              <a:rPr lang="en-AU" dirty="0">
                <a:latin typeface="Cavolini" panose="03000502040302020204" pitchFamily="66" charset="0"/>
                <a:cs typeface="Cavolini" panose="03000502040302020204" pitchFamily="66" charset="0"/>
              </a:rPr>
              <a:t>l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	FeC</a:t>
            </a:r>
            <a:r>
              <a:rPr lang="en-AU" dirty="0">
                <a:latin typeface="Cavolini" panose="03000502040302020204" pitchFamily="66" charset="0"/>
                <a:cs typeface="Cavolini" panose="03000502040302020204" pitchFamily="66" charset="0"/>
              </a:rPr>
              <a:t>l</a:t>
            </a:r>
            <a:r>
              <a:rPr lang="en-AU" baseline="-25000" dirty="0">
                <a:latin typeface="Cavolini" panose="03000502040302020204" pitchFamily="66" charset="0"/>
                <a:cs typeface="Cavolini" panose="03000502040302020204" pitchFamily="66" charset="0"/>
              </a:rPr>
              <a:t>3</a:t>
            </a:r>
            <a:endParaRPr lang="en-AU" baseline="-25000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614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CA75-DFBD-49EC-AAA9-69A73424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7019D-EC4E-4FFC-B632-C771CCB96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3. Balance this: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 H</a:t>
            </a:r>
            <a:r>
              <a:rPr lang="en-AU" baseline="-25000" dirty="0"/>
              <a:t>2</a:t>
            </a:r>
            <a:r>
              <a:rPr lang="en-AU" dirty="0"/>
              <a:t>SO</a:t>
            </a:r>
            <a:r>
              <a:rPr lang="en-AU" baseline="-25000" dirty="0"/>
              <a:t>4</a:t>
            </a:r>
            <a:r>
              <a:rPr lang="en-AU" dirty="0"/>
              <a:t>  + Na  </a:t>
            </a:r>
            <a:r>
              <a:rPr lang="en-AU" dirty="0">
                <a:sym typeface="Wingdings" panose="05000000000000000000" pitchFamily="2" charset="2"/>
              </a:rPr>
              <a:t> H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 + Na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SO</a:t>
            </a:r>
            <a:r>
              <a:rPr lang="en-AU" baseline="-25000" dirty="0">
                <a:sym typeface="Wingdings" panose="05000000000000000000" pitchFamily="2" charset="2"/>
              </a:rPr>
              <a:t>4</a:t>
            </a:r>
            <a:endParaRPr lang="en-AU" baseline="-25000" dirty="0"/>
          </a:p>
        </p:txBody>
      </p:sp>
    </p:spTree>
    <p:extLst>
      <p:ext uri="{BB962C8B-B14F-4D97-AF65-F5344CB8AC3E}">
        <p14:creationId xmlns:p14="http://schemas.microsoft.com/office/powerpoint/2010/main" val="311778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3FC7-996C-4351-8B2B-34FC058B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8F8B-A473-4FD7-AD6D-6A7F1237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types of chemical reactions are used to produce a range of products and can occur at different rates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A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predicting the products of different types of simple chemical reactions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A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word or symbol equations to represent chemical reactions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829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4732-DE2F-415A-ACED-004EB1F6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Common acids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20569-908C-48CA-9C8E-743CC988FA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E1F8D-D02D-4463-B472-BBED576512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600" dirty="0"/>
              <a:t>HC</a:t>
            </a:r>
            <a:r>
              <a:rPr lang="en-AU" sz="3600" dirty="0">
                <a:latin typeface="Cavolini" panose="03000502040302020204" pitchFamily="66" charset="0"/>
                <a:cs typeface="Cavolini" panose="03000502040302020204" pitchFamily="66" charset="0"/>
              </a:rPr>
              <a:t>l</a:t>
            </a:r>
          </a:p>
          <a:p>
            <a:pPr marL="0" indent="0">
              <a:buNone/>
            </a:pPr>
            <a:r>
              <a:rPr lang="en-AU" sz="3600" dirty="0"/>
              <a:t>H</a:t>
            </a:r>
            <a:r>
              <a:rPr lang="en-AU" sz="3600" baseline="-25000" dirty="0"/>
              <a:t>2</a:t>
            </a:r>
            <a:r>
              <a:rPr lang="en-AU" sz="3600" dirty="0"/>
              <a:t>SO</a:t>
            </a:r>
            <a:r>
              <a:rPr lang="en-AU" sz="3600" baseline="-25000" dirty="0"/>
              <a:t>4</a:t>
            </a:r>
          </a:p>
          <a:p>
            <a:pPr marL="0" indent="0">
              <a:buNone/>
            </a:pPr>
            <a:r>
              <a:rPr lang="en-AU" sz="3600" dirty="0"/>
              <a:t>HNO</a:t>
            </a:r>
            <a:r>
              <a:rPr lang="en-AU" sz="3600" baseline="-25000" dirty="0"/>
              <a:t>3</a:t>
            </a:r>
          </a:p>
          <a:p>
            <a:pPr marL="0" indent="0">
              <a:buNone/>
            </a:pPr>
            <a:r>
              <a:rPr lang="en-AU" sz="3600" dirty="0"/>
              <a:t>H</a:t>
            </a:r>
            <a:r>
              <a:rPr lang="en-AU" sz="3600" baseline="-25000" dirty="0"/>
              <a:t>3</a:t>
            </a:r>
            <a:r>
              <a:rPr lang="en-AU" sz="3600" dirty="0"/>
              <a:t>PO</a:t>
            </a:r>
            <a:r>
              <a:rPr lang="en-AU" sz="3600" baseline="-25000" dirty="0"/>
              <a:t>4</a:t>
            </a:r>
          </a:p>
          <a:p>
            <a:pPr marL="0" indent="0">
              <a:buNone/>
            </a:pPr>
            <a:r>
              <a:rPr lang="en-AU" sz="3600" dirty="0"/>
              <a:t>CH</a:t>
            </a:r>
            <a:r>
              <a:rPr lang="en-AU" sz="3600" baseline="-25000" dirty="0"/>
              <a:t>3</a:t>
            </a:r>
            <a:r>
              <a:rPr lang="en-AU" sz="3600" dirty="0"/>
              <a:t>COOH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051AB-E96B-43FD-AAB2-F8411A849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31DF1-DE47-4F32-8D55-ED74EDB911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600" dirty="0"/>
              <a:t>hydrochloric acid </a:t>
            </a:r>
          </a:p>
          <a:p>
            <a:pPr marL="0" indent="0">
              <a:buNone/>
            </a:pPr>
            <a:r>
              <a:rPr lang="en-AU" sz="3600" dirty="0"/>
              <a:t>sulfuric acid</a:t>
            </a:r>
          </a:p>
          <a:p>
            <a:pPr marL="0" indent="0">
              <a:buNone/>
            </a:pPr>
            <a:r>
              <a:rPr lang="en-AU" sz="3600" dirty="0"/>
              <a:t>nitric acid</a:t>
            </a:r>
          </a:p>
          <a:p>
            <a:pPr marL="0" indent="0">
              <a:buNone/>
            </a:pPr>
            <a:r>
              <a:rPr lang="en-AU" sz="3600" dirty="0"/>
              <a:t>phosphoric acid</a:t>
            </a:r>
          </a:p>
          <a:p>
            <a:pPr marL="0" indent="0">
              <a:buNone/>
            </a:pPr>
            <a:r>
              <a:rPr lang="en-AU" sz="3600" dirty="0"/>
              <a:t>ethanoic acid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54918-4812-445C-87B7-C2A401BAE606}"/>
              </a:ext>
            </a:extLst>
          </p:cNvPr>
          <p:cNvSpPr txBox="1"/>
          <p:nvPr/>
        </p:nvSpPr>
        <p:spPr>
          <a:xfrm>
            <a:off x="2773332" y="5560469"/>
            <a:ext cx="684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What do they all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50495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3ADD-2236-45AB-B9F6-219F6F7E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Common 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5550-BCDC-4432-97F9-72D15DF82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82FB4-76F4-49D9-9BA4-355E069A10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200" dirty="0"/>
              <a:t>NaOH</a:t>
            </a:r>
          </a:p>
          <a:p>
            <a:pPr marL="0" indent="0">
              <a:buNone/>
            </a:pPr>
            <a:r>
              <a:rPr lang="en-AU" sz="3200" dirty="0"/>
              <a:t>KOH</a:t>
            </a:r>
          </a:p>
          <a:p>
            <a:pPr marL="0" indent="0">
              <a:buNone/>
            </a:pPr>
            <a:r>
              <a:rPr lang="en-AU" sz="3200" dirty="0"/>
              <a:t>Ca(OH)</a:t>
            </a:r>
            <a:r>
              <a:rPr lang="en-AU" sz="3200" baseline="-25000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08196-D6A7-4AC8-90E3-28A51EEF1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4E870-4D98-4068-99DB-A87A88A6D6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3600" dirty="0"/>
              <a:t>sodium hydroxide</a:t>
            </a:r>
          </a:p>
          <a:p>
            <a:pPr marL="0" indent="0">
              <a:buNone/>
            </a:pPr>
            <a:r>
              <a:rPr lang="en-AU" sz="3600" dirty="0"/>
              <a:t>potassium hydroxide</a:t>
            </a:r>
          </a:p>
          <a:p>
            <a:pPr marL="0" indent="0">
              <a:buNone/>
            </a:pPr>
            <a:r>
              <a:rPr lang="en-AU" sz="3600" dirty="0"/>
              <a:t>calcium hydroxide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F6AEA-8A4D-4266-B15C-D8B5F6043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443" y="5479931"/>
            <a:ext cx="6937849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6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EEDF3E-6942-4AE8-B367-3E0872A9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Acid + Base </a:t>
            </a:r>
            <a:r>
              <a:rPr lang="en-AU" dirty="0">
                <a:sym typeface="Wingdings" panose="05000000000000000000" pitchFamily="2" charset="2"/>
              </a:rPr>
              <a:t></a:t>
            </a:r>
            <a:endParaRPr lang="en-A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22D49E-7740-4A63-8046-26E6AD71E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5035" y="1905000"/>
            <a:ext cx="5029200" cy="4038600"/>
          </a:xfrm>
        </p:spPr>
        <p:txBody>
          <a:bodyPr/>
          <a:lstStyle/>
          <a:p>
            <a:pPr marL="0" indent="0" algn="r">
              <a:buNone/>
            </a:pPr>
            <a:r>
              <a:rPr lang="en-AU" dirty="0"/>
              <a:t>H  + OH </a:t>
            </a:r>
            <a:r>
              <a:rPr lang="en-AU" dirty="0">
                <a:sym typeface="Wingdings" panose="05000000000000000000" pitchFamily="2" charset="2"/>
              </a:rPr>
              <a:t></a:t>
            </a:r>
          </a:p>
          <a:p>
            <a:pPr marL="0" indent="0" algn="r">
              <a:buNone/>
            </a:pPr>
            <a:r>
              <a:rPr lang="en-AU" dirty="0">
                <a:sym typeface="Wingdings" panose="05000000000000000000" pitchFamily="2" charset="2"/>
              </a:rPr>
              <a:t>rest of acid + rest of base </a:t>
            </a:r>
          </a:p>
          <a:p>
            <a:pPr marL="0" indent="0" algn="r">
              <a:buNone/>
            </a:pPr>
            <a:r>
              <a:rPr lang="en-AU" dirty="0" err="1">
                <a:sym typeface="Wingdings" panose="05000000000000000000" pitchFamily="2" charset="2"/>
              </a:rPr>
              <a:t>eg</a:t>
            </a:r>
            <a:r>
              <a:rPr lang="en-AU" dirty="0">
                <a:sym typeface="Wingdings" panose="05000000000000000000" pitchFamily="2" charset="2"/>
              </a:rPr>
              <a:t> HC</a:t>
            </a:r>
            <a:r>
              <a:rPr lang="en-AU" dirty="0">
                <a:latin typeface="Cavolini" panose="03000502040302020204" pitchFamily="66" charset="0"/>
                <a:cs typeface="Cavolini" panose="03000502040302020204" pitchFamily="66" charset="0"/>
                <a:sym typeface="Wingdings" panose="05000000000000000000" pitchFamily="2" charset="2"/>
              </a:rPr>
              <a:t>l</a:t>
            </a:r>
            <a:r>
              <a:rPr lang="en-AU" dirty="0">
                <a:sym typeface="Wingdings" panose="05000000000000000000" pitchFamily="2" charset="2"/>
              </a:rPr>
              <a:t> + NaOH </a:t>
            </a:r>
          </a:p>
          <a:p>
            <a:pPr marL="0" indent="0" algn="r">
              <a:buNone/>
            </a:pPr>
            <a:r>
              <a:rPr lang="en-AU" dirty="0">
                <a:sym typeface="Wingdings" panose="05000000000000000000" pitchFamily="2" charset="2"/>
              </a:rPr>
              <a:t>HC</a:t>
            </a:r>
            <a:r>
              <a:rPr lang="en-AU" dirty="0">
                <a:latin typeface="Cavolini" panose="03000502040302020204" pitchFamily="66" charset="0"/>
                <a:cs typeface="Cavolini" panose="03000502040302020204" pitchFamily="66" charset="0"/>
                <a:sym typeface="Wingdings" panose="05000000000000000000" pitchFamily="2" charset="2"/>
              </a:rPr>
              <a:t>l</a:t>
            </a:r>
            <a:r>
              <a:rPr lang="en-AU" dirty="0">
                <a:sym typeface="Wingdings" panose="05000000000000000000" pitchFamily="2" charset="2"/>
              </a:rPr>
              <a:t> + KOH </a:t>
            </a:r>
          </a:p>
          <a:p>
            <a:pPr marL="0" indent="0" algn="r">
              <a:buNone/>
            </a:pPr>
            <a:r>
              <a:rPr lang="en-AU" dirty="0">
                <a:sym typeface="Wingdings" panose="05000000000000000000" pitchFamily="2" charset="2"/>
              </a:rPr>
              <a:t>HNO</a:t>
            </a:r>
            <a:r>
              <a:rPr lang="en-AU" baseline="-25000" dirty="0">
                <a:sym typeface="Wingdings" panose="05000000000000000000" pitchFamily="2" charset="2"/>
              </a:rPr>
              <a:t>3</a:t>
            </a:r>
            <a:r>
              <a:rPr lang="en-AU" dirty="0">
                <a:sym typeface="Wingdings" panose="05000000000000000000" pitchFamily="2" charset="2"/>
              </a:rPr>
              <a:t> + NaOH   </a:t>
            </a:r>
            <a:endParaRPr lang="en-A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941052-E3E5-4E14-9DC6-F15221FC4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9482" y="1905000"/>
            <a:ext cx="5029200" cy="403860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H</a:t>
            </a:r>
            <a:r>
              <a:rPr lang="en-AU" baseline="-25000" dirty="0"/>
              <a:t>2</a:t>
            </a:r>
            <a:r>
              <a:rPr lang="en-AU" dirty="0"/>
              <a:t>O</a:t>
            </a:r>
          </a:p>
          <a:p>
            <a:pPr marL="0" indent="0">
              <a:buNone/>
            </a:pPr>
            <a:r>
              <a:rPr lang="en-AU" dirty="0"/>
              <a:t>“salt”</a:t>
            </a:r>
          </a:p>
          <a:p>
            <a:pPr marL="0" indent="0">
              <a:buNone/>
            </a:pPr>
            <a:r>
              <a:rPr lang="en-AU" dirty="0"/>
              <a:t>NaC</a:t>
            </a:r>
            <a:r>
              <a:rPr lang="en-AU" dirty="0">
                <a:latin typeface="Cavolini" panose="03000502040302020204" pitchFamily="66" charset="0"/>
                <a:cs typeface="Cavolini" panose="03000502040302020204" pitchFamily="66" charset="0"/>
              </a:rPr>
              <a:t>l </a:t>
            </a:r>
            <a:r>
              <a:rPr lang="en-AU" dirty="0"/>
              <a:t>+ H</a:t>
            </a:r>
            <a:r>
              <a:rPr lang="en-AU" baseline="-25000" dirty="0"/>
              <a:t>2</a:t>
            </a:r>
            <a:r>
              <a:rPr lang="en-AU" dirty="0"/>
              <a:t>O</a:t>
            </a:r>
          </a:p>
          <a:p>
            <a:pPr marL="0" indent="0">
              <a:buNone/>
            </a:pPr>
            <a:r>
              <a:rPr lang="en-AU" dirty="0" err="1"/>
              <a:t>KC</a:t>
            </a:r>
            <a:r>
              <a:rPr lang="en-AU" dirty="0" err="1">
                <a:latin typeface="Cavolini" panose="03000502040302020204" pitchFamily="66" charset="0"/>
                <a:cs typeface="Cavolini" panose="03000502040302020204" pitchFamily="66" charset="0"/>
              </a:rPr>
              <a:t>l</a:t>
            </a:r>
            <a:r>
              <a:rPr lang="en-AU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AU" dirty="0"/>
              <a:t>+ H</a:t>
            </a:r>
            <a:r>
              <a:rPr lang="en-AU" baseline="-25000" dirty="0"/>
              <a:t>2</a:t>
            </a:r>
            <a:r>
              <a:rPr lang="en-AU" dirty="0"/>
              <a:t>O</a:t>
            </a:r>
            <a:endParaRPr lang="en-AU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0" indent="0">
              <a:buNone/>
            </a:pPr>
            <a:r>
              <a:rPr lang="en-AU" dirty="0"/>
              <a:t>NaNO</a:t>
            </a:r>
            <a:r>
              <a:rPr lang="en-AU" baseline="-25000" dirty="0"/>
              <a:t>3</a:t>
            </a:r>
            <a:r>
              <a:rPr lang="en-AU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AU" dirty="0"/>
              <a:t>+ H</a:t>
            </a:r>
            <a:r>
              <a:rPr lang="en-AU" baseline="-25000" dirty="0"/>
              <a:t>2</a:t>
            </a:r>
            <a:r>
              <a:rPr lang="en-AU" dirty="0"/>
              <a:t>O</a:t>
            </a:r>
            <a:endParaRPr lang="en-AU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0" indent="0">
              <a:buNone/>
            </a:pPr>
            <a:endParaRPr lang="en-AU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EAEC2F-A786-4F29-9991-E3AA2A0E2CA5}"/>
              </a:ext>
            </a:extLst>
          </p:cNvPr>
          <p:cNvSpPr txBox="1"/>
          <p:nvPr/>
        </p:nvSpPr>
        <p:spPr>
          <a:xfrm>
            <a:off x="4518212" y="986443"/>
            <a:ext cx="5154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1" dirty="0">
                <a:solidFill>
                  <a:srgbClr val="C00000"/>
                </a:solidFill>
                <a:latin typeface="+mj-lt"/>
              </a:rPr>
              <a:t>Salt + Water</a:t>
            </a:r>
          </a:p>
        </p:txBody>
      </p:sp>
    </p:spTree>
    <p:extLst>
      <p:ext uri="{BB962C8B-B14F-4D97-AF65-F5344CB8AC3E}">
        <p14:creationId xmlns:p14="http://schemas.microsoft.com/office/powerpoint/2010/main" val="69084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233A-89F3-4E68-8C9B-81F23123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“salts” 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9B02BA-7644-45EF-BDCE-B5E83AE0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NaC</a:t>
            </a:r>
            <a:r>
              <a:rPr lang="en-AU" dirty="0">
                <a:latin typeface="Cavolini" panose="03000502040302020204" pitchFamily="66" charset="0"/>
                <a:cs typeface="Cavolini" panose="03000502040302020204" pitchFamily="66" charset="0"/>
              </a:rPr>
              <a:t>l</a:t>
            </a:r>
          </a:p>
          <a:p>
            <a:pPr marL="0" indent="0">
              <a:buNone/>
            </a:pPr>
            <a:r>
              <a:rPr lang="en-AU" dirty="0" err="1"/>
              <a:t>KC</a:t>
            </a:r>
            <a:r>
              <a:rPr lang="en-AU" dirty="0" err="1">
                <a:latin typeface="Cavolini" panose="03000502040302020204" pitchFamily="66" charset="0"/>
                <a:cs typeface="Cavolini" panose="03000502040302020204" pitchFamily="66" charset="0"/>
              </a:rPr>
              <a:t>l</a:t>
            </a:r>
            <a:endParaRPr lang="en-AU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0" indent="0">
              <a:buNone/>
            </a:pPr>
            <a:r>
              <a:rPr lang="en-AU" dirty="0"/>
              <a:t>NaNO</a:t>
            </a:r>
            <a:r>
              <a:rPr lang="en-AU" baseline="-25000" dirty="0"/>
              <a:t>3</a:t>
            </a:r>
          </a:p>
          <a:p>
            <a:pPr marL="0" indent="0">
              <a:buNone/>
            </a:pPr>
            <a:r>
              <a:rPr lang="en-AU" dirty="0"/>
              <a:t>CuC</a:t>
            </a:r>
            <a:r>
              <a:rPr lang="en-AU" dirty="0">
                <a:latin typeface="Cavolini" panose="03000502040302020204" pitchFamily="66" charset="0"/>
                <a:cs typeface="Cavolini" panose="03000502040302020204" pitchFamily="66" charset="0"/>
              </a:rPr>
              <a:t>l</a:t>
            </a:r>
            <a:r>
              <a:rPr lang="en-AU" baseline="-25000" dirty="0"/>
              <a:t>2</a:t>
            </a:r>
          </a:p>
          <a:p>
            <a:pPr marL="0" indent="0">
              <a:buNone/>
            </a:pPr>
            <a:r>
              <a:rPr lang="en-AU" dirty="0"/>
              <a:t>ZnC</a:t>
            </a:r>
            <a:r>
              <a:rPr lang="en-AU" dirty="0">
                <a:latin typeface="Cavolini" panose="03000502040302020204" pitchFamily="66" charset="0"/>
                <a:cs typeface="Cavolini" panose="03000502040302020204" pitchFamily="66" charset="0"/>
              </a:rPr>
              <a:t>l</a:t>
            </a:r>
            <a:r>
              <a:rPr lang="en-AU" baseline="-25000" dirty="0"/>
              <a:t>2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70C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Always contain positive and negative ion combo</a:t>
            </a:r>
          </a:p>
          <a:p>
            <a:pPr marL="0" indent="0">
              <a:buNone/>
            </a:pPr>
            <a:r>
              <a:rPr lang="en-AU" sz="2800" dirty="0">
                <a:solidFill>
                  <a:srgbClr val="0070C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Always soluble in water</a:t>
            </a:r>
          </a:p>
        </p:txBody>
      </p:sp>
    </p:spTree>
    <p:extLst>
      <p:ext uri="{BB962C8B-B14F-4D97-AF65-F5344CB8AC3E}">
        <p14:creationId xmlns:p14="http://schemas.microsoft.com/office/powerpoint/2010/main" val="234060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Studio">
  <a:themeElements>
    <a:clrScheme name="Studio 3">
      <a:dk1>
        <a:srgbClr val="000000"/>
      </a:dk1>
      <a:lt1>
        <a:srgbClr val="FFFFFF"/>
      </a:lt1>
      <a:dk2>
        <a:srgbClr val="CD0505"/>
      </a:dk2>
      <a:lt2>
        <a:srgbClr val="5F5F5F"/>
      </a:lt2>
      <a:accent1>
        <a:srgbClr val="D2D5DE"/>
      </a:accent1>
      <a:accent2>
        <a:srgbClr val="D55757"/>
      </a:accent2>
      <a:accent3>
        <a:srgbClr val="FFFFFF"/>
      </a:accent3>
      <a:accent4>
        <a:srgbClr val="000000"/>
      </a:accent4>
      <a:accent5>
        <a:srgbClr val="E5E7EC"/>
      </a:accent5>
      <a:accent6>
        <a:srgbClr val="C14E4E"/>
      </a:accent6>
      <a:hlink>
        <a:srgbClr val="F42D1E"/>
      </a:hlink>
      <a:folHlink>
        <a:srgbClr val="7C849E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 10e Cycles</Template>
  <TotalTime>223</TotalTime>
  <Words>354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Cavolini</vt:lpstr>
      <vt:lpstr>Times New Roman</vt:lpstr>
      <vt:lpstr>Wingdings</vt:lpstr>
      <vt:lpstr>Studio</vt:lpstr>
      <vt:lpstr>Year 10 PreATAR Science</vt:lpstr>
      <vt:lpstr>Review</vt:lpstr>
      <vt:lpstr>Review</vt:lpstr>
      <vt:lpstr>Review</vt:lpstr>
      <vt:lpstr>Learning Intentions</vt:lpstr>
      <vt:lpstr>Common acids</vt:lpstr>
      <vt:lpstr>Common bases</vt:lpstr>
      <vt:lpstr>Acid + Base </vt:lpstr>
      <vt:lpstr>What are “salts” ?</vt:lpstr>
      <vt:lpstr>What are these?</vt:lpstr>
      <vt:lpstr>Acid + Carbonate</vt:lpstr>
      <vt:lpstr>Acid + Metal</vt:lpstr>
      <vt:lpstr>Success criteria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Year 10 PreATAR Science</dc:title>
  <dc:creator>JOHNSON Kristy [Narrogin Senior High School]</dc:creator>
  <cp:lastModifiedBy>JOHNSON Kristy [Narrogin Senior High School]</cp:lastModifiedBy>
  <cp:revision>13</cp:revision>
  <dcterms:created xsi:type="dcterms:W3CDTF">2023-06-20T00:28:23Z</dcterms:created>
  <dcterms:modified xsi:type="dcterms:W3CDTF">2023-07-26T01:30:01Z</dcterms:modified>
</cp:coreProperties>
</file>