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57" r:id="rId5"/>
    <p:sldId id="258" r:id="rId6"/>
    <p:sldId id="270" r:id="rId7"/>
    <p:sldId id="275" r:id="rId8"/>
    <p:sldId id="271" r:id="rId9"/>
    <p:sldId id="272" r:id="rId10"/>
    <p:sldId id="274" r:id="rId11"/>
    <p:sldId id="276"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101" d="100"/>
          <a:sy n="101" d="100"/>
        </p:scale>
        <p:origin x="12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18F-8A40-4575-834E-F17728108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7FBE97-6B81-4558-B80A-E09CD9492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D3F0AAB-B02F-4A39-B0E6-4C16E8921DDE}"/>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A512B776-E7B5-46B8-A7CE-96E550AED8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99A00B-2708-4AB9-BE37-A5136F10237E}"/>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259903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88A1-1998-4835-9398-F81F3619D97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C5F913-4167-4243-906B-29A82490C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687F06-8A59-4EB5-A9B4-2D46F2388385}"/>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04D3A0A9-A4A0-4D8C-985E-1D01CDEBD0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399022-74BE-4C61-95B1-0F1C914E5C03}"/>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327895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C9B3A-D7EC-4458-9CC9-250562AB08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F5C0FB2-2A78-472F-9317-98EB84CCEA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EB4C69D-CC3B-4506-9249-AF5F64A27D51}"/>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2AADA2C6-FD6D-478C-B12A-B919F3069E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16DDE0-FA5D-4427-BAB1-D003466B429E}"/>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347029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FA6D-D450-493E-8A4E-D6295EE5FC6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62A328-837F-4C84-A636-6F17F0F762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EDF52C-D4DB-40D7-8C81-6A9D7CFA982B}"/>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D56C6594-F159-48FF-875C-94FFAB36FF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6B8A0E-7AEC-4BA4-B25E-A4EC5B9951D4}"/>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209314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56A4-F0FC-4A73-AB15-15F7BA897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1F2AA88-4A19-4FA0-B3C5-F6588A1AC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0F75A-D2C8-42FF-877B-CF5036C4F4FE}"/>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C265C40F-FF6A-4B0B-9A5B-0EB16291AC1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71BC7C3-5C17-4242-A0B6-ABBB578D6F3C}"/>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171928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6B2-F0FC-4DF5-A1F0-AD9246FC525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C8E8DB2-5709-4637-87EE-E6FCAE8CD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05A3EBF-7005-41FF-A17C-4681AE270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51FB7A7-5078-4962-BBD8-3DF0D167E5F8}"/>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6" name="Footer Placeholder 5">
            <a:extLst>
              <a:ext uri="{FF2B5EF4-FFF2-40B4-BE49-F238E27FC236}">
                <a16:creationId xmlns:a16="http://schemas.microsoft.com/office/drawing/2014/main" id="{347AE318-6536-4E78-8D22-017B7FE9A31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EFDA134-7273-4DE1-A01E-008AD7147F3C}"/>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234969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66D5-6118-4639-B240-3B287544D14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3932A9-0B7A-48D2-80B2-F497D96A4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0FD2DD-2709-4D7C-8356-CDDF5B720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09DDA07-F662-45C0-834B-DA3A0C464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174F5-C962-4B86-AF87-D28304855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BEEF6F2-5CBD-475E-B2DE-E5A3DEF7C470}"/>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8" name="Footer Placeholder 7">
            <a:extLst>
              <a:ext uri="{FF2B5EF4-FFF2-40B4-BE49-F238E27FC236}">
                <a16:creationId xmlns:a16="http://schemas.microsoft.com/office/drawing/2014/main" id="{CFDC96C1-2A4C-4BDC-AEC6-4E8838C931B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C40CDAB-78E1-4C06-A950-5D8EF91C2F59}"/>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329767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E365-E906-4C25-8E08-08781E8BB97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89D1E9A-6469-4621-B184-4539C485F6DC}"/>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4" name="Footer Placeholder 3">
            <a:extLst>
              <a:ext uri="{FF2B5EF4-FFF2-40B4-BE49-F238E27FC236}">
                <a16:creationId xmlns:a16="http://schemas.microsoft.com/office/drawing/2014/main" id="{AB122F80-A739-4D5E-B655-55E0E77B16F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4320615-EBF3-419E-866C-0F830B1DB571}"/>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263269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0A17F-FA5E-4C5F-96DD-6EDC5ABAA7AC}"/>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3" name="Footer Placeholder 2">
            <a:extLst>
              <a:ext uri="{FF2B5EF4-FFF2-40B4-BE49-F238E27FC236}">
                <a16:creationId xmlns:a16="http://schemas.microsoft.com/office/drawing/2014/main" id="{43516517-E75F-4023-84D3-178BC54B7C6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56D6B90-3BB2-46A1-ACE3-E37B22E94A5A}"/>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303217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258E-38C4-4007-AFB3-A228F703A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7BA01A9-ADBC-441C-83B5-2ECF29784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B972958-3148-4505-9B43-57ABC2DF5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8177B-9F09-4CB0-868E-FED6E832EBC0}"/>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6" name="Footer Placeholder 5">
            <a:extLst>
              <a:ext uri="{FF2B5EF4-FFF2-40B4-BE49-F238E27FC236}">
                <a16:creationId xmlns:a16="http://schemas.microsoft.com/office/drawing/2014/main" id="{EBD7917A-34F7-4E74-86ED-83C262BD66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1902673-1FFD-47FC-BDFF-57DA6E8C65DF}"/>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165357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72D5-76E7-4B1C-BF25-0B13C8623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3C1A18B-D3B0-4A1D-B716-060F2BD3B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06D9846-17FD-4803-A48F-C13D7253A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05C50-3A86-4B5D-B5D7-22E1A1A98628}"/>
              </a:ext>
            </a:extLst>
          </p:cNvPr>
          <p:cNvSpPr>
            <a:spLocks noGrp="1"/>
          </p:cNvSpPr>
          <p:nvPr>
            <p:ph type="dt" sz="half" idx="10"/>
          </p:nvPr>
        </p:nvSpPr>
        <p:spPr/>
        <p:txBody>
          <a:bodyPr/>
          <a:lstStyle/>
          <a:p>
            <a:fld id="{BDED9D69-FB01-45D8-BEEE-A5B00CA60370}" type="datetimeFigureOut">
              <a:rPr lang="en-AU" smtClean="0"/>
              <a:t>29/08/2023</a:t>
            </a:fld>
            <a:endParaRPr lang="en-AU"/>
          </a:p>
        </p:txBody>
      </p:sp>
      <p:sp>
        <p:nvSpPr>
          <p:cNvPr id="6" name="Footer Placeholder 5">
            <a:extLst>
              <a:ext uri="{FF2B5EF4-FFF2-40B4-BE49-F238E27FC236}">
                <a16:creationId xmlns:a16="http://schemas.microsoft.com/office/drawing/2014/main" id="{DD69A59F-B1AA-40BD-86F0-A4400C8B18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C3E2C1E-62C2-477B-9C1C-31201E3E0CAD}"/>
              </a:ext>
            </a:extLst>
          </p:cNvPr>
          <p:cNvSpPr>
            <a:spLocks noGrp="1"/>
          </p:cNvSpPr>
          <p:nvPr>
            <p:ph type="sldNum" sz="quarter" idx="12"/>
          </p:nvPr>
        </p:nvSpPr>
        <p:spPr/>
        <p:txBody>
          <a:bodyPr/>
          <a:lstStyle/>
          <a:p>
            <a:fld id="{CD59706D-B318-47AF-9C2A-CC55D1D8AC03}" type="slidenum">
              <a:rPr lang="en-AU" smtClean="0"/>
              <a:t>‹#›</a:t>
            </a:fld>
            <a:endParaRPr lang="en-AU"/>
          </a:p>
        </p:txBody>
      </p:sp>
    </p:spTree>
    <p:extLst>
      <p:ext uri="{BB962C8B-B14F-4D97-AF65-F5344CB8AC3E}">
        <p14:creationId xmlns:p14="http://schemas.microsoft.com/office/powerpoint/2010/main" val="58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1E6AA-BD9C-468D-893E-96CC649C0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3063764-5D8C-497A-B5C1-776330350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8EA2F8-E147-46B4-98B2-410E15E21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D9D69-FB01-45D8-BEEE-A5B00CA60370}" type="datetimeFigureOut">
              <a:rPr lang="en-AU" smtClean="0"/>
              <a:t>29/08/2023</a:t>
            </a:fld>
            <a:endParaRPr lang="en-AU"/>
          </a:p>
        </p:txBody>
      </p:sp>
      <p:sp>
        <p:nvSpPr>
          <p:cNvPr id="5" name="Footer Placeholder 4">
            <a:extLst>
              <a:ext uri="{FF2B5EF4-FFF2-40B4-BE49-F238E27FC236}">
                <a16:creationId xmlns:a16="http://schemas.microsoft.com/office/drawing/2014/main" id="{81D4CA0D-83B3-4CC6-899F-081132236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2EAFB55-74BA-4964-9649-9E04381B2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9706D-B318-47AF-9C2A-CC55D1D8AC03}" type="slidenum">
              <a:rPr lang="en-AU" smtClean="0"/>
              <a:t>‹#›</a:t>
            </a:fld>
            <a:endParaRPr lang="en-AU"/>
          </a:p>
        </p:txBody>
      </p:sp>
    </p:spTree>
    <p:extLst>
      <p:ext uri="{BB962C8B-B14F-4D97-AF65-F5344CB8AC3E}">
        <p14:creationId xmlns:p14="http://schemas.microsoft.com/office/powerpoint/2010/main" val="178616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het.colorado.edu/en/simulations/radioactive-dating-ga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03B3-7FD1-48AD-AD0C-9F99F90D64DD}"/>
              </a:ext>
            </a:extLst>
          </p:cNvPr>
          <p:cNvSpPr>
            <a:spLocks noGrp="1"/>
          </p:cNvSpPr>
          <p:nvPr>
            <p:ph type="ctrTitle"/>
          </p:nvPr>
        </p:nvSpPr>
        <p:spPr>
          <a:solidFill>
            <a:schemeClr val="bg1">
              <a:alpha val="80000"/>
            </a:schemeClr>
          </a:solidFill>
        </p:spPr>
        <p:txBody>
          <a:bodyPr/>
          <a:lstStyle/>
          <a:p>
            <a:r>
              <a:rPr lang="en-AU" dirty="0"/>
              <a:t>Fossil dating</a:t>
            </a:r>
          </a:p>
        </p:txBody>
      </p:sp>
      <p:sp>
        <p:nvSpPr>
          <p:cNvPr id="3" name="Subtitle 2">
            <a:extLst>
              <a:ext uri="{FF2B5EF4-FFF2-40B4-BE49-F238E27FC236}">
                <a16:creationId xmlns:a16="http://schemas.microsoft.com/office/drawing/2014/main" id="{B186A2CD-B3F9-491E-BCAE-D0B3741DA013}"/>
              </a:ext>
            </a:extLst>
          </p:cNvPr>
          <p:cNvSpPr>
            <a:spLocks noGrp="1"/>
          </p:cNvSpPr>
          <p:nvPr>
            <p:ph type="subTitle" idx="1"/>
          </p:nvPr>
        </p:nvSpPr>
        <p:spPr>
          <a:solidFill>
            <a:schemeClr val="bg1">
              <a:alpha val="80000"/>
            </a:schemeClr>
          </a:solidFill>
        </p:spPr>
        <p:txBody>
          <a:bodyPr/>
          <a:lstStyle/>
          <a:p>
            <a:r>
              <a:rPr lang="en-AU" dirty="0"/>
              <a:t>Year 10 Pre-ATAR Science</a:t>
            </a:r>
          </a:p>
        </p:txBody>
      </p:sp>
    </p:spTree>
    <p:extLst>
      <p:ext uri="{BB962C8B-B14F-4D97-AF65-F5344CB8AC3E}">
        <p14:creationId xmlns:p14="http://schemas.microsoft.com/office/powerpoint/2010/main" val="245709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E1CD04-1EC7-42F2-9D17-EF48F00BB372}"/>
              </a:ext>
            </a:extLst>
          </p:cNvPr>
          <p:cNvPicPr>
            <a:picLocks noGrp="1" noChangeAspect="1"/>
          </p:cNvPicPr>
          <p:nvPr>
            <p:ph idx="1"/>
          </p:nvPr>
        </p:nvPicPr>
        <p:blipFill>
          <a:blip r:embed="rId2"/>
          <a:stretch>
            <a:fillRect/>
          </a:stretch>
        </p:blipFill>
        <p:spPr>
          <a:xfrm>
            <a:off x="0" y="357716"/>
            <a:ext cx="7428086" cy="5571067"/>
          </a:xfrm>
          <a:prstGeom prst="rect">
            <a:avLst/>
          </a:prstGeom>
        </p:spPr>
      </p:pic>
      <p:pic>
        <p:nvPicPr>
          <p:cNvPr id="5" name="Picture 4">
            <a:extLst>
              <a:ext uri="{FF2B5EF4-FFF2-40B4-BE49-F238E27FC236}">
                <a16:creationId xmlns:a16="http://schemas.microsoft.com/office/drawing/2014/main" id="{93FEE6DA-143F-46C6-B43B-55C14C58B251}"/>
              </a:ext>
            </a:extLst>
          </p:cNvPr>
          <p:cNvPicPr>
            <a:picLocks noChangeAspect="1"/>
          </p:cNvPicPr>
          <p:nvPr/>
        </p:nvPicPr>
        <p:blipFill>
          <a:blip r:embed="rId3">
            <a:duotone>
              <a:prstClr val="black"/>
              <a:schemeClr val="accent1">
                <a:tint val="45000"/>
                <a:satMod val="400000"/>
              </a:schemeClr>
            </a:duotone>
          </a:blip>
          <a:stretch>
            <a:fillRect/>
          </a:stretch>
        </p:blipFill>
        <p:spPr>
          <a:xfrm>
            <a:off x="7953375" y="245833"/>
            <a:ext cx="3948514" cy="2283018"/>
          </a:xfrm>
          <a:prstGeom prst="rect">
            <a:avLst/>
          </a:prstGeom>
        </p:spPr>
      </p:pic>
      <p:sp>
        <p:nvSpPr>
          <p:cNvPr id="7" name="TextBox 6">
            <a:extLst>
              <a:ext uri="{FF2B5EF4-FFF2-40B4-BE49-F238E27FC236}">
                <a16:creationId xmlns:a16="http://schemas.microsoft.com/office/drawing/2014/main" id="{F50C47B3-3892-4677-BEFB-61A976E1E94A}"/>
              </a:ext>
            </a:extLst>
          </p:cNvPr>
          <p:cNvSpPr txBox="1"/>
          <p:nvPr/>
        </p:nvSpPr>
        <p:spPr>
          <a:xfrm>
            <a:off x="7515225" y="2822418"/>
            <a:ext cx="4257675" cy="4031873"/>
          </a:xfrm>
          <a:prstGeom prst="rect">
            <a:avLst/>
          </a:prstGeom>
          <a:noFill/>
        </p:spPr>
        <p:txBody>
          <a:bodyPr wrap="square">
            <a:spAutoFit/>
          </a:bodyPr>
          <a:lstStyle/>
          <a:p>
            <a:r>
              <a:rPr lang="en-AU" sz="3200" dirty="0"/>
              <a:t>Where N is number or mass of original atoms remaining in the sample,</a:t>
            </a:r>
          </a:p>
          <a:p>
            <a:r>
              <a:rPr lang="en-AU" sz="3200" dirty="0"/>
              <a:t>N</a:t>
            </a:r>
            <a:r>
              <a:rPr lang="en-AU" sz="3200" baseline="-25000" dirty="0"/>
              <a:t>0</a:t>
            </a:r>
            <a:r>
              <a:rPr lang="en-AU" sz="3200" dirty="0"/>
              <a:t> is original number or mass of these atoms,</a:t>
            </a:r>
          </a:p>
          <a:p>
            <a:r>
              <a:rPr lang="en-AU" sz="3200" dirty="0"/>
              <a:t>n is the number of half-lives which have passed</a:t>
            </a:r>
          </a:p>
        </p:txBody>
      </p:sp>
    </p:spTree>
    <p:extLst>
      <p:ext uri="{BB962C8B-B14F-4D97-AF65-F5344CB8AC3E}">
        <p14:creationId xmlns:p14="http://schemas.microsoft.com/office/powerpoint/2010/main" val="297799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lowchart: Document 3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F4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BDFB241-C2B1-481A-A95A-518DB88DD60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Other methods of dating</a:t>
            </a:r>
          </a:p>
        </p:txBody>
      </p:sp>
      <p:pic>
        <p:nvPicPr>
          <p:cNvPr id="11" name="Picture 10">
            <a:extLst>
              <a:ext uri="{FF2B5EF4-FFF2-40B4-BE49-F238E27FC236}">
                <a16:creationId xmlns:a16="http://schemas.microsoft.com/office/drawing/2014/main" id="{BEADB891-6620-418E-B168-6F9E024EAB1C}"/>
              </a:ext>
            </a:extLst>
          </p:cNvPr>
          <p:cNvPicPr>
            <a:picLocks noChangeAspect="1"/>
          </p:cNvPicPr>
          <p:nvPr/>
        </p:nvPicPr>
        <p:blipFill rotWithShape="1">
          <a:blip r:embed="rId2"/>
          <a:srcRect l="144" r="-1" b="-1"/>
          <a:stretch/>
        </p:blipFill>
        <p:spPr>
          <a:xfrm>
            <a:off x="3678382" y="-584411"/>
            <a:ext cx="8190909" cy="7821790"/>
          </a:xfrm>
          <a:prstGeom prst="rect">
            <a:avLst/>
          </a:prstGeom>
        </p:spPr>
      </p:pic>
    </p:spTree>
    <p:extLst>
      <p:ext uri="{BB962C8B-B14F-4D97-AF65-F5344CB8AC3E}">
        <p14:creationId xmlns:p14="http://schemas.microsoft.com/office/powerpoint/2010/main" val="213423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866A-4558-47CA-9AC7-B43E345F04F6}"/>
              </a:ext>
            </a:extLst>
          </p:cNvPr>
          <p:cNvSpPr>
            <a:spLocks noGrp="1"/>
          </p:cNvSpPr>
          <p:nvPr>
            <p:ph type="title"/>
          </p:nvPr>
        </p:nvSpPr>
        <p:spPr/>
        <p:txBody>
          <a:bodyPr/>
          <a:lstStyle/>
          <a:p>
            <a:endParaRPr lang="en-AU" dirty="0"/>
          </a:p>
        </p:txBody>
      </p:sp>
      <p:pic>
        <p:nvPicPr>
          <p:cNvPr id="5" name="Content Placeholder 4">
            <a:hlinkClick r:id="rId2"/>
            <a:extLst>
              <a:ext uri="{FF2B5EF4-FFF2-40B4-BE49-F238E27FC236}">
                <a16:creationId xmlns:a16="http://schemas.microsoft.com/office/drawing/2014/main" id="{6B463711-CB80-4BC6-A249-53F3BD9D7E49}"/>
              </a:ext>
            </a:extLst>
          </p:cNvPr>
          <p:cNvPicPr>
            <a:picLocks noGrp="1" noChangeAspect="1"/>
          </p:cNvPicPr>
          <p:nvPr>
            <p:ph idx="1"/>
          </p:nvPr>
        </p:nvPicPr>
        <p:blipFill>
          <a:blip r:embed="rId3"/>
          <a:stretch>
            <a:fillRect/>
          </a:stretch>
        </p:blipFill>
        <p:spPr>
          <a:xfrm>
            <a:off x="1519947" y="354324"/>
            <a:ext cx="9152106" cy="6149352"/>
          </a:xfrm>
        </p:spPr>
      </p:pic>
    </p:spTree>
    <p:extLst>
      <p:ext uri="{BB962C8B-B14F-4D97-AF65-F5344CB8AC3E}">
        <p14:creationId xmlns:p14="http://schemas.microsoft.com/office/powerpoint/2010/main" val="201490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solidFill>
            <a:schemeClr val="bg1">
              <a:alpha val="80000"/>
            </a:schemeClr>
          </a:solidFill>
        </p:spPr>
        <p:txBody>
          <a:bodyPr/>
          <a:lstStyle/>
          <a:p>
            <a:r>
              <a:rPr lang="en-AU" dirty="0"/>
              <a:t>Success criteria</a:t>
            </a:r>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solidFill>
            <a:schemeClr val="bg1">
              <a:alpha val="90000"/>
            </a:schemeClr>
          </a:solidFill>
        </p:spPr>
        <p:txBody>
          <a:bodyPr/>
          <a:lstStyle/>
          <a:p>
            <a:pPr marL="514350" indent="-514350">
              <a:buFont typeface="+mj-lt"/>
              <a:buAutoNum type="arabicPeriod"/>
            </a:pPr>
            <a:r>
              <a:rPr lang="en-AU" sz="3200" dirty="0"/>
              <a:t>Explain the difference between relative and </a:t>
            </a:r>
            <a:r>
              <a:rPr lang="en-AU" sz="3200" dirty="0" err="1"/>
              <a:t>radioisotopic</a:t>
            </a:r>
            <a:r>
              <a:rPr lang="en-AU" sz="3200" dirty="0"/>
              <a:t> dating</a:t>
            </a:r>
          </a:p>
          <a:p>
            <a:pPr marL="514350" indent="-514350">
              <a:buFont typeface="+mj-lt"/>
              <a:buAutoNum type="arabicPeriod"/>
            </a:pPr>
            <a:r>
              <a:rPr lang="en-AU" sz="3200" dirty="0"/>
              <a:t>Give examples of radioisotopes that are used in dating fossils and rock strata.</a:t>
            </a:r>
          </a:p>
          <a:p>
            <a:pPr marL="514350" indent="-514350">
              <a:buFont typeface="+mj-lt"/>
              <a:buAutoNum type="arabicPeriod"/>
            </a:pPr>
            <a:r>
              <a:rPr lang="en-AU" sz="3200" dirty="0"/>
              <a:t>Explain the limitations of C-14 as a </a:t>
            </a:r>
            <a:r>
              <a:rPr lang="en-AU" sz="3200" dirty="0" err="1"/>
              <a:t>radioisotopic</a:t>
            </a:r>
            <a:r>
              <a:rPr lang="en-AU" sz="3200" dirty="0"/>
              <a:t> dating technique</a:t>
            </a:r>
          </a:p>
          <a:p>
            <a:pPr marL="514350" indent="-514350">
              <a:buFont typeface="+mj-lt"/>
              <a:buAutoNum type="arabicPeriod"/>
            </a:pPr>
            <a:r>
              <a:rPr lang="en-AU" sz="3200" dirty="0"/>
              <a:t>Use calculations to estimate fossil ages using half life calculations.</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179520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solidFill>
            <a:schemeClr val="bg1">
              <a:alpha val="80000"/>
            </a:schemeClr>
          </a:solidFill>
        </p:spPr>
        <p:txBody>
          <a:bodyPr/>
          <a:lstStyle/>
          <a:p>
            <a:r>
              <a:rPr lang="en-AU" dirty="0"/>
              <a:t>Review questions</a:t>
            </a:r>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solidFill>
            <a:schemeClr val="bg1">
              <a:alpha val="97000"/>
            </a:schemeClr>
          </a:solidFill>
        </p:spPr>
        <p:txBody>
          <a:bodyPr>
            <a:normAutofit/>
          </a:bodyPr>
          <a:lstStyle/>
          <a:p>
            <a:pPr marL="514350" indent="-514350">
              <a:buFont typeface="+mj-lt"/>
              <a:buAutoNum type="arabicPeriod"/>
            </a:pPr>
            <a:r>
              <a:rPr lang="en-AU" sz="3600" dirty="0"/>
              <a:t>Name three index fossils.</a:t>
            </a:r>
          </a:p>
          <a:p>
            <a:pPr marL="514350" indent="-514350">
              <a:buFont typeface="+mj-lt"/>
              <a:buAutoNum type="arabicPeriod"/>
            </a:pPr>
            <a:r>
              <a:rPr lang="en-AU" sz="3600" dirty="0"/>
              <a:t>Which time period is longest out of eon, era and epoch?</a:t>
            </a:r>
          </a:p>
          <a:p>
            <a:pPr marL="514350" indent="-514350">
              <a:buFont typeface="+mj-lt"/>
              <a:buAutoNum type="arabicPeriod"/>
            </a:pPr>
            <a:r>
              <a:rPr lang="en-AU" sz="3600" dirty="0"/>
              <a:t>Which was most recent out of Cretaceous, Holocene, Jurassic, and </a:t>
            </a:r>
            <a:r>
              <a:rPr lang="en-AU" sz="3600" dirty="0" err="1"/>
              <a:t>Hadean</a:t>
            </a:r>
            <a:r>
              <a:rPr lang="en-AU" sz="3600" dirty="0"/>
              <a:t>?</a:t>
            </a:r>
          </a:p>
          <a:p>
            <a:pPr marL="514350" indent="-514350">
              <a:buFont typeface="+mj-lt"/>
              <a:buAutoNum type="arabicPeriod"/>
            </a:pPr>
            <a:r>
              <a:rPr lang="en-AU" sz="3600" dirty="0"/>
              <a:t>What was the Cambrian Explosion?</a:t>
            </a:r>
          </a:p>
          <a:p>
            <a:pPr marL="514350" indent="-514350">
              <a:buFont typeface="+mj-lt"/>
              <a:buAutoNum type="arabicPeriod"/>
            </a:pPr>
            <a:r>
              <a:rPr lang="en-AU" sz="3600" dirty="0"/>
              <a:t>What event signified the end of the </a:t>
            </a:r>
            <a:r>
              <a:rPr lang="en-AU" sz="3600" dirty="0" err="1"/>
              <a:t>Paleozoic</a:t>
            </a:r>
            <a:r>
              <a:rPr lang="en-AU" sz="3600" dirty="0"/>
              <a:t> era?</a:t>
            </a:r>
          </a:p>
          <a:p>
            <a:pPr marL="514350" indent="-514350">
              <a:buFont typeface="+mj-lt"/>
              <a:buAutoNum type="arabicPeriod"/>
            </a:pPr>
            <a:endParaRPr lang="en-AU" sz="3600" dirty="0"/>
          </a:p>
          <a:p>
            <a:pPr marL="514350" indent="-514350">
              <a:buFont typeface="+mj-lt"/>
              <a:buAutoNum type="arabicPeriod"/>
            </a:pPr>
            <a:endParaRPr lang="en-AU" sz="3600" dirty="0"/>
          </a:p>
        </p:txBody>
      </p:sp>
    </p:spTree>
    <p:extLst>
      <p:ext uri="{BB962C8B-B14F-4D97-AF65-F5344CB8AC3E}">
        <p14:creationId xmlns:p14="http://schemas.microsoft.com/office/powerpoint/2010/main" val="186520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D28F-B94C-469E-B88D-A342CAA4EB2D}"/>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AB304526-B578-4682-87C3-CC00E5CFEB79}"/>
              </a:ext>
            </a:extLst>
          </p:cNvPr>
          <p:cNvPicPr>
            <a:picLocks noGrp="1" noChangeAspect="1"/>
          </p:cNvPicPr>
          <p:nvPr>
            <p:ph idx="1"/>
          </p:nvPr>
        </p:nvPicPr>
        <p:blipFill>
          <a:blip r:embed="rId2"/>
          <a:stretch>
            <a:fillRect/>
          </a:stretch>
        </p:blipFill>
        <p:spPr>
          <a:xfrm>
            <a:off x="2066694" y="0"/>
            <a:ext cx="8058611" cy="6730409"/>
          </a:xfrm>
          <a:prstGeom prst="rect">
            <a:avLst/>
          </a:prstGeom>
        </p:spPr>
      </p:pic>
    </p:spTree>
    <p:extLst>
      <p:ext uri="{BB962C8B-B14F-4D97-AF65-F5344CB8AC3E}">
        <p14:creationId xmlns:p14="http://schemas.microsoft.com/office/powerpoint/2010/main" val="77497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solidFill>
            <a:schemeClr val="bg1">
              <a:alpha val="80000"/>
            </a:schemeClr>
          </a:solidFill>
        </p:spPr>
        <p:txBody>
          <a:bodyPr/>
          <a:lstStyle/>
          <a:p>
            <a:r>
              <a:rPr lang="en-AU" dirty="0"/>
              <a:t>Learning Intentions</a:t>
            </a:r>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solidFill>
            <a:schemeClr val="bg1">
              <a:alpha val="90000"/>
            </a:schemeClr>
          </a:solidFill>
        </p:spPr>
        <p:txBody>
          <a:bodyPr>
            <a:normAutofit/>
          </a:bodyPr>
          <a:lstStyle/>
          <a:p>
            <a:pPr marL="0" indent="0">
              <a:buNone/>
            </a:pPr>
            <a:r>
              <a:rPr lang="en-AU" dirty="0">
                <a:effectLst/>
                <a:latin typeface="Arial" panose="020B0604020202020204" pitchFamily="34" charset="0"/>
                <a:ea typeface="Calibri" panose="020F0502020204030204" pitchFamily="34" charset="0"/>
                <a:cs typeface="Times New Roman" panose="02020603050405020304" pitchFamily="18" charset="0"/>
              </a:rPr>
              <a:t>	</a:t>
            </a:r>
          </a:p>
          <a:p>
            <a:pPr marL="0" indent="0">
              <a:buNone/>
            </a:pPr>
            <a:r>
              <a:rPr lang="en-AU" dirty="0">
                <a:latin typeface="Arial" panose="020B0604020202020204" pitchFamily="34" charset="0"/>
                <a:ea typeface="Calibri" panose="020F0502020204030204" pitchFamily="34" charset="0"/>
                <a:cs typeface="Times New Roman" panose="02020603050405020304" pitchFamily="18" charset="0"/>
              </a:rPr>
              <a:t>	</a:t>
            </a:r>
            <a:r>
              <a:rPr lang="en-AU" dirty="0">
                <a:effectLst/>
                <a:latin typeface="Arial" panose="020B0604020202020204" pitchFamily="34" charset="0"/>
                <a:ea typeface="Calibri" panose="020F0502020204030204" pitchFamily="34" charset="0"/>
                <a:cs typeface="Times New Roman" panose="02020603050405020304" pitchFamily="18" charset="0"/>
              </a:rPr>
              <a:t>The theory of evolution by natural selection explains the 	diversity of living things and is supported by a range of 	scientific evidence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AU" sz="4000" dirty="0"/>
          </a:p>
        </p:txBody>
      </p:sp>
    </p:spTree>
    <p:extLst>
      <p:ext uri="{BB962C8B-B14F-4D97-AF65-F5344CB8AC3E}">
        <p14:creationId xmlns:p14="http://schemas.microsoft.com/office/powerpoint/2010/main" val="156595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solidFill>
            <a:schemeClr val="bg1">
              <a:alpha val="80000"/>
            </a:schemeClr>
          </a:solidFill>
        </p:spPr>
        <p:txBody>
          <a:bodyPr/>
          <a:lstStyle/>
          <a:p>
            <a:r>
              <a:rPr lang="en-AU" dirty="0"/>
              <a:t>Success criteria</a:t>
            </a:r>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solidFill>
            <a:schemeClr val="bg1">
              <a:alpha val="90000"/>
            </a:schemeClr>
          </a:solidFill>
        </p:spPr>
        <p:txBody>
          <a:bodyPr/>
          <a:lstStyle/>
          <a:p>
            <a:pPr marL="514350" indent="-514350">
              <a:buFont typeface="+mj-lt"/>
              <a:buAutoNum type="arabicPeriod"/>
            </a:pPr>
            <a:r>
              <a:rPr lang="en-AU" sz="3200" dirty="0"/>
              <a:t>Explain the difference between relative and </a:t>
            </a:r>
            <a:r>
              <a:rPr lang="en-AU" sz="3200" dirty="0" err="1"/>
              <a:t>radioisotopic</a:t>
            </a:r>
            <a:r>
              <a:rPr lang="en-AU" sz="3200" dirty="0"/>
              <a:t> dating</a:t>
            </a:r>
          </a:p>
          <a:p>
            <a:pPr marL="514350" indent="-514350">
              <a:buFont typeface="+mj-lt"/>
              <a:buAutoNum type="arabicPeriod"/>
            </a:pPr>
            <a:r>
              <a:rPr lang="en-AU" sz="3200" dirty="0"/>
              <a:t>Give examples of radioisotopes that are used in dating fossils and rock strata.</a:t>
            </a:r>
          </a:p>
          <a:p>
            <a:pPr marL="514350" indent="-514350">
              <a:buFont typeface="+mj-lt"/>
              <a:buAutoNum type="arabicPeriod"/>
            </a:pPr>
            <a:r>
              <a:rPr lang="en-AU" sz="3200" dirty="0"/>
              <a:t>Explain the limitations of C-14 as a </a:t>
            </a:r>
            <a:r>
              <a:rPr lang="en-AU" sz="3200" dirty="0" err="1"/>
              <a:t>radioisotopic</a:t>
            </a:r>
            <a:r>
              <a:rPr lang="en-AU" sz="3200" dirty="0"/>
              <a:t> dating technique</a:t>
            </a:r>
          </a:p>
          <a:p>
            <a:pPr marL="514350" indent="-514350">
              <a:buFont typeface="+mj-lt"/>
              <a:buAutoNum type="arabicPeriod"/>
            </a:pPr>
            <a:r>
              <a:rPr lang="en-AU" sz="3200" dirty="0"/>
              <a:t>Use calculations to estimate fossil ages using half life calculations.</a:t>
            </a:r>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25857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xfrm>
            <a:off x="572493" y="238539"/>
            <a:ext cx="11018520" cy="1434415"/>
          </a:xfrm>
        </p:spPr>
        <p:txBody>
          <a:bodyPr anchor="b">
            <a:normAutofit/>
          </a:bodyPr>
          <a:lstStyle/>
          <a:p>
            <a:r>
              <a:rPr lang="en-AU" sz="5400"/>
              <a:t>Relative dating</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xfrm>
            <a:off x="572493" y="2071316"/>
            <a:ext cx="6713552" cy="4119172"/>
          </a:xfrm>
        </p:spPr>
        <p:txBody>
          <a:bodyPr anchor="t">
            <a:normAutofit/>
          </a:bodyPr>
          <a:lstStyle/>
          <a:p>
            <a:pPr marL="0" indent="0">
              <a:buNone/>
            </a:pPr>
            <a:r>
              <a:rPr lang="en-AU" b="0" i="0">
                <a:effectLst/>
                <a:latin typeface="arial" panose="020B0604020202020204" pitchFamily="34" charset="0"/>
              </a:rPr>
              <a:t>Relative dating is the science of determining the relative order of past events, without necessarily determining their absolute age. </a:t>
            </a:r>
          </a:p>
          <a:p>
            <a:pPr marL="0" indent="0">
              <a:buNone/>
            </a:pPr>
            <a:r>
              <a:rPr lang="en-AU" b="0" i="0">
                <a:effectLst/>
                <a:latin typeface="arial" panose="020B0604020202020204" pitchFamily="34" charset="0"/>
              </a:rPr>
              <a:t>In geology, rock or superficial deposits, fossils and lithologies can be used to correlate one stratigraphic column with another.</a:t>
            </a:r>
            <a:endParaRPr lang="en-AU"/>
          </a:p>
          <a:p>
            <a:pPr marL="0" indent="0">
              <a:buNone/>
            </a:pPr>
            <a:endParaRPr lang="en-AU" sz="2200" dirty="0"/>
          </a:p>
          <a:p>
            <a:pPr marL="0" indent="0">
              <a:buNone/>
            </a:pPr>
            <a:endParaRPr lang="en-AU" sz="2200" dirty="0"/>
          </a:p>
        </p:txBody>
      </p:sp>
      <p:pic>
        <p:nvPicPr>
          <p:cNvPr id="4" name="Picture 3">
            <a:extLst>
              <a:ext uri="{FF2B5EF4-FFF2-40B4-BE49-F238E27FC236}">
                <a16:creationId xmlns:a16="http://schemas.microsoft.com/office/drawing/2014/main" id="{3BB678BA-4A99-40B4-9644-ECEFDA84CFC9}"/>
              </a:ext>
            </a:extLst>
          </p:cNvPr>
          <p:cNvPicPr>
            <a:picLocks noChangeAspect="1"/>
          </p:cNvPicPr>
          <p:nvPr/>
        </p:nvPicPr>
        <p:blipFill rotWithShape="1">
          <a:blip r:embed="rId2"/>
          <a:srcRect l="8893" r="17073" b="-2"/>
          <a:stretch/>
        </p:blipFill>
        <p:spPr>
          <a:xfrm>
            <a:off x="6973049" y="598551"/>
            <a:ext cx="4894074" cy="5087112"/>
          </a:xfrm>
          <a:prstGeom prst="rect">
            <a:avLst/>
          </a:prstGeom>
        </p:spPr>
      </p:pic>
    </p:spTree>
    <p:extLst>
      <p:ext uri="{BB962C8B-B14F-4D97-AF65-F5344CB8AC3E}">
        <p14:creationId xmlns:p14="http://schemas.microsoft.com/office/powerpoint/2010/main" val="96674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1415-2E85-4080-B23F-A013926BA100}"/>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D3439F64-CCCE-45B2-8926-EDDD87A21AB1}"/>
              </a:ext>
            </a:extLst>
          </p:cNvPr>
          <p:cNvPicPr>
            <a:picLocks noGrp="1" noChangeAspect="1"/>
          </p:cNvPicPr>
          <p:nvPr>
            <p:ph idx="1"/>
          </p:nvPr>
        </p:nvPicPr>
        <p:blipFill>
          <a:blip r:embed="rId2"/>
          <a:stretch>
            <a:fillRect/>
          </a:stretch>
        </p:blipFill>
        <p:spPr>
          <a:xfrm>
            <a:off x="838200" y="365124"/>
            <a:ext cx="10506442" cy="5807075"/>
          </a:xfrm>
          <a:prstGeom prst="rect">
            <a:avLst/>
          </a:prstGeom>
        </p:spPr>
      </p:pic>
    </p:spTree>
    <p:extLst>
      <p:ext uri="{BB962C8B-B14F-4D97-AF65-F5344CB8AC3E}">
        <p14:creationId xmlns:p14="http://schemas.microsoft.com/office/powerpoint/2010/main" val="154828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xfrm>
            <a:off x="838200" y="365125"/>
            <a:ext cx="10515600" cy="1325563"/>
          </a:xfrm>
        </p:spPr>
        <p:txBody>
          <a:bodyPr>
            <a:normAutofit/>
          </a:bodyPr>
          <a:lstStyle/>
          <a:p>
            <a:r>
              <a:rPr lang="en-AU" sz="5400"/>
              <a:t>Radioisotopic dating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xfrm>
            <a:off x="838200" y="1929384"/>
            <a:ext cx="10515600" cy="4251960"/>
          </a:xfrm>
        </p:spPr>
        <p:txBody>
          <a:bodyPr>
            <a:normAutofit/>
          </a:bodyPr>
          <a:lstStyle/>
          <a:p>
            <a:pPr marL="0" indent="0">
              <a:buNone/>
            </a:pPr>
            <a:r>
              <a:rPr lang="en-AU" b="0" i="0" dirty="0">
                <a:effectLst/>
                <a:latin typeface="Poppins" panose="00000500000000000000" pitchFamily="2" charset="0"/>
              </a:rPr>
              <a:t>Radiocarbon dating (also known as carbon dating or carbon-14 dating) is a technique for determining the age of an organic object by utilising the properties of radiocarbon, a radioactive isotope of carbon.</a:t>
            </a:r>
            <a:endParaRPr lang="en-AU" dirty="0"/>
          </a:p>
          <a:p>
            <a:pPr marL="0" indent="0">
              <a:buNone/>
            </a:pPr>
            <a:endParaRPr lang="en-AU" sz="2200" dirty="0"/>
          </a:p>
          <a:p>
            <a:pPr marL="0" indent="0">
              <a:buNone/>
            </a:pPr>
            <a:endParaRPr lang="en-AU" sz="2200" dirty="0"/>
          </a:p>
        </p:txBody>
      </p:sp>
    </p:spTree>
    <p:extLst>
      <p:ext uri="{BB962C8B-B14F-4D97-AF65-F5344CB8AC3E}">
        <p14:creationId xmlns:p14="http://schemas.microsoft.com/office/powerpoint/2010/main" val="8233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3DB2F-ABE9-4EC2-AE37-746212C602DC}"/>
              </a:ext>
            </a:extLst>
          </p:cNvPr>
          <p:cNvSpPr>
            <a:spLocks noGrp="1"/>
          </p:cNvSpPr>
          <p:nvPr>
            <p:ph type="title"/>
          </p:nvPr>
        </p:nvSpPr>
        <p:spPr>
          <a:xfrm>
            <a:off x="838200" y="365125"/>
            <a:ext cx="10515600" cy="1325563"/>
          </a:xfrm>
        </p:spPr>
        <p:txBody>
          <a:bodyPr>
            <a:normAutofit/>
          </a:bodyPr>
          <a:lstStyle/>
          <a:p>
            <a:r>
              <a:rPr lang="en-AU" sz="5400"/>
              <a:t>Carbon Dating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A32737-B355-4FB6-BF87-2362B32DCA75}"/>
              </a:ext>
            </a:extLst>
          </p:cNvPr>
          <p:cNvSpPr>
            <a:spLocks noGrp="1"/>
          </p:cNvSpPr>
          <p:nvPr>
            <p:ph idx="1"/>
          </p:nvPr>
        </p:nvSpPr>
        <p:spPr>
          <a:xfrm>
            <a:off x="838200" y="1929384"/>
            <a:ext cx="10515600" cy="4251960"/>
          </a:xfrm>
        </p:spPr>
        <p:txBody>
          <a:bodyPr>
            <a:normAutofit/>
          </a:bodyPr>
          <a:lstStyle/>
          <a:p>
            <a:pPr marL="0" indent="0">
              <a:buNone/>
            </a:pPr>
            <a:r>
              <a:rPr lang="en-AU" b="0" i="0" dirty="0">
                <a:effectLst/>
                <a:latin typeface="Poppins" panose="00000500000000000000" pitchFamily="2" charset="0"/>
              </a:rPr>
              <a:t>The amount of </a:t>
            </a:r>
            <a:r>
              <a:rPr lang="en-AU" b="0" i="0" baseline="30000" dirty="0">
                <a:effectLst/>
                <a:latin typeface="Poppins" panose="00000500000000000000" pitchFamily="2" charset="0"/>
              </a:rPr>
              <a:t>14</a:t>
            </a:r>
            <a:r>
              <a:rPr lang="en-AU" b="0" i="0" dirty="0">
                <a:effectLst/>
                <a:latin typeface="Poppins" panose="00000500000000000000" pitchFamily="2" charset="0"/>
              </a:rPr>
              <a:t>C in a sample from a dead plant or animal, such as a piece of wood or a fragment of bone, provides information that can be used to determine when the animal or plant died. Because the half-life of </a:t>
            </a:r>
            <a:r>
              <a:rPr lang="en-AU" b="0" i="0" baseline="30000" dirty="0">
                <a:effectLst/>
                <a:latin typeface="Poppins" panose="00000500000000000000" pitchFamily="2" charset="0"/>
              </a:rPr>
              <a:t>14</a:t>
            </a:r>
            <a:r>
              <a:rPr lang="en-AU" b="0" i="0" dirty="0">
                <a:effectLst/>
                <a:latin typeface="Poppins" panose="00000500000000000000" pitchFamily="2" charset="0"/>
              </a:rPr>
              <a:t>C is about 5,730 years, the oldest dates that can be reliably measured by this process date to approximately 50,000 years ago, though special preparation methods occasionally allow accurate analysis of older samples. </a:t>
            </a:r>
            <a:endParaRPr lang="en-AU" dirty="0"/>
          </a:p>
          <a:p>
            <a:pPr marL="0" indent="0">
              <a:buNone/>
            </a:pPr>
            <a:endParaRPr lang="en-AU" sz="2200" dirty="0"/>
          </a:p>
          <a:p>
            <a:pPr marL="0" indent="0">
              <a:buNone/>
            </a:pPr>
            <a:endParaRPr lang="en-AU" sz="2200" dirty="0"/>
          </a:p>
        </p:txBody>
      </p:sp>
    </p:spTree>
    <p:extLst>
      <p:ext uri="{BB962C8B-B14F-4D97-AF65-F5344CB8AC3E}">
        <p14:creationId xmlns:p14="http://schemas.microsoft.com/office/powerpoint/2010/main" val="464879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378</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vt:lpstr>
      <vt:lpstr>Calibri</vt:lpstr>
      <vt:lpstr>Calibri Light</vt:lpstr>
      <vt:lpstr>Poppins</vt:lpstr>
      <vt:lpstr>Office Theme</vt:lpstr>
      <vt:lpstr>Fossil dating</vt:lpstr>
      <vt:lpstr>Review questions</vt:lpstr>
      <vt:lpstr>PowerPoint Presentation</vt:lpstr>
      <vt:lpstr>Learning Intentions</vt:lpstr>
      <vt:lpstr>Success criteria</vt:lpstr>
      <vt:lpstr>Relative dating</vt:lpstr>
      <vt:lpstr>PowerPoint Presentation</vt:lpstr>
      <vt:lpstr>Radioisotopic dating</vt:lpstr>
      <vt:lpstr>Carbon Dating</vt:lpstr>
      <vt:lpstr>PowerPoint Presentation</vt:lpstr>
      <vt:lpstr>Other methods of dating</vt:lpstr>
      <vt:lpstr>PowerPoint Presentation</vt:lpstr>
      <vt:lpstr>Success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Geological Time Scale</dc:title>
  <dc:creator>Kristy Johnson</dc:creator>
  <cp:lastModifiedBy>JOHNSON Kristy [Narrogin Senior High School]</cp:lastModifiedBy>
  <cp:revision>9</cp:revision>
  <dcterms:created xsi:type="dcterms:W3CDTF">2020-08-31T09:18:17Z</dcterms:created>
  <dcterms:modified xsi:type="dcterms:W3CDTF">2023-08-29T02:42:57Z</dcterms:modified>
</cp:coreProperties>
</file>