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321" r:id="rId3"/>
    <p:sldId id="322" r:id="rId4"/>
    <p:sldId id="325" r:id="rId5"/>
    <p:sldId id="271" r:id="rId6"/>
    <p:sldId id="324" r:id="rId7"/>
    <p:sldId id="327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38" r:id="rId16"/>
    <p:sldId id="339" r:id="rId17"/>
    <p:sldId id="323" r:id="rId18"/>
    <p:sldId id="348" r:id="rId19"/>
    <p:sldId id="340" r:id="rId20"/>
    <p:sldId id="349" r:id="rId21"/>
  </p:sldIdLst>
  <p:sldSz cx="9144000" cy="6858000" type="screen4x3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C57A1A93-48C8-472B-82EE-8895F3CF0C9B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9" y="9516039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1A1D1CA3-F906-4F96-8386-E356EB6B84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4400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95B9778D-A458-4266-AF43-FD4F627C7B66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52475"/>
            <a:ext cx="5005387" cy="3754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9" y="9516039"/>
            <a:ext cx="2984871" cy="500936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83FE43B8-A9AB-49AF-9D2F-95EB22DBDF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07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4812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7271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5546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5053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071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64D150B-FC2A-46E4-9C70-1A5FFB5AF9C7}" type="datetimeFigureOut">
              <a:rPr lang="en-AU" smtClean="0"/>
              <a:t>5/12/2019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7A3616C-F37E-4B5B-9F42-522D5305C2F1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5mJbP23Bu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genetics.utah.edu/content/basics/transcrib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rgenome.org/activities/origami-dn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572000" y="2636912"/>
            <a:ext cx="4050784" cy="129614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PP2: DNA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endParaRPr lang="en-US" dirty="0" smtClean="0"/>
          </a:p>
        </p:txBody>
      </p:sp>
      <p:sp>
        <p:nvSpPr>
          <p:cNvPr id="3074" name="Rectangle 10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chemeClr val="bg1"/>
                </a:solidFill>
              </a:rPr>
              <a:t>Pembroke Secondary College</a:t>
            </a:r>
          </a:p>
          <a:p>
            <a:r>
              <a:rPr lang="en-US" smtClean="0">
                <a:solidFill>
                  <a:schemeClr val="bg1"/>
                </a:solidFill>
              </a:rPr>
              <a:t>©2009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5219700" y="5300663"/>
            <a:ext cx="186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Year 10 Science</a:t>
            </a:r>
          </a:p>
        </p:txBody>
      </p:sp>
    </p:spTree>
    <p:extLst>
      <p:ext uri="{BB962C8B-B14F-4D97-AF65-F5344CB8AC3E}">
        <p14:creationId xmlns:p14="http://schemas.microsoft.com/office/powerpoint/2010/main" val="2781194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Firstly a side step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85668"/>
          </a:xfrm>
        </p:spPr>
        <p:txBody>
          <a:bodyPr/>
          <a:lstStyle/>
          <a:p>
            <a:r>
              <a:rPr lang="en-AU" dirty="0" smtClean="0"/>
              <a:t>What are proteins?</a:t>
            </a:r>
          </a:p>
          <a:p>
            <a:r>
              <a:rPr lang="en-AU" dirty="0" smtClean="0"/>
              <a:t>They are </a:t>
            </a:r>
            <a:r>
              <a:rPr lang="en-AU" dirty="0"/>
              <a:t>large </a:t>
            </a:r>
            <a:r>
              <a:rPr lang="en-AU" dirty="0" smtClean="0"/>
              <a:t>very complex molecules necessary for EVERY living organism (animals, plants, fungi and bacteria) </a:t>
            </a:r>
          </a:p>
          <a:p>
            <a:r>
              <a:rPr lang="en-AU" dirty="0" smtClean="0"/>
              <a:t>Proteins </a:t>
            </a:r>
          </a:p>
          <a:p>
            <a:pPr lvl="1"/>
            <a:r>
              <a:rPr lang="en-AU" dirty="0" smtClean="0"/>
              <a:t>make </a:t>
            </a:r>
            <a:r>
              <a:rPr lang="en-AU" dirty="0"/>
              <a:t>up your bodies structure, </a:t>
            </a:r>
            <a:r>
              <a:rPr lang="en-AU" dirty="0" err="1" smtClean="0"/>
              <a:t>Eg</a:t>
            </a:r>
            <a:r>
              <a:rPr lang="en-AU" dirty="0" smtClean="0"/>
              <a:t> muscle fibres, hair, nails, skin elastin and collagen</a:t>
            </a:r>
          </a:p>
          <a:p>
            <a:pPr lvl="1"/>
            <a:r>
              <a:rPr lang="en-AU" dirty="0" smtClean="0"/>
              <a:t>chemicals such as enzymes and hormones</a:t>
            </a:r>
          </a:p>
          <a:p>
            <a:pPr lvl="1"/>
            <a:r>
              <a:rPr lang="en-AU" dirty="0" smtClean="0"/>
              <a:t>Genetic traits rely on proteins – </a:t>
            </a:r>
            <a:r>
              <a:rPr lang="en-AU" dirty="0" err="1" smtClean="0"/>
              <a:t>eg</a:t>
            </a:r>
            <a:r>
              <a:rPr lang="en-AU" dirty="0" smtClean="0"/>
              <a:t> eye </a:t>
            </a:r>
            <a:r>
              <a:rPr lang="en-AU" dirty="0" err="1" smtClean="0"/>
              <a:t>color</a:t>
            </a:r>
            <a:r>
              <a:rPr lang="en-AU" dirty="0" smtClean="0"/>
              <a:t> or if you are lactose intolerant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835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Haemolglobin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red </a:t>
            </a:r>
            <a:r>
              <a:rPr lang="en-AU" dirty="0" err="1" smtClean="0"/>
              <a:t>colored</a:t>
            </a:r>
            <a:r>
              <a:rPr lang="en-AU" dirty="0" smtClean="0"/>
              <a:t> protein that is packed into red blood cells so we can carry oxygen around our body </a:t>
            </a:r>
          </a:p>
          <a:p>
            <a:endParaRPr lang="en-AU" dirty="0"/>
          </a:p>
        </p:txBody>
      </p:sp>
      <p:pic>
        <p:nvPicPr>
          <p:cNvPr id="2050" name="Picture 2" descr="Image result for haemoglobin molec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29" y="1157276"/>
            <a:ext cx="5584466" cy="467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50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Amino Acids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170664"/>
            <a:ext cx="6777317" cy="4210664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A smaller molecule also necessary for all living things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Every amino acid has the same structure apart from the R which is different for each one</a:t>
            </a:r>
          </a:p>
          <a:p>
            <a:endParaRPr lang="en-AU" dirty="0"/>
          </a:p>
        </p:txBody>
      </p:sp>
      <p:sp>
        <p:nvSpPr>
          <p:cNvPr id="4" name="AutoShape 2" descr="Image result for amino acid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636912"/>
            <a:ext cx="3721338" cy="264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0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Where do we get amino acids from?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 </a:t>
            </a:r>
            <a:r>
              <a:rPr lang="en-AU" dirty="0"/>
              <a:t>either get the amino acids from food, or make them out of other amino </a:t>
            </a:r>
            <a:r>
              <a:rPr lang="en-AU" dirty="0" smtClean="0"/>
              <a:t>acids</a:t>
            </a:r>
          </a:p>
          <a:p>
            <a:r>
              <a:rPr lang="en-AU" dirty="0"/>
              <a:t>We need 20 amino acids to make all the proteins required for life.</a:t>
            </a:r>
          </a:p>
          <a:p>
            <a:r>
              <a:rPr lang="en-AU" dirty="0" smtClean="0"/>
              <a:t>Foods rich in protein are we get most of our amino acids – </a:t>
            </a:r>
            <a:r>
              <a:rPr lang="en-AU" dirty="0" err="1" smtClean="0"/>
              <a:t>Eg</a:t>
            </a:r>
            <a:r>
              <a:rPr lang="en-AU" dirty="0" smtClean="0"/>
              <a:t> meat, fish, eggs, milk, nuts, seeds and legumes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48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20 Amino Acids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41" y="2348880"/>
            <a:ext cx="8096042" cy="35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864096"/>
          </a:xfrm>
        </p:spPr>
        <p:txBody>
          <a:bodyPr/>
          <a:lstStyle/>
          <a:p>
            <a:r>
              <a:rPr lang="en-AU" dirty="0" smtClean="0"/>
              <a:t>Amino acids and Protein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4392488"/>
          </a:xfrm>
        </p:spPr>
        <p:txBody>
          <a:bodyPr>
            <a:normAutofit/>
          </a:bodyPr>
          <a:lstStyle/>
          <a:p>
            <a:r>
              <a:rPr lang="en-AU" dirty="0"/>
              <a:t>An amino acid is the building block for </a:t>
            </a:r>
            <a:r>
              <a:rPr lang="en-AU" b="1" dirty="0">
                <a:solidFill>
                  <a:srgbClr val="FF0000"/>
                </a:solidFill>
              </a:rPr>
              <a:t>PROTEIN</a:t>
            </a:r>
            <a:r>
              <a:rPr lang="en-AU" dirty="0"/>
              <a:t>, </a:t>
            </a:r>
            <a:endParaRPr lang="en-AU" dirty="0" smtClean="0"/>
          </a:p>
          <a:p>
            <a:r>
              <a:rPr lang="en-AU" dirty="0" smtClean="0"/>
              <a:t>Many amino acids join together a bit like a beaded necklace to make protein</a:t>
            </a:r>
          </a:p>
          <a:p>
            <a:r>
              <a:rPr lang="en-AU" dirty="0" smtClean="0"/>
              <a:t>The necklace is then folded and moulded into a very specific shape</a:t>
            </a:r>
          </a:p>
          <a:p>
            <a:r>
              <a:rPr lang="en-AU" dirty="0" smtClean="0"/>
              <a:t>Each protein has a specific function and a specific shape to enable it to perform that function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181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488832" cy="459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8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>
          <a:xfrm>
            <a:off x="611560" y="476672"/>
            <a:ext cx="7920880" cy="936104"/>
          </a:xfrm>
        </p:spPr>
        <p:txBody>
          <a:bodyPr>
            <a:normAutofit/>
          </a:bodyPr>
          <a:lstStyle/>
          <a:p>
            <a:pPr eaLnBrk="1" hangingPunct="1"/>
            <a:r>
              <a:rPr lang="en-AU" dirty="0" smtClean="0"/>
              <a:t>DNA codes for Amino Acids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700214"/>
            <a:ext cx="7281257" cy="4132416"/>
          </a:xfrm>
        </p:spPr>
        <p:txBody>
          <a:bodyPr>
            <a:normAutofit/>
          </a:bodyPr>
          <a:lstStyle/>
          <a:p>
            <a:pPr eaLnBrk="1" hangingPunct="1"/>
            <a:r>
              <a:rPr lang="en-AU" dirty="0" smtClean="0"/>
              <a:t>Look at one side of the DNA ladder</a:t>
            </a:r>
          </a:p>
          <a:p>
            <a:pPr eaLnBrk="1" hangingPunct="1"/>
            <a:r>
              <a:rPr lang="en-AU" dirty="0" smtClean="0"/>
              <a:t>Each three base pairs is called a </a:t>
            </a:r>
            <a:r>
              <a:rPr lang="en-AU" dirty="0" smtClean="0">
                <a:solidFill>
                  <a:schemeClr val="tx1"/>
                </a:solidFill>
              </a:rPr>
              <a:t>CODON</a:t>
            </a:r>
          </a:p>
          <a:p>
            <a:pPr eaLnBrk="1" hangingPunct="1"/>
            <a:r>
              <a:rPr lang="en-AU" dirty="0" smtClean="0">
                <a:solidFill>
                  <a:schemeClr val="tx1"/>
                </a:solidFill>
              </a:rPr>
              <a:t>Each codon is a code for a specific 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dirty="0" smtClean="0">
                <a:solidFill>
                  <a:schemeClr val="tx1"/>
                </a:solidFill>
              </a:rPr>
              <a:t>	AMINO ACID</a:t>
            </a:r>
          </a:p>
        </p:txBody>
      </p:sp>
      <p:pic>
        <p:nvPicPr>
          <p:cNvPr id="5" name="Picture 5" descr="G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12976"/>
            <a:ext cx="3851275" cy="385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8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775" y="312738"/>
            <a:ext cx="7024744" cy="884014"/>
          </a:xfrm>
        </p:spPr>
        <p:txBody>
          <a:bodyPr/>
          <a:lstStyle/>
          <a:p>
            <a:r>
              <a:rPr lang="en-AU" dirty="0" smtClean="0"/>
              <a:t>The genetic code</a:t>
            </a:r>
            <a:endParaRPr lang="en-AU" dirty="0"/>
          </a:p>
        </p:txBody>
      </p:sp>
      <p:sp>
        <p:nvSpPr>
          <p:cNvPr id="4" name="AutoShape 2" descr="Image result for genetic code dn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4" descr="Image result for genetic code dn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96752"/>
            <a:ext cx="6192688" cy="562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How is the “</a:t>
            </a:r>
            <a:r>
              <a:rPr lang="en-AU" dirty="0" err="1" smtClean="0"/>
              <a:t>code”used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www.youtube.com/watch?v=h5mJbP23Buo</a:t>
            </a:r>
            <a:endParaRPr lang="en-AU" dirty="0" smtClean="0"/>
          </a:p>
          <a:p>
            <a:r>
              <a:rPr lang="en-AU" smtClean="0"/>
              <a:t>(7.71 mins)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66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>
            <a:normAutofit/>
          </a:bodyPr>
          <a:lstStyle/>
          <a:p>
            <a:pPr eaLnBrk="1" hangingPunct="1"/>
            <a:r>
              <a:rPr lang="en-AU" dirty="0"/>
              <a:t>What is </a:t>
            </a:r>
            <a:r>
              <a:rPr lang="en-AU" dirty="0">
                <a:solidFill>
                  <a:srgbClr val="FF0000"/>
                </a:solidFill>
              </a:rPr>
              <a:t>DNA</a:t>
            </a:r>
            <a:r>
              <a:rPr lang="en-AU" dirty="0"/>
              <a:t>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83568" y="2323652"/>
            <a:ext cx="7137241" cy="3508977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Deoxyribonucleic acid</a:t>
            </a:r>
          </a:p>
          <a:p>
            <a:pPr eaLnBrk="1" hangingPunct="1"/>
            <a:r>
              <a:rPr lang="en-AU" dirty="0" smtClean="0"/>
              <a:t>Complex chemical</a:t>
            </a:r>
          </a:p>
          <a:p>
            <a:pPr eaLnBrk="1" hangingPunct="1"/>
            <a:r>
              <a:rPr lang="en-AU" dirty="0" smtClean="0"/>
              <a:t>Found in most cells</a:t>
            </a:r>
          </a:p>
          <a:p>
            <a:pPr eaLnBrk="1" hangingPunct="1"/>
            <a:r>
              <a:rPr lang="en-AU" dirty="0" smtClean="0"/>
              <a:t>Contains information to</a:t>
            </a:r>
            <a:br>
              <a:rPr lang="en-AU" dirty="0" smtClean="0"/>
            </a:br>
            <a:r>
              <a:rPr lang="en-AU" dirty="0" smtClean="0"/>
              <a:t>make you – sort of like a recipe,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dirty="0" smtClean="0"/>
              <a:t>	or set of chemical instructions</a:t>
            </a:r>
          </a:p>
          <a:p>
            <a:pPr eaLnBrk="1" hangingPunct="1"/>
            <a:r>
              <a:rPr lang="en-AU" dirty="0" smtClean="0"/>
              <a:t>Inherited from your parents</a:t>
            </a:r>
          </a:p>
          <a:p>
            <a:pPr eaLnBrk="1" hangingPunct="1"/>
            <a:r>
              <a:rPr lang="en-AU" dirty="0" smtClean="0"/>
              <a:t>Everyone’s DNA is unique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dirty="0" smtClean="0"/>
              <a:t>	(with the exception of identical twins)</a:t>
            </a:r>
          </a:p>
          <a:p>
            <a:pPr eaLnBrk="1" hangingPunct="1"/>
            <a:endParaRPr lang="en-AU" dirty="0" smtClean="0"/>
          </a:p>
        </p:txBody>
      </p:sp>
      <p:pic>
        <p:nvPicPr>
          <p:cNvPr id="4100" name="Picture 2" descr="http://upload.wikimedia.org/wikipedia/commons/1/16/DNA_orbit_animated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1916113"/>
            <a:ext cx="27622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31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Todays Activity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Online – transcribe and translate a gene into a protein</a:t>
            </a:r>
          </a:p>
          <a:p>
            <a:r>
              <a:rPr lang="en-AU" dirty="0" smtClean="0"/>
              <a:t>Link on Moodle or here</a:t>
            </a:r>
          </a:p>
          <a:p>
            <a:r>
              <a:rPr lang="en-AU" dirty="0">
                <a:hlinkClick r:id="rId2"/>
              </a:rPr>
              <a:t>http://learn.genetics.utah.edu/content/basics/transcribe</a:t>
            </a:r>
            <a:r>
              <a:rPr lang="en-AU" dirty="0" smtClean="0">
                <a:hlinkClick r:id="rId2"/>
              </a:rPr>
              <a:t>/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374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Structure of DNA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Twisted ladder</a:t>
            </a:r>
          </a:p>
          <a:p>
            <a:pPr eaLnBrk="1" hangingPunct="1"/>
            <a:r>
              <a:rPr lang="en-AU" dirty="0" smtClean="0"/>
              <a:t>Called a Double helix</a:t>
            </a:r>
          </a:p>
          <a:p>
            <a:pPr eaLnBrk="1" hangingPunct="1"/>
            <a:r>
              <a:rPr lang="en-AU" dirty="0" smtClean="0"/>
              <a:t>“rungs” made of 4 bases</a:t>
            </a:r>
          </a:p>
          <a:p>
            <a:pPr lvl="1" eaLnBrk="1" hangingPunct="1"/>
            <a:r>
              <a:rPr lang="en-AU" dirty="0" smtClean="0"/>
              <a:t>Cytosine (C)</a:t>
            </a:r>
          </a:p>
          <a:p>
            <a:pPr lvl="1" eaLnBrk="1" hangingPunct="1"/>
            <a:r>
              <a:rPr lang="en-AU" dirty="0" smtClean="0"/>
              <a:t>Guanine (G)</a:t>
            </a:r>
          </a:p>
          <a:p>
            <a:pPr lvl="1" eaLnBrk="1" hangingPunct="1"/>
            <a:r>
              <a:rPr lang="en-AU" dirty="0" smtClean="0"/>
              <a:t>Thymine (T)</a:t>
            </a:r>
          </a:p>
          <a:p>
            <a:pPr lvl="1" eaLnBrk="1" hangingPunct="1"/>
            <a:r>
              <a:rPr lang="en-AU" dirty="0" smtClean="0"/>
              <a:t>Adenosine (A)</a:t>
            </a:r>
          </a:p>
        </p:txBody>
      </p:sp>
      <p:pic>
        <p:nvPicPr>
          <p:cNvPr id="5124" name="Picture 5" descr="dn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00808"/>
            <a:ext cx="3119636" cy="389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22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Base Pairing rule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FF0000"/>
                </a:solidFill>
              </a:rPr>
              <a:t>C</a:t>
            </a:r>
            <a:r>
              <a:rPr lang="en-AU" dirty="0" smtClean="0"/>
              <a:t> always pairs with </a:t>
            </a:r>
            <a:r>
              <a:rPr lang="en-AU" b="1" dirty="0" smtClean="0">
                <a:solidFill>
                  <a:srgbClr val="FF0000"/>
                </a:solidFill>
              </a:rPr>
              <a:t>G</a:t>
            </a:r>
          </a:p>
          <a:p>
            <a:r>
              <a:rPr lang="en-AU" b="1" dirty="0" smtClean="0">
                <a:solidFill>
                  <a:srgbClr val="FF0000"/>
                </a:solidFill>
              </a:rPr>
              <a:t>T</a:t>
            </a:r>
            <a:r>
              <a:rPr lang="en-AU" dirty="0" smtClean="0"/>
              <a:t>  always pairs with </a:t>
            </a:r>
            <a:r>
              <a:rPr lang="en-AU" b="1" dirty="0" smtClean="0">
                <a:solidFill>
                  <a:srgbClr val="FF0000"/>
                </a:solidFill>
              </a:rPr>
              <a:t>A</a:t>
            </a:r>
          </a:p>
          <a:p>
            <a:r>
              <a:rPr lang="en-AU" dirty="0" smtClean="0">
                <a:solidFill>
                  <a:schemeClr val="tx1"/>
                </a:solidFill>
              </a:rPr>
              <a:t>(and the other way around G-C, A-T)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t2.gstatic.com/images?q=tbn:ANd9GcTghU9faHtegSNarzWjO1VdBRUGir5mxTybfgiV495U3_dgm5DbY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3767770"/>
            <a:ext cx="4104456" cy="309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61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DNA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Deoxyribonucleic </a:t>
            </a:r>
            <a:r>
              <a:rPr lang="en-AU" dirty="0" smtClean="0"/>
              <a:t>acid</a:t>
            </a:r>
          </a:p>
          <a:p>
            <a:r>
              <a:rPr lang="en-AU" dirty="0"/>
              <a:t>Complex </a:t>
            </a:r>
            <a:r>
              <a:rPr lang="en-AU" dirty="0" smtClean="0"/>
              <a:t>chemical – which carries a set of coded instructions</a:t>
            </a:r>
            <a:endParaRPr lang="en-AU" dirty="0"/>
          </a:p>
          <a:p>
            <a:r>
              <a:rPr lang="en-AU" dirty="0"/>
              <a:t>Twisted </a:t>
            </a:r>
            <a:r>
              <a:rPr lang="en-AU" dirty="0" smtClean="0"/>
              <a:t>ladder shape - Double helix</a:t>
            </a:r>
          </a:p>
          <a:p>
            <a:r>
              <a:rPr lang="en-AU" dirty="0" smtClean="0"/>
              <a:t>Rungs of ladder made of 4 bases G,T,A,C</a:t>
            </a:r>
          </a:p>
          <a:p>
            <a:r>
              <a:rPr lang="en-AU" dirty="0" smtClean="0"/>
              <a:t>Base pairing rule</a:t>
            </a:r>
          </a:p>
          <a:p>
            <a:pPr lvl="1"/>
            <a:r>
              <a:rPr lang="en-AU" b="1" dirty="0">
                <a:solidFill>
                  <a:srgbClr val="FF0000"/>
                </a:solidFill>
              </a:rPr>
              <a:t>C</a:t>
            </a:r>
            <a:r>
              <a:rPr lang="en-AU" dirty="0"/>
              <a:t> always pairs with </a:t>
            </a:r>
            <a:r>
              <a:rPr lang="en-AU" b="1" dirty="0">
                <a:solidFill>
                  <a:srgbClr val="FF0000"/>
                </a:solidFill>
              </a:rPr>
              <a:t>G</a:t>
            </a:r>
          </a:p>
          <a:p>
            <a:pPr lvl="1"/>
            <a:r>
              <a:rPr lang="en-AU" b="1" dirty="0">
                <a:solidFill>
                  <a:srgbClr val="FF0000"/>
                </a:solidFill>
              </a:rPr>
              <a:t>T</a:t>
            </a:r>
            <a:r>
              <a:rPr lang="en-AU" dirty="0"/>
              <a:t>  always pairs with </a:t>
            </a:r>
            <a:r>
              <a:rPr lang="en-AU" b="1" dirty="0">
                <a:solidFill>
                  <a:srgbClr val="FF0000"/>
                </a:solidFill>
              </a:rPr>
              <a:t>A</a:t>
            </a:r>
          </a:p>
          <a:p>
            <a:pPr lvl="1"/>
            <a:r>
              <a:rPr lang="en-AU" dirty="0">
                <a:solidFill>
                  <a:schemeClr val="tx1"/>
                </a:solidFill>
              </a:rPr>
              <a:t>(and the other way around G-C, A-T)</a:t>
            </a:r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103864"/>
            <a:ext cx="1895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456674" cy="936104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Chromosomes, </a:t>
            </a:r>
            <a:r>
              <a:rPr lang="en-AU" dirty="0" smtClean="0"/>
              <a:t>DNA and genes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424936" cy="4896544"/>
          </a:xfrm>
        </p:spPr>
        <p:txBody>
          <a:bodyPr>
            <a:normAutofit/>
          </a:bodyPr>
          <a:lstStyle/>
          <a:p>
            <a:r>
              <a:rPr lang="en-AU" dirty="0" smtClean="0"/>
              <a:t>Chromosomes </a:t>
            </a:r>
            <a:r>
              <a:rPr lang="en-AU" dirty="0" smtClean="0"/>
              <a:t>in the nucleus are </a:t>
            </a:r>
            <a:r>
              <a:rPr lang="en-AU" dirty="0" smtClean="0"/>
              <a:t>made of tightly wound coils of </a:t>
            </a:r>
            <a:r>
              <a:rPr lang="en-AU" dirty="0" smtClean="0"/>
              <a:t>DNA</a:t>
            </a:r>
          </a:p>
          <a:p>
            <a:r>
              <a:rPr lang="en-AU" dirty="0"/>
              <a:t>A </a:t>
            </a:r>
            <a:r>
              <a:rPr lang="en-AU" b="1" dirty="0">
                <a:solidFill>
                  <a:srgbClr val="FF0000"/>
                </a:solidFill>
              </a:rPr>
              <a:t>gene</a:t>
            </a:r>
            <a:r>
              <a:rPr lang="en-AU" dirty="0"/>
              <a:t> is a small length of DNA that codes for a particular characteristic</a:t>
            </a:r>
          </a:p>
          <a:p>
            <a:endParaRPr lang="en-AU" dirty="0" smtClean="0"/>
          </a:p>
          <a:p>
            <a:endParaRPr lang="en-AU" b="1" dirty="0" smtClean="0">
              <a:solidFill>
                <a:srgbClr val="FF0000"/>
              </a:solidFill>
            </a:endParaRPr>
          </a:p>
          <a:p>
            <a:endParaRPr lang="en-AU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66" y="3198574"/>
            <a:ext cx="5686425" cy="3667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3" y="4365104"/>
            <a:ext cx="1895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7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456674" cy="792088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Chromosomes, genes and DNA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484784"/>
            <a:ext cx="7992888" cy="4824536"/>
          </a:xfrm>
        </p:spPr>
        <p:txBody>
          <a:bodyPr>
            <a:normAutofit/>
          </a:bodyPr>
          <a:lstStyle/>
          <a:p>
            <a:r>
              <a:rPr lang="en-AU" dirty="0" smtClean="0"/>
              <a:t>Examples of characteristics carried on genes are Eye </a:t>
            </a:r>
            <a:r>
              <a:rPr lang="en-AU" dirty="0" err="1"/>
              <a:t>color</a:t>
            </a:r>
            <a:r>
              <a:rPr lang="en-AU" dirty="0"/>
              <a:t>, hair </a:t>
            </a:r>
            <a:r>
              <a:rPr lang="en-AU" dirty="0" err="1"/>
              <a:t>color</a:t>
            </a:r>
            <a:r>
              <a:rPr lang="en-AU" dirty="0"/>
              <a:t>, freckles, nose </a:t>
            </a:r>
            <a:r>
              <a:rPr lang="en-AU" dirty="0" smtClean="0"/>
              <a:t>shape</a:t>
            </a:r>
          </a:p>
          <a:p>
            <a:r>
              <a:rPr lang="en-AU" dirty="0" smtClean="0"/>
              <a:t>A gene will always have the same location (called the </a:t>
            </a:r>
            <a:r>
              <a:rPr lang="en-AU" dirty="0" smtClean="0">
                <a:solidFill>
                  <a:schemeClr val="tx1"/>
                </a:solidFill>
              </a:rPr>
              <a:t>locus</a:t>
            </a:r>
            <a:r>
              <a:rPr lang="en-AU" dirty="0" smtClean="0"/>
              <a:t>) on a given chromosome</a:t>
            </a:r>
            <a:endParaRPr lang="en-AU" dirty="0"/>
          </a:p>
          <a:p>
            <a:r>
              <a:rPr lang="en-AU" dirty="0" smtClean="0"/>
              <a:t>As chromosomes exist in pairs, the genes too exist in pairs – one each from mum and dad</a:t>
            </a:r>
          </a:p>
          <a:p>
            <a:r>
              <a:rPr lang="en-AU" dirty="0" smtClean="0"/>
              <a:t>The matching pairs are                                        called </a:t>
            </a:r>
            <a:r>
              <a:rPr lang="en-AU" b="1" dirty="0" smtClean="0">
                <a:solidFill>
                  <a:srgbClr val="FF0000"/>
                </a:solidFill>
              </a:rPr>
              <a:t>homologous                                       chromosomes</a:t>
            </a:r>
          </a:p>
          <a:p>
            <a:endParaRPr lang="en-AU" dirty="0"/>
          </a:p>
          <a:p>
            <a:endParaRPr lang="en-AU" b="1" dirty="0" smtClean="0">
              <a:solidFill>
                <a:srgbClr val="FF0000"/>
              </a:solidFill>
            </a:endParaRPr>
          </a:p>
          <a:p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DCAQMDASIAAhEBAxEB/8QAHAABAAIDAQEBAAAAAAAAAAAAAAYHBAUIAgMB/8QAThAAAQMDAQMFCgoHBgUFAAAAAQACAwQFEQYSITEHEzZBshQWNVFWYXF0s9MIFSIjMjdzdZOUF1RVcoGi0UJTkZKh0iQ0pMHhQ1J2sfH/xAAbAQEAAgMBAQAAAAAAAAAAAAAABAYDBQcCAf/EADgRAAIBAwEFBgMHAgcAAAAAAAABAgMEEQUGEiExcTIzNEFRsWFygRMUFTWRocFU0RYiU1WSk6L/2gAMAwEAAhEDEQA/ALxREQBRzX19n0/p99VSNHdEkghjcRkMJBOcde4H+OFI1BeWHovD64zsvWKvJxpton6XShVvKcJrKbKgq6uprZ3T1k8k8ruL5HFxP+KUlVUUczZqSeSGVvB8bi0j+IXxRaLLzk6ruR3d3HAvrk/v1RqCwCorAO6IZDDI8DAeQAc46tzhnzqSqB8jnRip9df2I1PFvaEnKmmzlWqUoUr2pCCwkwqg5UtR3B16ltEEz4KWBrdpsbsGQuaHbyOI38Fb6ojlN6a3D0RezYsF7Jqnw9TZ7MUoVL176ziLa65RF1ItHakuNlulMyCeR9LJI1klO52WuBIBwOo+IqOrKtXhOk+3Z2gtXCTjJNF9uaUKtKUJrKwdKoiKwHIAiIgMK43SithpxXTiI1Mwghy0nbkPBowOJwd3mX7XXOjoHxsqZg2SUOLI2tL3uDRlxDWgkgbsnG7I8a0+tLTW3U2R1BEx/cV1hrJQ54bljA7IHjJ2v/K+Btl1Gp4tRdzxvd3FLROoxNgsbzgexwdjBJx8rhjIxnG8DdOvtrApi2uhk7qYZIOadznOMHF42c/JG7LuAyN6+cWorTOZRBVtl5qBlQ8xsc4CJ4y1+QN4I3jHiPiKjGl9JXPTVxpq3NPWbdE+nqI2PLTE9075gWEj5TcyFpzg/JBx1DZCxVzb7cqtsVOILlb4KYhkm6nczbzuwNpuHjGMcMEDigN3BebdUVjqSGrjfO2R0RYM/TaNpzc8MgEEjiOtZ6htBpmupNYi7UoioqWaSokroIpS+OpcciJ4YR8iTBy8jjw35JUyQBERAEREAREQBERAEREAREQBERAFEeUuiFws9JSuk5sPrG/KxnGI5D/2UuUF5Yei8PrjOy9Y6rSg3JZXoTLCnUqXMYUp7knwUsZw8cHh8Hh8ceZCO82P9oH8If1TvNj/AGgfwh/VRFFC+9Wf+h/6ZZvwLaL/AHV/9MP7l4cmdELfaK2lbJzgZWn5WMZzHGVL1A+RzozU+uv7Eanim0nFwTisL0KzqFOrTuZQqz35LCcsYy8LLwuCzzwFVGs9OsueqK+pdV80SWN2djPCNvnVrqiOU3prcPRF7Ni8V504RTqR3l6ZwSNJtby5rShZ1/sZ4zvbqlwyuGHw+vwPt3mx/tA/hD+q/WaXjopY6kVpeYpGu2ebAzgjzqILKtXhOk+3Z2gov3m0fBUcP5mb+Oi6/BqU9TcormvsoLK81nPDJ0qiItiUwIiIAotNeq5vKXTWQSN7gfaH1LmbAyZBLsg548OpSlQao+uij+4JPboCcoi/CQN5OEB+ovLHskaHMcHNPW05C9IAiIgCIhOOKAIvLJGPzsPa7BwcHO9ekAREQBERAEREAREQBQXlh6Lw+uM7L1OlBeWHovD64zsvWG47qRs9H8fS6lNIiLRnUy4+RzoxU+uv7EanigfI50YqfXX9iNTxbu27qJyzWfH1eoVEcpvTW4eiL2bFe6ojlN6a3D0RezYsN93a6mz2V8bL5X7oi6yrV4TpPt2doLFWVavCdJ9uztBauPNF8qdh9DpVERWE46EREAUGqProo/uCT26nKg1R9dFH9wSe3QG81zeZtP6VuFzpmNdNBGObDhkBznBoJ9G1n+C5gud2uF2ndPcq2epkcScyvLsZ8Q4AeYLozlc+r27/ALsftWLmZXvZWlT+7TqY/wA29jPwwv7kWu3nB9qWrqaSUS0k8sEg4PieWn/ELoLka1NX6gsVRFdJDNPRSNjbO76T2kZG14yMHf17uvK53V3fB78GXj7ePslS9pKVOVjKbXFNYf1PNFvewW2iIuckwwr1Wm22eurwznDTU8kwZ/7tlpOP9FyxfdRXa/VUlRc62aYvdtCMvOwzzNbwAXTmseiV7+75/ZuXJyuuylKm4VKjXHKWSNXb4I9xSyQyCSF7o3t3hzDgj+IV38iGqrndhW2q5zvqm00bZIZpDl4BOC0k7z1Y8W/zKjVa3wffDd09Vb21t9fpU52FSUllrGPhxRjpN76LzREXMyaEREAREQBERAFBeWHovD64zsvU6UF5Yei8PrjOy9YbjupGz0fx9LqU0iItGdTLj5HOjFT66/sRqeKB8jnRip9df2I1PFu7buonLNZ8fV6hURym9Nbh6IvZsV7qiOU3prcPRF7Niw33drqbPZXxsvlfuiLrKtXhOk+3Z2gsVZVq8J0n27O0Fq480Xyp2H0OlURFYTjoREQBRbUuiKPUF3hur7ndqCrig7nElvqhCSzaLsE7JPEqUogK21Np86Q0tdbnDer3c3tjjaIbnWmaMZlZvAwMHzqqu/ms/U6b+b+qu7lc+ry7/ux+1YuZlatC0PT7+3lVuaSlJPGePLC9H8TWXtpQrVFKpHLwSvv5rP1Om/m/qrV5F7vLeKS6TTRRxlkkbQGZwdzj1rn9Xd8HvwZePt4+yVn1fZ/TLO0lXoUVGSxh8fN49THa2NvSqqcI4aLbREVONuavVMpg01dZmgExUcsgB4EtYT/2XOvfzWfqdN/N/VdDax6JXv7vn9m5cnKzaDo1hqFOc7qmpNNJZz/DNde2tGtJOpHJK+/ms/U6b+b+qsLkav015vNe2aGKPmqYEbGd+XDx+hUkrW+D74bunqre2p+p7OaVa2k61GilJcnx9epgt7C2p1VKMMNF5oiKlG4CIiAIiIAiIgCgvLD0Xh9cZ2XqdKC8sPReH1xnZesNx3UjZ6P4+l1KaREWjOplx8jnRip9df2I1PFA+RzoxU+uv7Eani3dt3UTlms+Pq9QqI5Temtw9EXs2K91RHKb01uHoi9mxYb7u11Nnsr42Xyv3RF1lWrwnSfbs7QWKsq1eE6T7dnaC1ceaL5U7D6HSqIisJx0IiIAiIgIfyufV5d/3Y/asXMy6Z5XPq8u/wC7H7Vi5mV/2U8HP5n7Ii1+0Fd3we/Bl4+3j7JVIq7vg9+DLx9vH2Spe0f5dP6e6PNHtottERc1Jhp9Y9Er393z+zcuTl1jrHole/u+f2blycrzsn3NTqvYjV+aCtb4Pvhu6eqt7aqlWt8H3w3dPVW9tbfXPy+r0/lGOl20XmiIuXk0IiIAiIgCIiAKC8sPReH1xnZep0oLyw9F4fXGdl6w3HdSNno/j6XUppERaM6mXHyOdGKn11/YjU8UD5HOjFT66/sRqeLd23dROWaz4+r1CojlN6a3D0RezYr3VEcpvTW4eiL2bFhvu7XU2eyvjZfK/dEXWVavCdJ9uztBYqyrV4TpPt2doLVx5ovlTsPodKoiKwnHQiIgCIiAh/K59Xl3/dj9qxczLpnlc+ry7/ux+1YuZlf9lPBz+Z+yItftBXd8HvwZePt4+yVSKu74Pfgy8fbx9kqXtH+XT+nujzR7aLbREXNSYafWPRK9/d8/s3Lk5dY6x6JXv7vn9m5cnK87J9zU6r2I1fmgrW+D74bunqre2qpVrfB98N3T1VvbW31z8vq9P5RjpdtF5oiLl5NCIiAIiIAiIgCgvLD0Xh9cZ2XqdKM69oaK4Wump7lU9z05qQTJttZvDH43u3KNeTUKE5PyRP0uoqd5Tm+SZQyKw+9LSf7d/wCrh/onelpP9u/9XD/RVT8Uoej/AEZ0H8Yt/SX/ABZIORzoxU+uv7EanijOgqGht1sqqe2VPdNP3SXc5ttfvLGZGW7lJla7OanbwkvNHP8AVKiqXlSceTYVEcpvTW4eiL2bFe6rrVmndPV1/qqm4XbmKl+xtx90Rt2cMAG4jPABRdVrxoUVKWeflx8mTtnrmFvdSnPON1rgs+aKlWVavCdJ9uztBTnvS0n+3f8Aq4f6L1HpfTMEjZqe9c5NG4OjZ3TEdpw3gYAyd60MNSouSWH+jLhPV7eUWkpfoy2kRFcTmIREQBERAQ/lc+ry7/ux+1YuZl0zyufV5d/3Y/asXMyv+yng5/M/ZEWv2gru+D34MvH28fZKpFXd8HvwZePt4+yVL2j/AC6f090eaPbRbaIi5qTDT6x6JXv7vn9m5cnLrHWPRK9/d8/s3Lk5XnZPuanVexGr80Fa3wffDd09Vb21VKtb4Pvhu6eqt7a2+ufl9Xp/KMdLtovNERcvJoREQBERAEREAVf8tcj4tIRvibtOFZHgYz/ZerAUF5Yei8PrjOy9eZTjTW/KO8lxx6/D6k/TISndwjF4bfP0+JQvd9b+rfyOTu+t/Vv5HLaovX4zY/0UP1Zefwq8/q5foi3uRGR8ukp3yt2XGufkYx/YYrBUD5HOjFT66/sRqeLzGcai34x3U+OPT4fQo2pwlC7nGTy0+frw5hc88rFVUxa8uLIodtuIt+yT/wCk1dDKiOU3prcPRF7Ni+u5pW7U6tNVF6P34E3QKFSvcyhTqOD3ea6rgQLu+t/Vv5HLNslbVvvNC19PhpqIwTsnd8oLIWVavCdJ9uztBfJ6vZSi4qzim/PL4fEtb0u7isu6k0vLCOlURF6OcBERAEREBE+VTHeHdMxmQYi+QOJ+dYudvm/2ZL/lK6P5R6+a16NuFdThhlhEZaHgkb5GjfgjqKoz9I15/uaL8N3+5WnRLJ3Fu5JN4b5TlHyXkvcjVdSvrSW5b04yT45klnP1izR/N/syX/KVcXIRjuC7bNO6Ac9H8lw47nKuf0jXn+5ovw3f7lafI1fqu/UdzmrGQtdHJG1vNNIGME9ZKz6rp8qFpKbi1y51JS815Pgeaeq6hczVOtShGPqlHP7RXuWMiIqeSzU6u6K3n5Jd/wABPuHX825cw/N/syX/ACldQ6nnfTabulRGAXw0csjdrhlrCRn/AAXPP6Rrz/c0X4bv9ysuh2buKU2k3h+U5R9uZHrahe2ksW9OMk+e9j+UzR/N/syX/KVZvIWG/Hdy2aV8H/DDO0Dv+UFDv0jXn+5ovw3f7lYHI7qauv13r2VrIGiKnBbzTSOLhxySp2o6dKjaznuvgvOpKX7PgzHHV9SuJKnVowUXzaUc/tFP9y2URFTCYEREAREQBanUd/pdPUtPUVkcz2T1UdM0QgEhzzgE5I3LbKC8rvgW0/fNJ2igJ0o3r6xT6g0++mpCO6I5GyxtLsB5GRgn0E/xwpIi8zipxcWZrevOhVjVhzTyc0V1DV2+cw11NLTyj+zKwtP+vFflFRVVfMIaKnlnlP8AYiYXH/RdLPYyRuzI1rh4nDKMYyMYY1rR4gMKB9wWe0Wv/FstzuuPXh7fyRzk/sNRp+wCnrCBUSyumkYCCGEgADI8zQpKiKfCKhFRRVLivO4qyqz5t5CqLlP0zcnXua7U1PJUUs7W7RjG0YyGhu8DfjdxVuovFakqsd1knTtQqWFb7WCzww18DmDCkmkNMXO73OllippWUjJGvkqHjZaGgjOCeJ8wV7mGFzw90UZcODi0ZXvcosLBJ5bN/cbVznTcadPDfm3n+Efq0t61LR2e82e11MU757tI+OB0bWlrS0NJ2skEfSHAFbpV1yifWDyf+t1PZjU8qJYqIiALUtv9K7VD9PCObutlGKwvwOb2C/YxnOc582POtsoLD9dVT/8AHme3QG45QrVU3rR1zoKFu1USRgxs3fKLXB2N/j2cLl2ppp6Sd9PVQyQzRnZfHI0tc0+IgrsRYVwtFsuez8ZW+kq9n6PdEDZMejIK3+j629Pg6coZi3n4mKpT3+JyIAScAbz1K/8AkPsVfabDWVFxgkpzWTNdFHI3DiwN+ljiM56/F51NqDT9ltsglt9poaaQcHxU7Gu/xAytms2q7QffaLoQhhPm2fKdLdeWwiIq0ZjAv9G+42O4UMTg2SppZYmk9Rc0gf8A2uT7lbqy11klJcaaSnqIzh0cjcH/AMjzrr9YtfbqG5RiO4UdNVRg5DZ4mvAPoIW70fWXp+9Fx3ov9THUp75yAro5BrFcKV9fdqqCSGmnibHAXtxzu/JI68DA38DnzKyqXTGn6SVstLZLbFK07TXspWBwPmONy26m6ntGrug6FOGE+bZ4hR3XlsLTWvUENy1BerPHBIyS1GESSOI2ZOcYXDHXux1rcqDaQ+snXn79B7EqrmcnKIiAIiIAtLqvTlPqe3RUVVU1NMIqhlQyWmc0Pa9mcfSBHX4lukQET7zazyy1J+ND7tO82s8stSfjQ+7UsRARPvNrPLLUn40Pu07zazyy1J+ND7tSxEBE+82s8stSfjQ+7TvNrPLLUn40Pu1LEQET7zazyy1J+ND7tO82s8stSfjQ+7UsRARPvNrPLLUn40Pu07zazyy1J+ND7tSxEBE+82s8stSfjQ+7Xyj0DE6822619/vNfNbpDJTtqpIi0EgZ4MB34HX1KYogCIiAKOXbSFNcb8b1HcrnRVpphTF1HM1gMYcXY3tPWf8AQKRogIx3ozeVGovzUfu070ZvKjUX5qP3ak6ICMd6M3lRqL81H7tO9Gbyo1F+aj92pOiAjHejN5Uai/NR+7TvRm8qNRfmo/dqTogIx3ozeVGovzUfu070ZvKjUX5qP3ak6ICMd6M3lRqL81H7tO9Gbyo1F+aj92pOiAjHejN5Uai/NR+7WTp3S9NYa241sVZXVdVcDGaiWrlDyebBDcYaOo4/gFvkQBERAEREAWk75Ie+w6c7jqO6RSd2c9lnN81tbOfpZztbsYW7UFnt09RytOrpKatbQ/EophUxiRjedEu3s7Tcf2f4Z3cUBsqTXFsltl4uNXFPRUloqn0tS+fZOZWkAhoaSTvc0Dx5WS/VNPTTW1lzo6qgbcniOmknDCOcO9rHbLjsuPVnd1Zyq+Gj7letI6rtkcFRTVM1/luFGKpjmiePLdnLneMA8d4OMqTaxttXrKCyUENFVUrIq6KrrZJ27HMNYHZYDwc4l2Bs7Q3ZzwyBu6DVVJV6prdOOp6iCupYhNmQN2JWEgZYQTniM5ASn1XR1GpK6yMhna+hhE09S/YbEG+Y7WTg5B3dRWgv9ouNZqG3XuyQSNraC5mGQzRljX00jGte7eBtBpGRjzlYpsFRWav1LR8xVw0VfZW0MVY+FxaX7JDjnrO/Oes5QG/7+Lf8R/H3clZ8S85s92bDcbG1s85sZ29ja3cM9eMb1lzanp49SUNkZSzyyVsBqIahjmGIxjifpZ8XAHOVFfi+8/ov71fiuX427n7h4/M7Occ7znDZ2d+PpdWF7itFRaNZ6Za2nq56K12Z1JLVMp3ubtYAHAHjjq4ICYX+/wBHYoqY1Qkknq5mwU1PCAXzSHg0ZIA9JIA6yvnBqOldfDZauKWkrzBz8TJdktmjG4lrgSNx4g4O7OMb1GtSUFzvN3sWoqSgm2bNcJB3K8bEs0Dg1rpAHY3gtJDetuOB3L1e7BV6o1nRVzWTUlvt9DUQioe0sdLJMwsw1pwQGg5yQN+4ZQG9odU09yo6ivtlFV1dvhe5vdMLWkS7JIcY27W08AgjcN/Vlfs+qqGJ1ohjjnmrLswSUtKwDbLNkOLnEnDQAd+/0ZKjNlgvumuT82SkpZ/jugD2UzmQc7DU5kcWkO4AEHftFpHXu4/aeyXen1fp/U9Sx1UWW80dxZEG7ULjl221o+kNpxBAyQACMoDdv1fRx/G8MtNUMrrTDz9RSHZ23RYztsO1suBHn3cDgrKor+2usdBd6aiqHQ1vNGOMuYHtbIQGuPysdYyASfSoxVabr77qm/3kxOpYJrO+10Ym3GUuyTIW8WtBON+88cePZ6ShqWaUstpqKOpp6ujZDHUCWPDWGIjJDvouB2d2yTxCAz2apo5W10tNDUT09DUGmmliDTiQEAjZztYBOCcY3E8N6zr7eqGw259dcpSyIODGhrS50jycNa1o3kk9Sr276WrJbmb5p6mrLNqN1cWvEQzTVcXOEc5IMloBZ8og4JOfkkkFSHlJsVwu9Haaq1RieptVxirRSl4bz4ad7QSQM+k+NAbt95liNK2e1VkclUS2NhMZw4Mc/ZcQ7DThhHizjetL+kGg7ye+7uCu+LtrGx83zuNvm9rG3jG1u4561IGXMSsD2UdZsBhc8vgc0s3ZxskZcerDQf61MNN3L9BvxT8XXL442tjuT53j3Rt/Rzs42N+eGfOgLJl1Q2PUENjNtqjWTUndbflx7GwDgjO1xB82POvkNb2ZthrLxUvlp4qKodS1ML2ZkjnaQDHhuQXZI4Ejfx4qP3u3XC58oNHU0XxjRQmzvgbXx05+Zlc/aaCHDHDiD6Mg8NQ7TF3uOiG2xtqNLerTdG10mXHm7lI0uy9sricl4OcngQBuGMAT92poKa5W+gudJU0E1wB7mM2w5rngZMZLXHDsePceokrzZtV0d1v1ysnc9RTV1AA57ZtnEjSSNpha45AOM5xxC0+qLdV6ruum46ekqKeloK1tfVTTs2Ngs+jGAfpOJJyRkDHErGr7NcanUlovllikhmjqamjrTLGYyaZ5e4PwQNoNO8eMkedAb+j1fb6q7XqhEc0TLMxr6uql2RGAQTkb8kYa7fjq9C+Lta0MVngvVRS1kNoneGtrHtbhrXHDXuaDtBpOMHGd4yAowNNVNyvevKBtPUUlLc6Slgo6iSFwY4xRFp3kcAcDzjOMr73S13W6cmlNpNluniuRggpJS8fNRCMtzJt8HNIZkAZdvAwN+AJbJqWk7tuNLTxTVLraxr6swgEs2m7QAbnLjs4O4HiAMncvJ1PSSXaK00cM1VXPphVSRx7IEMZ4F7iQAScAAZPXjG9QnUmjnTmertlLcaC/W5jILbX0Z/51rI2hokwcDflpLtkYAOSBhbez2e6WLW9deK+M1UF2oYGzzUzCeZqImBpGwN+y7BIIBxwOOKA2p1pQus1xuMNLVyvtspiraMNYJoXg7xgu2T6QSD1ErI767cdIDU7BLJRGm7oDGAGTGN7cZxtA5B343Heo5ZLPW0NbqK/19JPG673CmdFStYZXshieMOcG5wSMkjqA8e5YcOmbnatLartHMvloWd1CzxRNL3OE0W4YHANLy30udncAUBJZtaU8VHYao26sLL45jaUZjy0vG03b+VuyN+7KyKnVlJR0zpa2nngd3XHSQscWHuiR4BbsODtnZ3neSMbLvEodcbdWy2Lk9p/i+vLrfLTurAyGQOgDIwxxJG8YPi39YW5rLdFW6cpLBUWOpuNqgkjpZXytMcuw2Jx55odg7iGDI3nLgB4wJXRXEVNXUUrqeeGanaxzxI0YIdtY2SCQfon/APVmqG8nlmuNjfdKOSsq6iytkj+LO7RiVg2Ttjfv2QcAZA4EgYOTMkAREQBERAEREAREQBERAEREAREQBERAEREAREQBERAEREAREQBERAEREAwiIgCIiAIiIAiIgCIiAIiIAiIgC8TEiGQg4Iad/wDBEQH7HvjaT4gvSIgCIiAIiIAiIgCIiAIiIAiIgCIiAIiIAiIgCIiAI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4100" name="Picture 4" descr="http://bioap.wikispaces.com/file/view/Homologous_chromosomes.GIF/200817364/Homologous_chromosom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15303"/>
            <a:ext cx="316835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Todays Activity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Each student will make a section of DNA out of paper using Origami. </a:t>
            </a:r>
          </a:p>
          <a:p>
            <a:r>
              <a:rPr lang="en-AU" dirty="0" smtClean="0"/>
              <a:t>We will join all the sections together and see which class has the longest strand</a:t>
            </a:r>
          </a:p>
          <a:p>
            <a:r>
              <a:rPr lang="en-AU" dirty="0" smtClean="0"/>
              <a:t>Instructions for the folding can be found at</a:t>
            </a:r>
          </a:p>
          <a:p>
            <a:pPr marL="68580" indent="0">
              <a:buNone/>
            </a:pPr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www.yourgenome.org/activities/origami-dna</a:t>
            </a:r>
            <a:endParaRPr lang="en-AU" dirty="0" smtClean="0"/>
          </a:p>
          <a:p>
            <a:pPr marL="6858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435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Function of DNA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Last lesson we looked at the </a:t>
            </a:r>
            <a:r>
              <a:rPr lang="en-AU" b="1" i="1" dirty="0" smtClean="0"/>
              <a:t>structure</a:t>
            </a:r>
            <a:r>
              <a:rPr lang="en-AU" dirty="0" smtClean="0"/>
              <a:t> of DNA.</a:t>
            </a:r>
          </a:p>
          <a:p>
            <a:r>
              <a:rPr lang="en-AU" dirty="0" smtClean="0"/>
              <a:t>Today we will look at what it actually does – that is its </a:t>
            </a:r>
            <a:r>
              <a:rPr lang="en-AU" b="1" i="1" dirty="0" smtClean="0"/>
              <a:t>function</a:t>
            </a:r>
            <a:endParaRPr lang="en-AU" b="1" i="1" dirty="0"/>
          </a:p>
        </p:txBody>
      </p:sp>
      <p:pic>
        <p:nvPicPr>
          <p:cNvPr id="1026" name="Picture 2" descr="Image result for dna function imag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12" y="416575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8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453</TotalTime>
  <Words>604</Words>
  <Application>Microsoft Office PowerPoint</Application>
  <PresentationFormat>On-screen Show (4:3)</PresentationFormat>
  <Paragraphs>96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2</vt:lpstr>
      <vt:lpstr>Austin</vt:lpstr>
      <vt:lpstr>PP2: DNA</vt:lpstr>
      <vt:lpstr>What is DNA?</vt:lpstr>
      <vt:lpstr>Structure of DNA</vt:lpstr>
      <vt:lpstr>Base Pairing rule</vt:lpstr>
      <vt:lpstr>DNA</vt:lpstr>
      <vt:lpstr>Chromosomes, DNA and genes</vt:lpstr>
      <vt:lpstr>Chromosomes, genes and DNA</vt:lpstr>
      <vt:lpstr>Todays Activity</vt:lpstr>
      <vt:lpstr>Function of DNA</vt:lpstr>
      <vt:lpstr>Firstly a side step</vt:lpstr>
      <vt:lpstr>Haemolglobin</vt:lpstr>
      <vt:lpstr>Amino Acids</vt:lpstr>
      <vt:lpstr>Where do we get amino acids from?</vt:lpstr>
      <vt:lpstr>20 Amino Acids</vt:lpstr>
      <vt:lpstr>Amino acids and Protein</vt:lpstr>
      <vt:lpstr>PowerPoint Presentation</vt:lpstr>
      <vt:lpstr>DNA codes for Amino Acids</vt:lpstr>
      <vt:lpstr>The genetic code</vt:lpstr>
      <vt:lpstr>How is the “code”used?</vt:lpstr>
      <vt:lpstr>Todays Activity</vt:lpstr>
    </vt:vector>
  </TitlesOfParts>
  <Company>DEECD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PP1: Introduction Biological Science</dc:title>
  <dc:creator>Michelle Steenhuizen</dc:creator>
  <cp:lastModifiedBy>Michelle STEENHUIZEN</cp:lastModifiedBy>
  <cp:revision>35</cp:revision>
  <cp:lastPrinted>2019-12-05T09:40:34Z</cp:lastPrinted>
  <dcterms:created xsi:type="dcterms:W3CDTF">2013-01-18T23:47:01Z</dcterms:created>
  <dcterms:modified xsi:type="dcterms:W3CDTF">2019-12-05T09:41:52Z</dcterms:modified>
</cp:coreProperties>
</file>